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6" r:id="rId2"/>
    <p:sldId id="257" r:id="rId3"/>
    <p:sldId id="373" r:id="rId4"/>
    <p:sldId id="258" r:id="rId5"/>
    <p:sldId id="259" r:id="rId6"/>
    <p:sldId id="324" r:id="rId7"/>
    <p:sldId id="360" r:id="rId8"/>
    <p:sldId id="325" r:id="rId9"/>
    <p:sldId id="326" r:id="rId10"/>
    <p:sldId id="327" r:id="rId11"/>
    <p:sldId id="328" r:id="rId12"/>
    <p:sldId id="339" r:id="rId13"/>
    <p:sldId id="340" r:id="rId14"/>
    <p:sldId id="316" r:id="rId15"/>
    <p:sldId id="317" r:id="rId16"/>
    <p:sldId id="338" r:id="rId17"/>
    <p:sldId id="362" r:id="rId18"/>
    <p:sldId id="367" r:id="rId19"/>
    <p:sldId id="329" r:id="rId20"/>
    <p:sldId id="368" r:id="rId21"/>
    <p:sldId id="318" r:id="rId22"/>
    <p:sldId id="319" r:id="rId23"/>
    <p:sldId id="331" r:id="rId24"/>
    <p:sldId id="353" r:id="rId25"/>
    <p:sldId id="365" r:id="rId26"/>
    <p:sldId id="374" r:id="rId27"/>
    <p:sldId id="375" r:id="rId28"/>
    <p:sldId id="332" r:id="rId29"/>
    <p:sldId id="354" r:id="rId30"/>
    <p:sldId id="366" r:id="rId31"/>
    <p:sldId id="376" r:id="rId32"/>
    <p:sldId id="320" r:id="rId33"/>
    <p:sldId id="321" r:id="rId34"/>
    <p:sldId id="350" r:id="rId35"/>
    <p:sldId id="371" r:id="rId36"/>
    <p:sldId id="377" r:id="rId37"/>
    <p:sldId id="379" r:id="rId38"/>
    <p:sldId id="378" r:id="rId39"/>
    <p:sldId id="381" r:id="rId40"/>
    <p:sldId id="355" r:id="rId41"/>
    <p:sldId id="372" r:id="rId42"/>
    <p:sldId id="384" r:id="rId43"/>
    <p:sldId id="333" r:id="rId44"/>
    <p:sldId id="348" r:id="rId45"/>
    <p:sldId id="385" r:id="rId46"/>
    <p:sldId id="335" r:id="rId47"/>
    <p:sldId id="349" r:id="rId48"/>
    <p:sldId id="382" r:id="rId49"/>
    <p:sldId id="383" r:id="rId50"/>
    <p:sldId id="361" r:id="rId51"/>
    <p:sldId id="337" r:id="rId52"/>
    <p:sldId id="357" r:id="rId53"/>
    <p:sldId id="336" r:id="rId54"/>
    <p:sldId id="358" r:id="rId55"/>
    <p:sldId id="364" r:id="rId56"/>
    <p:sldId id="334" r:id="rId57"/>
    <p:sldId id="356" r:id="rId58"/>
    <p:sldId id="363" r:id="rId59"/>
    <p:sldId id="386" r:id="rId60"/>
    <p:sldId id="387" r:id="rId61"/>
    <p:sldId id="388" r:id="rId62"/>
    <p:sldId id="369" r:id="rId63"/>
    <p:sldId id="322" r:id="rId64"/>
    <p:sldId id="341" r:id="rId65"/>
    <p:sldId id="342" r:id="rId66"/>
    <p:sldId id="344" r:id="rId67"/>
    <p:sldId id="345" r:id="rId68"/>
    <p:sldId id="346" r:id="rId69"/>
    <p:sldId id="352" r:id="rId70"/>
    <p:sldId id="359" r:id="rId71"/>
    <p:sldId id="260" r:id="rId72"/>
  </p:sldIdLst>
  <p:sldSz cx="12192000" cy="6858000"/>
  <p:notesSz cx="6858000" cy="9144000"/>
  <p:custDataLst>
    <p:tags r:id="rId7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9" autoAdjust="0"/>
    <p:restoredTop sz="86483" autoAdjust="0"/>
  </p:normalViewPr>
  <p:slideViewPr>
    <p:cSldViewPr snapToGrid="0" showGuides="1">
      <p:cViewPr>
        <p:scale>
          <a:sx n="75" d="100"/>
          <a:sy n="75" d="100"/>
        </p:scale>
        <p:origin x="628" y="504"/>
      </p:cViewPr>
      <p:guideLst>
        <p:guide pos="416"/>
        <p:guide pos="7256"/>
        <p:guide orient="horz" pos="648"/>
        <p:guide orient="horz" pos="712"/>
        <p:guide orient="horz" pos="3928"/>
        <p:guide orient="horz" pos="38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D3965C-B3FA-4C49-B0D5-8DEFEE0EAE11}" type="datetimeFigureOut">
              <a:rPr lang="zh-CN" altLang="en-US" smtClean="0"/>
              <a:t>2025/7/25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377387-0C59-489E-91CF-17651A8130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628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组合 35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53" name="任意多边形: 形状 352"/>
            <p:cNvSpPr/>
            <p:nvPr/>
          </p:nvSpPr>
          <p:spPr>
            <a:xfrm>
              <a:off x="0" y="0"/>
              <a:ext cx="12185699" cy="6858000"/>
            </a:xfrm>
            <a:custGeom>
              <a:avLst/>
              <a:gdLst>
                <a:gd name="connsiteX0" fmla="*/ 0 w 12185699"/>
                <a:gd name="connsiteY0" fmla="*/ 0 h 6858000"/>
                <a:gd name="connsiteX1" fmla="*/ 12185699 w 12185699"/>
                <a:gd name="connsiteY1" fmla="*/ 0 h 6858000"/>
                <a:gd name="connsiteX2" fmla="*/ 12185699 w 12185699"/>
                <a:gd name="connsiteY2" fmla="*/ 6858000 h 6858000"/>
                <a:gd name="connsiteX3" fmla="*/ 0 w 121856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85699" h="6858000">
                  <a:moveTo>
                    <a:pt x="0" y="0"/>
                  </a:moveTo>
                  <a:lnTo>
                    <a:pt x="12185699" y="0"/>
                  </a:lnTo>
                  <a:lnTo>
                    <a:pt x="1218569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46" name="任意多边形: 形状 345"/>
            <p:cNvSpPr/>
            <p:nvPr/>
          </p:nvSpPr>
          <p:spPr>
            <a:xfrm rot="5400000">
              <a:off x="2667000" y="-2667000"/>
              <a:ext cx="6858000" cy="12192000"/>
            </a:xfrm>
            <a:custGeom>
              <a:avLst/>
              <a:gdLst>
                <a:gd name="connsiteX0" fmla="*/ 0 w 6858000"/>
                <a:gd name="connsiteY0" fmla="*/ 12192000 h 12192000"/>
                <a:gd name="connsiteX1" fmla="*/ 0 w 6858000"/>
                <a:gd name="connsiteY1" fmla="*/ 9303282 h 12192000"/>
                <a:gd name="connsiteX2" fmla="*/ 5225317 w 6858000"/>
                <a:gd name="connsiteY2" fmla="*/ 0 h 12192000"/>
                <a:gd name="connsiteX3" fmla="*/ 6858000 w 6858000"/>
                <a:gd name="connsiteY3" fmla="*/ 0 h 12192000"/>
                <a:gd name="connsiteX4" fmla="*/ 6858000 w 6858000"/>
                <a:gd name="connsiteY4" fmla="*/ 12192000 h 1219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00" h="12192000">
                  <a:moveTo>
                    <a:pt x="0" y="12192000"/>
                  </a:moveTo>
                  <a:lnTo>
                    <a:pt x="0" y="9303282"/>
                  </a:lnTo>
                  <a:lnTo>
                    <a:pt x="5225317" y="0"/>
                  </a:lnTo>
                  <a:lnTo>
                    <a:pt x="6858000" y="0"/>
                  </a:lnTo>
                  <a:lnTo>
                    <a:pt x="6858000" y="12192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5696088" y="1036018"/>
              <a:ext cx="6368912" cy="5367510"/>
              <a:chOff x="3411763" y="1166813"/>
              <a:chExt cx="5368474" cy="4524375"/>
            </a:xfrm>
          </p:grpSpPr>
          <p:sp>
            <p:nvSpPr>
              <p:cNvPr id="10" name="任意多边形: 形状 9"/>
              <p:cNvSpPr/>
              <p:nvPr/>
            </p:nvSpPr>
            <p:spPr bwMode="auto">
              <a:xfrm>
                <a:off x="4597475" y="4217488"/>
                <a:ext cx="222445" cy="287988"/>
              </a:xfrm>
              <a:custGeom>
                <a:avLst/>
                <a:gdLst>
                  <a:gd name="T0" fmla="*/ 2 w 54"/>
                  <a:gd name="T1" fmla="*/ 70 h 70"/>
                  <a:gd name="T2" fmla="*/ 0 w 54"/>
                  <a:gd name="T3" fmla="*/ 66 h 70"/>
                  <a:gd name="T4" fmla="*/ 49 w 54"/>
                  <a:gd name="T5" fmla="*/ 37 h 70"/>
                  <a:gd name="T6" fmla="*/ 50 w 54"/>
                  <a:gd name="T7" fmla="*/ 34 h 70"/>
                  <a:gd name="T8" fmla="*/ 49 w 54"/>
                  <a:gd name="T9" fmla="*/ 32 h 70"/>
                  <a:gd name="T10" fmla="*/ 1 w 54"/>
                  <a:gd name="T11" fmla="*/ 3 h 70"/>
                  <a:gd name="T12" fmla="*/ 3 w 54"/>
                  <a:gd name="T13" fmla="*/ 0 h 70"/>
                  <a:gd name="T14" fmla="*/ 51 w 54"/>
                  <a:gd name="T15" fmla="*/ 28 h 70"/>
                  <a:gd name="T16" fmla="*/ 54 w 54"/>
                  <a:gd name="T17" fmla="*/ 34 h 70"/>
                  <a:gd name="T18" fmla="*/ 51 w 54"/>
                  <a:gd name="T19" fmla="*/ 41 h 70"/>
                  <a:gd name="T20" fmla="*/ 2 w 54"/>
                  <a:gd name="T21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4" h="70">
                    <a:moveTo>
                      <a:pt x="2" y="70"/>
                    </a:moveTo>
                    <a:cubicBezTo>
                      <a:pt x="0" y="66"/>
                      <a:pt x="0" y="66"/>
                      <a:pt x="0" y="66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50" y="36"/>
                      <a:pt x="50" y="35"/>
                      <a:pt x="50" y="34"/>
                    </a:cubicBezTo>
                    <a:cubicBezTo>
                      <a:pt x="50" y="33"/>
                      <a:pt x="50" y="32"/>
                      <a:pt x="49" y="3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1" y="28"/>
                      <a:pt x="51" y="28"/>
                      <a:pt x="51" y="28"/>
                    </a:cubicBezTo>
                    <a:cubicBezTo>
                      <a:pt x="53" y="29"/>
                      <a:pt x="54" y="32"/>
                      <a:pt x="54" y="34"/>
                    </a:cubicBezTo>
                    <a:cubicBezTo>
                      <a:pt x="54" y="37"/>
                      <a:pt x="53" y="39"/>
                      <a:pt x="51" y="41"/>
                    </a:cubicBezTo>
                    <a:lnTo>
                      <a:pt x="2" y="70"/>
                    </a:lnTo>
                    <a:close/>
                  </a:path>
                </a:pathLst>
              </a:custGeom>
              <a:gradFill>
                <a:gsLst>
                  <a:gs pos="39000">
                    <a:srgbClr val="5189D8"/>
                  </a:gs>
                  <a:gs pos="0">
                    <a:srgbClr val="4B6AC6"/>
                  </a:gs>
                  <a:gs pos="98000">
                    <a:srgbClr val="4AEFE8"/>
                  </a:gs>
                </a:gsLst>
                <a:lin ang="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任意多边形: 形状 10"/>
              <p:cNvSpPr/>
              <p:nvPr/>
            </p:nvSpPr>
            <p:spPr bwMode="auto">
              <a:xfrm>
                <a:off x="4605420" y="4696143"/>
                <a:ext cx="818280" cy="240321"/>
              </a:xfrm>
              <a:custGeom>
                <a:avLst/>
                <a:gdLst>
                  <a:gd name="T0" fmla="*/ 99 w 198"/>
                  <a:gd name="T1" fmla="*/ 58 h 58"/>
                  <a:gd name="T2" fmla="*/ 86 w 198"/>
                  <a:gd name="T3" fmla="*/ 54 h 58"/>
                  <a:gd name="T4" fmla="*/ 0 w 198"/>
                  <a:gd name="T5" fmla="*/ 4 h 58"/>
                  <a:gd name="T6" fmla="*/ 2 w 198"/>
                  <a:gd name="T7" fmla="*/ 0 h 58"/>
                  <a:gd name="T8" fmla="*/ 89 w 198"/>
                  <a:gd name="T9" fmla="*/ 50 h 58"/>
                  <a:gd name="T10" fmla="*/ 110 w 198"/>
                  <a:gd name="T11" fmla="*/ 50 h 58"/>
                  <a:gd name="T12" fmla="*/ 195 w 198"/>
                  <a:gd name="T13" fmla="*/ 1 h 58"/>
                  <a:gd name="T14" fmla="*/ 198 w 198"/>
                  <a:gd name="T15" fmla="*/ 5 h 58"/>
                  <a:gd name="T16" fmla="*/ 112 w 198"/>
                  <a:gd name="T17" fmla="*/ 54 h 58"/>
                  <a:gd name="T18" fmla="*/ 99 w 198"/>
                  <a:gd name="T1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" h="58">
                    <a:moveTo>
                      <a:pt x="99" y="58"/>
                    </a:moveTo>
                    <a:cubicBezTo>
                      <a:pt x="95" y="58"/>
                      <a:pt x="90" y="56"/>
                      <a:pt x="86" y="5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89" y="50"/>
                      <a:pt x="89" y="50"/>
                      <a:pt x="89" y="50"/>
                    </a:cubicBezTo>
                    <a:cubicBezTo>
                      <a:pt x="95" y="54"/>
                      <a:pt x="103" y="54"/>
                      <a:pt x="110" y="50"/>
                    </a:cubicBezTo>
                    <a:cubicBezTo>
                      <a:pt x="195" y="1"/>
                      <a:pt x="195" y="1"/>
                      <a:pt x="195" y="1"/>
                    </a:cubicBezTo>
                    <a:cubicBezTo>
                      <a:pt x="198" y="5"/>
                      <a:pt x="198" y="5"/>
                      <a:pt x="198" y="5"/>
                    </a:cubicBezTo>
                    <a:cubicBezTo>
                      <a:pt x="112" y="54"/>
                      <a:pt x="112" y="54"/>
                      <a:pt x="112" y="54"/>
                    </a:cubicBezTo>
                    <a:cubicBezTo>
                      <a:pt x="108" y="56"/>
                      <a:pt x="104" y="58"/>
                      <a:pt x="99" y="58"/>
                    </a:cubicBezTo>
                    <a:close/>
                  </a:path>
                </a:pathLst>
              </a:custGeom>
              <a:gradFill>
                <a:gsLst>
                  <a:gs pos="39000">
                    <a:srgbClr val="5189D8"/>
                  </a:gs>
                  <a:gs pos="0">
                    <a:srgbClr val="4B6AC6"/>
                  </a:gs>
                  <a:gs pos="98000">
                    <a:srgbClr val="4AEFE8"/>
                  </a:gs>
                </a:gsLst>
                <a:lin ang="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任意多边形: 形状 11"/>
              <p:cNvSpPr/>
              <p:nvPr/>
            </p:nvSpPr>
            <p:spPr bwMode="auto">
              <a:xfrm>
                <a:off x="4216141" y="4473698"/>
                <a:ext cx="401196" cy="252237"/>
              </a:xfrm>
              <a:custGeom>
                <a:avLst/>
                <a:gdLst>
                  <a:gd name="T0" fmla="*/ 48 w 97"/>
                  <a:gd name="T1" fmla="*/ 61 h 61"/>
                  <a:gd name="T2" fmla="*/ 14 w 97"/>
                  <a:gd name="T3" fmla="*/ 53 h 61"/>
                  <a:gd name="T4" fmla="*/ 14 w 97"/>
                  <a:gd name="T5" fmla="*/ 53 h 61"/>
                  <a:gd name="T6" fmla="*/ 0 w 97"/>
                  <a:gd name="T7" fmla="*/ 32 h 61"/>
                  <a:gd name="T8" fmla="*/ 14 w 97"/>
                  <a:gd name="T9" fmla="*/ 11 h 61"/>
                  <a:gd name="T10" fmla="*/ 82 w 97"/>
                  <a:gd name="T11" fmla="*/ 11 h 61"/>
                  <a:gd name="T12" fmla="*/ 97 w 97"/>
                  <a:gd name="T13" fmla="*/ 32 h 61"/>
                  <a:gd name="T14" fmla="*/ 82 w 97"/>
                  <a:gd name="T15" fmla="*/ 53 h 61"/>
                  <a:gd name="T16" fmla="*/ 48 w 97"/>
                  <a:gd name="T17" fmla="*/ 61 h 61"/>
                  <a:gd name="T18" fmla="*/ 48 w 97"/>
                  <a:gd name="T19" fmla="*/ 7 h 61"/>
                  <a:gd name="T20" fmla="*/ 16 w 97"/>
                  <a:gd name="T21" fmla="*/ 15 h 61"/>
                  <a:gd name="T22" fmla="*/ 4 w 97"/>
                  <a:gd name="T23" fmla="*/ 32 h 61"/>
                  <a:gd name="T24" fmla="*/ 16 w 97"/>
                  <a:gd name="T25" fmla="*/ 49 h 61"/>
                  <a:gd name="T26" fmla="*/ 16 w 97"/>
                  <a:gd name="T27" fmla="*/ 49 h 61"/>
                  <a:gd name="T28" fmla="*/ 80 w 97"/>
                  <a:gd name="T29" fmla="*/ 49 h 61"/>
                  <a:gd name="T30" fmla="*/ 92 w 97"/>
                  <a:gd name="T31" fmla="*/ 32 h 61"/>
                  <a:gd name="T32" fmla="*/ 80 w 97"/>
                  <a:gd name="T33" fmla="*/ 15 h 61"/>
                  <a:gd name="T34" fmla="*/ 48 w 97"/>
                  <a:gd name="T35" fmla="*/ 7 h 61"/>
                  <a:gd name="T36" fmla="*/ 48 w 97"/>
                  <a:gd name="T37" fmla="*/ 49 h 61"/>
                  <a:gd name="T38" fmla="*/ 29 w 97"/>
                  <a:gd name="T39" fmla="*/ 44 h 61"/>
                  <a:gd name="T40" fmla="*/ 21 w 97"/>
                  <a:gd name="T41" fmla="*/ 32 h 61"/>
                  <a:gd name="T42" fmla="*/ 29 w 97"/>
                  <a:gd name="T43" fmla="*/ 20 h 61"/>
                  <a:gd name="T44" fmla="*/ 67 w 97"/>
                  <a:gd name="T45" fmla="*/ 20 h 61"/>
                  <a:gd name="T46" fmla="*/ 75 w 97"/>
                  <a:gd name="T47" fmla="*/ 32 h 61"/>
                  <a:gd name="T48" fmla="*/ 67 w 97"/>
                  <a:gd name="T49" fmla="*/ 44 h 61"/>
                  <a:gd name="T50" fmla="*/ 48 w 97"/>
                  <a:gd name="T51" fmla="*/ 49 h 61"/>
                  <a:gd name="T52" fmla="*/ 48 w 97"/>
                  <a:gd name="T53" fmla="*/ 20 h 61"/>
                  <a:gd name="T54" fmla="*/ 31 w 97"/>
                  <a:gd name="T55" fmla="*/ 24 h 61"/>
                  <a:gd name="T56" fmla="*/ 25 w 97"/>
                  <a:gd name="T57" fmla="*/ 32 h 61"/>
                  <a:gd name="T58" fmla="*/ 31 w 97"/>
                  <a:gd name="T59" fmla="*/ 40 h 61"/>
                  <a:gd name="T60" fmla="*/ 65 w 97"/>
                  <a:gd name="T61" fmla="*/ 40 h 61"/>
                  <a:gd name="T62" fmla="*/ 71 w 97"/>
                  <a:gd name="T63" fmla="*/ 32 h 61"/>
                  <a:gd name="T64" fmla="*/ 65 w 97"/>
                  <a:gd name="T65" fmla="*/ 24 h 61"/>
                  <a:gd name="T66" fmla="*/ 48 w 97"/>
                  <a:gd name="T67" fmla="*/ 2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7" h="61">
                    <a:moveTo>
                      <a:pt x="48" y="61"/>
                    </a:moveTo>
                    <a:cubicBezTo>
                      <a:pt x="36" y="61"/>
                      <a:pt x="24" y="58"/>
                      <a:pt x="14" y="53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5" y="47"/>
                      <a:pt x="0" y="40"/>
                      <a:pt x="0" y="32"/>
                    </a:cubicBezTo>
                    <a:cubicBezTo>
                      <a:pt x="0" y="24"/>
                      <a:pt x="5" y="17"/>
                      <a:pt x="14" y="11"/>
                    </a:cubicBezTo>
                    <a:cubicBezTo>
                      <a:pt x="33" y="0"/>
                      <a:pt x="63" y="0"/>
                      <a:pt x="82" y="11"/>
                    </a:cubicBezTo>
                    <a:cubicBezTo>
                      <a:pt x="92" y="17"/>
                      <a:pt x="97" y="24"/>
                      <a:pt x="97" y="32"/>
                    </a:cubicBezTo>
                    <a:cubicBezTo>
                      <a:pt x="97" y="40"/>
                      <a:pt x="92" y="47"/>
                      <a:pt x="82" y="53"/>
                    </a:cubicBezTo>
                    <a:cubicBezTo>
                      <a:pt x="73" y="58"/>
                      <a:pt x="60" y="61"/>
                      <a:pt x="48" y="61"/>
                    </a:cubicBezTo>
                    <a:close/>
                    <a:moveTo>
                      <a:pt x="48" y="7"/>
                    </a:moveTo>
                    <a:cubicBezTo>
                      <a:pt x="37" y="7"/>
                      <a:pt x="25" y="10"/>
                      <a:pt x="16" y="15"/>
                    </a:cubicBezTo>
                    <a:cubicBezTo>
                      <a:pt x="8" y="20"/>
                      <a:pt x="4" y="26"/>
                      <a:pt x="4" y="32"/>
                    </a:cubicBezTo>
                    <a:cubicBezTo>
                      <a:pt x="4" y="38"/>
                      <a:pt x="8" y="45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34" y="59"/>
                      <a:pt x="62" y="59"/>
                      <a:pt x="80" y="49"/>
                    </a:cubicBezTo>
                    <a:cubicBezTo>
                      <a:pt x="88" y="45"/>
                      <a:pt x="92" y="38"/>
                      <a:pt x="92" y="32"/>
                    </a:cubicBezTo>
                    <a:cubicBezTo>
                      <a:pt x="92" y="26"/>
                      <a:pt x="88" y="20"/>
                      <a:pt x="80" y="15"/>
                    </a:cubicBezTo>
                    <a:cubicBezTo>
                      <a:pt x="71" y="10"/>
                      <a:pt x="60" y="7"/>
                      <a:pt x="48" y="7"/>
                    </a:cubicBezTo>
                    <a:close/>
                    <a:moveTo>
                      <a:pt x="48" y="49"/>
                    </a:moveTo>
                    <a:cubicBezTo>
                      <a:pt x="41" y="49"/>
                      <a:pt x="35" y="47"/>
                      <a:pt x="29" y="44"/>
                    </a:cubicBezTo>
                    <a:cubicBezTo>
                      <a:pt x="24" y="41"/>
                      <a:pt x="21" y="37"/>
                      <a:pt x="21" y="32"/>
                    </a:cubicBezTo>
                    <a:cubicBezTo>
                      <a:pt x="21" y="27"/>
                      <a:pt x="24" y="23"/>
                      <a:pt x="29" y="20"/>
                    </a:cubicBezTo>
                    <a:cubicBezTo>
                      <a:pt x="40" y="14"/>
                      <a:pt x="57" y="14"/>
                      <a:pt x="67" y="20"/>
                    </a:cubicBezTo>
                    <a:cubicBezTo>
                      <a:pt x="72" y="23"/>
                      <a:pt x="75" y="27"/>
                      <a:pt x="75" y="32"/>
                    </a:cubicBezTo>
                    <a:cubicBezTo>
                      <a:pt x="75" y="37"/>
                      <a:pt x="72" y="41"/>
                      <a:pt x="67" y="44"/>
                    </a:cubicBezTo>
                    <a:cubicBezTo>
                      <a:pt x="62" y="47"/>
                      <a:pt x="55" y="49"/>
                      <a:pt x="48" y="49"/>
                    </a:cubicBezTo>
                    <a:close/>
                    <a:moveTo>
                      <a:pt x="48" y="20"/>
                    </a:moveTo>
                    <a:cubicBezTo>
                      <a:pt x="42" y="20"/>
                      <a:pt x="36" y="21"/>
                      <a:pt x="31" y="24"/>
                    </a:cubicBezTo>
                    <a:cubicBezTo>
                      <a:pt x="27" y="26"/>
                      <a:pt x="25" y="29"/>
                      <a:pt x="25" y="32"/>
                    </a:cubicBezTo>
                    <a:cubicBezTo>
                      <a:pt x="25" y="35"/>
                      <a:pt x="27" y="38"/>
                      <a:pt x="31" y="40"/>
                    </a:cubicBezTo>
                    <a:cubicBezTo>
                      <a:pt x="41" y="46"/>
                      <a:pt x="56" y="46"/>
                      <a:pt x="65" y="40"/>
                    </a:cubicBezTo>
                    <a:cubicBezTo>
                      <a:pt x="69" y="38"/>
                      <a:pt x="71" y="35"/>
                      <a:pt x="71" y="32"/>
                    </a:cubicBezTo>
                    <a:cubicBezTo>
                      <a:pt x="71" y="29"/>
                      <a:pt x="69" y="26"/>
                      <a:pt x="65" y="24"/>
                    </a:cubicBezTo>
                    <a:cubicBezTo>
                      <a:pt x="60" y="21"/>
                      <a:pt x="54" y="20"/>
                      <a:pt x="48" y="20"/>
                    </a:cubicBezTo>
                    <a:close/>
                  </a:path>
                </a:pathLst>
              </a:custGeom>
              <a:gradFill>
                <a:gsLst>
                  <a:gs pos="39000">
                    <a:srgbClr val="5189D8"/>
                  </a:gs>
                  <a:gs pos="0">
                    <a:srgbClr val="4B6AC6"/>
                  </a:gs>
                  <a:gs pos="98000">
                    <a:srgbClr val="4AEFE8"/>
                  </a:gs>
                </a:gsLst>
                <a:lin ang="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任意多边形: 形状 12"/>
              <p:cNvSpPr/>
              <p:nvPr/>
            </p:nvSpPr>
            <p:spPr bwMode="auto">
              <a:xfrm>
                <a:off x="4146626" y="4431989"/>
                <a:ext cx="540224" cy="333668"/>
              </a:xfrm>
              <a:custGeom>
                <a:avLst/>
                <a:gdLst>
                  <a:gd name="T0" fmla="*/ 65 w 131"/>
                  <a:gd name="T1" fmla="*/ 81 h 81"/>
                  <a:gd name="T2" fmla="*/ 19 w 131"/>
                  <a:gd name="T3" fmla="*/ 70 h 81"/>
                  <a:gd name="T4" fmla="*/ 0 w 131"/>
                  <a:gd name="T5" fmla="*/ 42 h 81"/>
                  <a:gd name="T6" fmla="*/ 19 w 131"/>
                  <a:gd name="T7" fmla="*/ 14 h 81"/>
                  <a:gd name="T8" fmla="*/ 111 w 131"/>
                  <a:gd name="T9" fmla="*/ 14 h 81"/>
                  <a:gd name="T10" fmla="*/ 131 w 131"/>
                  <a:gd name="T11" fmla="*/ 42 h 81"/>
                  <a:gd name="T12" fmla="*/ 111 w 131"/>
                  <a:gd name="T13" fmla="*/ 70 h 81"/>
                  <a:gd name="T14" fmla="*/ 65 w 131"/>
                  <a:gd name="T15" fmla="*/ 81 h 81"/>
                  <a:gd name="T16" fmla="*/ 65 w 131"/>
                  <a:gd name="T17" fmla="*/ 8 h 81"/>
                  <a:gd name="T18" fmla="*/ 22 w 131"/>
                  <a:gd name="T19" fmla="*/ 18 h 81"/>
                  <a:gd name="T20" fmla="*/ 4 w 131"/>
                  <a:gd name="T21" fmla="*/ 42 h 81"/>
                  <a:gd name="T22" fmla="*/ 22 w 131"/>
                  <a:gd name="T23" fmla="*/ 66 h 81"/>
                  <a:gd name="T24" fmla="*/ 22 w 131"/>
                  <a:gd name="T25" fmla="*/ 66 h 81"/>
                  <a:gd name="T26" fmla="*/ 109 w 131"/>
                  <a:gd name="T27" fmla="*/ 66 h 81"/>
                  <a:gd name="T28" fmla="*/ 126 w 131"/>
                  <a:gd name="T29" fmla="*/ 42 h 81"/>
                  <a:gd name="T30" fmla="*/ 109 w 131"/>
                  <a:gd name="T31" fmla="*/ 18 h 81"/>
                  <a:gd name="T32" fmla="*/ 65 w 131"/>
                  <a:gd name="T33" fmla="*/ 8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1" h="81">
                    <a:moveTo>
                      <a:pt x="65" y="81"/>
                    </a:moveTo>
                    <a:cubicBezTo>
                      <a:pt x="49" y="81"/>
                      <a:pt x="32" y="77"/>
                      <a:pt x="19" y="70"/>
                    </a:cubicBezTo>
                    <a:cubicBezTo>
                      <a:pt x="7" y="62"/>
                      <a:pt x="0" y="53"/>
                      <a:pt x="0" y="42"/>
                    </a:cubicBezTo>
                    <a:cubicBezTo>
                      <a:pt x="0" y="32"/>
                      <a:pt x="7" y="22"/>
                      <a:pt x="19" y="14"/>
                    </a:cubicBezTo>
                    <a:cubicBezTo>
                      <a:pt x="45" y="0"/>
                      <a:pt x="86" y="0"/>
                      <a:pt x="111" y="14"/>
                    </a:cubicBezTo>
                    <a:cubicBezTo>
                      <a:pt x="124" y="22"/>
                      <a:pt x="131" y="32"/>
                      <a:pt x="131" y="42"/>
                    </a:cubicBezTo>
                    <a:cubicBezTo>
                      <a:pt x="131" y="53"/>
                      <a:pt x="124" y="62"/>
                      <a:pt x="111" y="70"/>
                    </a:cubicBezTo>
                    <a:cubicBezTo>
                      <a:pt x="98" y="77"/>
                      <a:pt x="82" y="81"/>
                      <a:pt x="65" y="81"/>
                    </a:cubicBezTo>
                    <a:close/>
                    <a:moveTo>
                      <a:pt x="65" y="8"/>
                    </a:moveTo>
                    <a:cubicBezTo>
                      <a:pt x="49" y="8"/>
                      <a:pt x="34" y="11"/>
                      <a:pt x="22" y="18"/>
                    </a:cubicBezTo>
                    <a:cubicBezTo>
                      <a:pt x="10" y="25"/>
                      <a:pt x="4" y="33"/>
                      <a:pt x="4" y="42"/>
                    </a:cubicBezTo>
                    <a:cubicBezTo>
                      <a:pt x="4" y="51"/>
                      <a:pt x="10" y="60"/>
                      <a:pt x="22" y="66"/>
                    </a:cubicBezTo>
                    <a:cubicBezTo>
                      <a:pt x="22" y="66"/>
                      <a:pt x="22" y="66"/>
                      <a:pt x="22" y="66"/>
                    </a:cubicBezTo>
                    <a:cubicBezTo>
                      <a:pt x="46" y="80"/>
                      <a:pt x="85" y="80"/>
                      <a:pt x="109" y="66"/>
                    </a:cubicBezTo>
                    <a:cubicBezTo>
                      <a:pt x="120" y="60"/>
                      <a:pt x="126" y="51"/>
                      <a:pt x="126" y="42"/>
                    </a:cubicBezTo>
                    <a:cubicBezTo>
                      <a:pt x="126" y="33"/>
                      <a:pt x="120" y="25"/>
                      <a:pt x="109" y="18"/>
                    </a:cubicBezTo>
                    <a:cubicBezTo>
                      <a:pt x="97" y="11"/>
                      <a:pt x="81" y="8"/>
                      <a:pt x="65" y="8"/>
                    </a:cubicBezTo>
                    <a:close/>
                  </a:path>
                </a:pathLst>
              </a:custGeom>
              <a:gradFill>
                <a:gsLst>
                  <a:gs pos="39000">
                    <a:srgbClr val="5189D8"/>
                  </a:gs>
                  <a:gs pos="0">
                    <a:srgbClr val="4B6AC6"/>
                  </a:gs>
                  <a:gs pos="98000">
                    <a:srgbClr val="4AEFE8"/>
                  </a:gs>
                </a:gsLst>
                <a:lin ang="10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任意多边形: 形状 13"/>
              <p:cNvSpPr/>
              <p:nvPr/>
            </p:nvSpPr>
            <p:spPr bwMode="auto">
              <a:xfrm>
                <a:off x="5159546" y="3838141"/>
                <a:ext cx="3183746" cy="1853047"/>
              </a:xfrm>
              <a:custGeom>
                <a:avLst/>
                <a:gdLst>
                  <a:gd name="T0" fmla="*/ 482 w 771"/>
                  <a:gd name="T1" fmla="*/ 449 h 449"/>
                  <a:gd name="T2" fmla="*/ 461 w 771"/>
                  <a:gd name="T3" fmla="*/ 443 h 449"/>
                  <a:gd name="T4" fmla="*/ 4 w 771"/>
                  <a:gd name="T5" fmla="*/ 179 h 449"/>
                  <a:gd name="T6" fmla="*/ 0 w 771"/>
                  <a:gd name="T7" fmla="*/ 172 h 449"/>
                  <a:gd name="T8" fmla="*/ 4 w 771"/>
                  <a:gd name="T9" fmla="*/ 165 h 449"/>
                  <a:gd name="T10" fmla="*/ 289 w 771"/>
                  <a:gd name="T11" fmla="*/ 0 h 449"/>
                  <a:gd name="T12" fmla="*/ 290 w 771"/>
                  <a:gd name="T13" fmla="*/ 1 h 449"/>
                  <a:gd name="T14" fmla="*/ 767 w 771"/>
                  <a:gd name="T15" fmla="*/ 276 h 449"/>
                  <a:gd name="T16" fmla="*/ 771 w 771"/>
                  <a:gd name="T17" fmla="*/ 283 h 449"/>
                  <a:gd name="T18" fmla="*/ 767 w 771"/>
                  <a:gd name="T19" fmla="*/ 291 h 449"/>
                  <a:gd name="T20" fmla="*/ 502 w 771"/>
                  <a:gd name="T21" fmla="*/ 443 h 449"/>
                  <a:gd name="T22" fmla="*/ 482 w 771"/>
                  <a:gd name="T23" fmla="*/ 449 h 449"/>
                  <a:gd name="T24" fmla="*/ 289 w 771"/>
                  <a:gd name="T25" fmla="*/ 5 h 449"/>
                  <a:gd name="T26" fmla="*/ 6 w 771"/>
                  <a:gd name="T27" fmla="*/ 169 h 449"/>
                  <a:gd name="T28" fmla="*/ 4 w 771"/>
                  <a:gd name="T29" fmla="*/ 172 h 449"/>
                  <a:gd name="T30" fmla="*/ 6 w 771"/>
                  <a:gd name="T31" fmla="*/ 176 h 449"/>
                  <a:gd name="T32" fmla="*/ 463 w 771"/>
                  <a:gd name="T33" fmla="*/ 440 h 449"/>
                  <a:gd name="T34" fmla="*/ 500 w 771"/>
                  <a:gd name="T35" fmla="*/ 440 h 449"/>
                  <a:gd name="T36" fmla="*/ 765 w 771"/>
                  <a:gd name="T37" fmla="*/ 287 h 449"/>
                  <a:gd name="T38" fmla="*/ 767 w 771"/>
                  <a:gd name="T39" fmla="*/ 283 h 449"/>
                  <a:gd name="T40" fmla="*/ 765 w 771"/>
                  <a:gd name="T41" fmla="*/ 280 h 449"/>
                  <a:gd name="T42" fmla="*/ 289 w 771"/>
                  <a:gd name="T43" fmla="*/ 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71" h="449">
                    <a:moveTo>
                      <a:pt x="482" y="449"/>
                    </a:moveTo>
                    <a:cubicBezTo>
                      <a:pt x="474" y="449"/>
                      <a:pt x="467" y="447"/>
                      <a:pt x="461" y="443"/>
                    </a:cubicBezTo>
                    <a:cubicBezTo>
                      <a:pt x="4" y="179"/>
                      <a:pt x="4" y="179"/>
                      <a:pt x="4" y="179"/>
                    </a:cubicBezTo>
                    <a:cubicBezTo>
                      <a:pt x="1" y="178"/>
                      <a:pt x="0" y="175"/>
                      <a:pt x="0" y="172"/>
                    </a:cubicBezTo>
                    <a:cubicBezTo>
                      <a:pt x="0" y="169"/>
                      <a:pt x="1" y="166"/>
                      <a:pt x="4" y="165"/>
                    </a:cubicBezTo>
                    <a:cubicBezTo>
                      <a:pt x="289" y="0"/>
                      <a:pt x="289" y="0"/>
                      <a:pt x="289" y="0"/>
                    </a:cubicBezTo>
                    <a:cubicBezTo>
                      <a:pt x="290" y="1"/>
                      <a:pt x="290" y="1"/>
                      <a:pt x="290" y="1"/>
                    </a:cubicBezTo>
                    <a:cubicBezTo>
                      <a:pt x="767" y="276"/>
                      <a:pt x="767" y="276"/>
                      <a:pt x="767" y="276"/>
                    </a:cubicBezTo>
                    <a:cubicBezTo>
                      <a:pt x="769" y="278"/>
                      <a:pt x="771" y="280"/>
                      <a:pt x="771" y="283"/>
                    </a:cubicBezTo>
                    <a:cubicBezTo>
                      <a:pt x="771" y="286"/>
                      <a:pt x="769" y="289"/>
                      <a:pt x="767" y="291"/>
                    </a:cubicBezTo>
                    <a:cubicBezTo>
                      <a:pt x="502" y="443"/>
                      <a:pt x="502" y="443"/>
                      <a:pt x="502" y="443"/>
                    </a:cubicBezTo>
                    <a:cubicBezTo>
                      <a:pt x="496" y="447"/>
                      <a:pt x="489" y="449"/>
                      <a:pt x="482" y="449"/>
                    </a:cubicBezTo>
                    <a:close/>
                    <a:moveTo>
                      <a:pt x="289" y="5"/>
                    </a:moveTo>
                    <a:cubicBezTo>
                      <a:pt x="6" y="169"/>
                      <a:pt x="6" y="169"/>
                      <a:pt x="6" y="169"/>
                    </a:cubicBezTo>
                    <a:cubicBezTo>
                      <a:pt x="5" y="169"/>
                      <a:pt x="4" y="171"/>
                      <a:pt x="4" y="172"/>
                    </a:cubicBezTo>
                    <a:cubicBezTo>
                      <a:pt x="4" y="174"/>
                      <a:pt x="5" y="175"/>
                      <a:pt x="6" y="176"/>
                    </a:cubicBezTo>
                    <a:cubicBezTo>
                      <a:pt x="463" y="440"/>
                      <a:pt x="463" y="440"/>
                      <a:pt x="463" y="440"/>
                    </a:cubicBezTo>
                    <a:cubicBezTo>
                      <a:pt x="475" y="446"/>
                      <a:pt x="489" y="446"/>
                      <a:pt x="500" y="440"/>
                    </a:cubicBezTo>
                    <a:cubicBezTo>
                      <a:pt x="765" y="287"/>
                      <a:pt x="765" y="287"/>
                      <a:pt x="765" y="287"/>
                    </a:cubicBezTo>
                    <a:cubicBezTo>
                      <a:pt x="766" y="286"/>
                      <a:pt x="767" y="285"/>
                      <a:pt x="767" y="283"/>
                    </a:cubicBezTo>
                    <a:cubicBezTo>
                      <a:pt x="767" y="282"/>
                      <a:pt x="766" y="281"/>
                      <a:pt x="765" y="280"/>
                    </a:cubicBezTo>
                    <a:lnTo>
                      <a:pt x="289" y="5"/>
                    </a:lnTo>
                    <a:close/>
                  </a:path>
                </a:pathLst>
              </a:custGeom>
              <a:gradFill>
                <a:gsLst>
                  <a:gs pos="39000">
                    <a:srgbClr val="5189D8"/>
                  </a:gs>
                  <a:gs pos="0">
                    <a:srgbClr val="4B6AC6"/>
                  </a:gs>
                  <a:gs pos="98000">
                    <a:srgbClr val="4AEFE8"/>
                  </a:gs>
                </a:gsLst>
                <a:lin ang="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任意多边形: 形状 14"/>
              <p:cNvSpPr/>
              <p:nvPr/>
            </p:nvSpPr>
            <p:spPr bwMode="auto">
              <a:xfrm>
                <a:off x="6347243" y="1786481"/>
                <a:ext cx="2432994" cy="2879869"/>
              </a:xfrm>
              <a:custGeom>
                <a:avLst/>
                <a:gdLst>
                  <a:gd name="T0" fmla="*/ 0 w 589"/>
                  <a:gd name="T1" fmla="*/ 386 h 698"/>
                  <a:gd name="T2" fmla="*/ 64 w 589"/>
                  <a:gd name="T3" fmla="*/ 8 h 698"/>
                  <a:gd name="T4" fmla="*/ 59 w 589"/>
                  <a:gd name="T5" fmla="*/ 6 h 698"/>
                  <a:gd name="T6" fmla="*/ 67 w 589"/>
                  <a:gd name="T7" fmla="*/ 1 h 698"/>
                  <a:gd name="T8" fmla="*/ 67 w 589"/>
                  <a:gd name="T9" fmla="*/ 1 h 698"/>
                  <a:gd name="T10" fmla="*/ 73 w 589"/>
                  <a:gd name="T11" fmla="*/ 2 h 698"/>
                  <a:gd name="T12" fmla="*/ 582 w 589"/>
                  <a:gd name="T13" fmla="*/ 296 h 698"/>
                  <a:gd name="T14" fmla="*/ 588 w 589"/>
                  <a:gd name="T15" fmla="*/ 308 h 698"/>
                  <a:gd name="T16" fmla="*/ 524 w 589"/>
                  <a:gd name="T17" fmla="*/ 689 h 698"/>
                  <a:gd name="T18" fmla="*/ 521 w 589"/>
                  <a:gd name="T19" fmla="*/ 693 h 698"/>
                  <a:gd name="T20" fmla="*/ 521 w 589"/>
                  <a:gd name="T21" fmla="*/ 693 h 698"/>
                  <a:gd name="T22" fmla="*/ 514 w 589"/>
                  <a:gd name="T23" fmla="*/ 698 h 698"/>
                  <a:gd name="T24" fmla="*/ 513 w 589"/>
                  <a:gd name="T25" fmla="*/ 690 h 698"/>
                  <a:gd name="T26" fmla="*/ 513 w 589"/>
                  <a:gd name="T27" fmla="*/ 691 h 698"/>
                  <a:gd name="T28" fmla="*/ 7 w 589"/>
                  <a:gd name="T29" fmla="*/ 399 h 698"/>
                  <a:gd name="T30" fmla="*/ 0 w 589"/>
                  <a:gd name="T31" fmla="*/ 386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89" h="698">
                    <a:moveTo>
                      <a:pt x="0" y="386"/>
                    </a:moveTo>
                    <a:cubicBezTo>
                      <a:pt x="64" y="8"/>
                      <a:pt x="64" y="8"/>
                      <a:pt x="64" y="8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8" y="0"/>
                      <a:pt x="70" y="0"/>
                      <a:pt x="73" y="2"/>
                    </a:cubicBezTo>
                    <a:cubicBezTo>
                      <a:pt x="582" y="296"/>
                      <a:pt x="582" y="296"/>
                      <a:pt x="582" y="296"/>
                    </a:cubicBezTo>
                    <a:cubicBezTo>
                      <a:pt x="586" y="298"/>
                      <a:pt x="589" y="304"/>
                      <a:pt x="588" y="308"/>
                    </a:cubicBezTo>
                    <a:cubicBezTo>
                      <a:pt x="524" y="689"/>
                      <a:pt x="524" y="689"/>
                      <a:pt x="524" y="689"/>
                    </a:cubicBezTo>
                    <a:cubicBezTo>
                      <a:pt x="524" y="691"/>
                      <a:pt x="523" y="693"/>
                      <a:pt x="521" y="693"/>
                    </a:cubicBezTo>
                    <a:cubicBezTo>
                      <a:pt x="521" y="693"/>
                      <a:pt x="521" y="693"/>
                      <a:pt x="521" y="693"/>
                    </a:cubicBezTo>
                    <a:cubicBezTo>
                      <a:pt x="514" y="698"/>
                      <a:pt x="514" y="698"/>
                      <a:pt x="514" y="698"/>
                    </a:cubicBezTo>
                    <a:cubicBezTo>
                      <a:pt x="513" y="690"/>
                      <a:pt x="513" y="690"/>
                      <a:pt x="513" y="690"/>
                    </a:cubicBezTo>
                    <a:cubicBezTo>
                      <a:pt x="513" y="691"/>
                      <a:pt x="513" y="691"/>
                      <a:pt x="513" y="691"/>
                    </a:cubicBezTo>
                    <a:cubicBezTo>
                      <a:pt x="7" y="399"/>
                      <a:pt x="7" y="399"/>
                      <a:pt x="7" y="399"/>
                    </a:cubicBezTo>
                    <a:cubicBezTo>
                      <a:pt x="3" y="396"/>
                      <a:pt x="0" y="390"/>
                      <a:pt x="0" y="386"/>
                    </a:cubicBezTo>
                  </a:path>
                </a:pathLst>
              </a:custGeom>
              <a:gradFill>
                <a:gsLst>
                  <a:gs pos="0">
                    <a:srgbClr val="A9A8D9"/>
                  </a:gs>
                  <a:gs pos="98000">
                    <a:srgbClr val="B0B0EA"/>
                  </a:gs>
                </a:gsLst>
                <a:lin ang="120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任意多边形: 形状 15"/>
              <p:cNvSpPr/>
              <p:nvPr/>
            </p:nvSpPr>
            <p:spPr bwMode="auto">
              <a:xfrm>
                <a:off x="8359180" y="3031777"/>
                <a:ext cx="421057" cy="1634575"/>
              </a:xfrm>
              <a:custGeom>
                <a:avLst/>
                <a:gdLst>
                  <a:gd name="T0" fmla="*/ 92 w 102"/>
                  <a:gd name="T1" fmla="*/ 4 h 396"/>
                  <a:gd name="T2" fmla="*/ 100 w 102"/>
                  <a:gd name="T3" fmla="*/ 0 h 396"/>
                  <a:gd name="T4" fmla="*/ 101 w 102"/>
                  <a:gd name="T5" fmla="*/ 6 h 396"/>
                  <a:gd name="T6" fmla="*/ 37 w 102"/>
                  <a:gd name="T7" fmla="*/ 387 h 396"/>
                  <a:gd name="T8" fmla="*/ 34 w 102"/>
                  <a:gd name="T9" fmla="*/ 391 h 396"/>
                  <a:gd name="T10" fmla="*/ 34 w 102"/>
                  <a:gd name="T11" fmla="*/ 391 h 396"/>
                  <a:gd name="T12" fmla="*/ 27 w 102"/>
                  <a:gd name="T13" fmla="*/ 396 h 396"/>
                  <a:gd name="T14" fmla="*/ 26 w 102"/>
                  <a:gd name="T15" fmla="*/ 388 h 396"/>
                  <a:gd name="T16" fmla="*/ 26 w 102"/>
                  <a:gd name="T17" fmla="*/ 389 h 396"/>
                  <a:gd name="T18" fmla="*/ 0 w 102"/>
                  <a:gd name="T19" fmla="*/ 374 h 396"/>
                  <a:gd name="T20" fmla="*/ 92 w 102"/>
                  <a:gd name="T21" fmla="*/ 4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2" h="396">
                    <a:moveTo>
                      <a:pt x="92" y="4"/>
                    </a:move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2"/>
                      <a:pt x="102" y="5"/>
                      <a:pt x="101" y="6"/>
                    </a:cubicBezTo>
                    <a:cubicBezTo>
                      <a:pt x="37" y="387"/>
                      <a:pt x="37" y="387"/>
                      <a:pt x="37" y="387"/>
                    </a:cubicBezTo>
                    <a:cubicBezTo>
                      <a:pt x="37" y="389"/>
                      <a:pt x="36" y="391"/>
                      <a:pt x="34" y="391"/>
                    </a:cubicBezTo>
                    <a:cubicBezTo>
                      <a:pt x="34" y="391"/>
                      <a:pt x="34" y="391"/>
                      <a:pt x="34" y="391"/>
                    </a:cubicBezTo>
                    <a:cubicBezTo>
                      <a:pt x="27" y="396"/>
                      <a:pt x="27" y="396"/>
                      <a:pt x="27" y="396"/>
                    </a:cubicBezTo>
                    <a:cubicBezTo>
                      <a:pt x="26" y="388"/>
                      <a:pt x="26" y="388"/>
                      <a:pt x="26" y="388"/>
                    </a:cubicBezTo>
                    <a:cubicBezTo>
                      <a:pt x="26" y="389"/>
                      <a:pt x="26" y="389"/>
                      <a:pt x="26" y="389"/>
                    </a:cubicBezTo>
                    <a:cubicBezTo>
                      <a:pt x="0" y="374"/>
                      <a:pt x="0" y="374"/>
                      <a:pt x="0" y="374"/>
                    </a:cubicBezTo>
                    <a:cubicBezTo>
                      <a:pt x="92" y="4"/>
                      <a:pt x="92" y="4"/>
                      <a:pt x="92" y="4"/>
                    </a:cubicBezTo>
                  </a:path>
                </a:pathLst>
              </a:custGeom>
              <a:gradFill>
                <a:gsLst>
                  <a:gs pos="0">
                    <a:srgbClr val="7274D1"/>
                  </a:gs>
                  <a:gs pos="98000">
                    <a:srgbClr val="3E389E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任意多边形: 形状 16"/>
              <p:cNvSpPr/>
              <p:nvPr/>
            </p:nvSpPr>
            <p:spPr bwMode="auto">
              <a:xfrm>
                <a:off x="6315466" y="1802370"/>
                <a:ext cx="2432994" cy="2869939"/>
              </a:xfrm>
              <a:custGeom>
                <a:avLst/>
                <a:gdLst>
                  <a:gd name="T0" fmla="*/ 7 w 589"/>
                  <a:gd name="T1" fmla="*/ 399 h 695"/>
                  <a:gd name="T2" fmla="*/ 516 w 589"/>
                  <a:gd name="T3" fmla="*/ 693 h 695"/>
                  <a:gd name="T4" fmla="*/ 524 w 589"/>
                  <a:gd name="T5" fmla="*/ 690 h 695"/>
                  <a:gd name="T6" fmla="*/ 588 w 589"/>
                  <a:gd name="T7" fmla="*/ 309 h 695"/>
                  <a:gd name="T8" fmla="*/ 582 w 589"/>
                  <a:gd name="T9" fmla="*/ 296 h 695"/>
                  <a:gd name="T10" fmla="*/ 73 w 589"/>
                  <a:gd name="T11" fmla="*/ 2 h 695"/>
                  <a:gd name="T12" fmla="*/ 65 w 589"/>
                  <a:gd name="T13" fmla="*/ 5 h 695"/>
                  <a:gd name="T14" fmla="*/ 0 w 589"/>
                  <a:gd name="T15" fmla="*/ 386 h 695"/>
                  <a:gd name="T16" fmla="*/ 7 w 589"/>
                  <a:gd name="T17" fmla="*/ 399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9" h="695">
                    <a:moveTo>
                      <a:pt x="7" y="399"/>
                    </a:moveTo>
                    <a:cubicBezTo>
                      <a:pt x="516" y="693"/>
                      <a:pt x="516" y="693"/>
                      <a:pt x="516" y="693"/>
                    </a:cubicBezTo>
                    <a:cubicBezTo>
                      <a:pt x="520" y="695"/>
                      <a:pt x="523" y="694"/>
                      <a:pt x="524" y="690"/>
                    </a:cubicBezTo>
                    <a:cubicBezTo>
                      <a:pt x="588" y="309"/>
                      <a:pt x="588" y="309"/>
                      <a:pt x="588" y="309"/>
                    </a:cubicBezTo>
                    <a:cubicBezTo>
                      <a:pt x="589" y="305"/>
                      <a:pt x="586" y="299"/>
                      <a:pt x="582" y="296"/>
                    </a:cubicBezTo>
                    <a:cubicBezTo>
                      <a:pt x="73" y="2"/>
                      <a:pt x="73" y="2"/>
                      <a:pt x="73" y="2"/>
                    </a:cubicBezTo>
                    <a:cubicBezTo>
                      <a:pt x="69" y="0"/>
                      <a:pt x="65" y="1"/>
                      <a:pt x="65" y="5"/>
                    </a:cubicBezTo>
                    <a:cubicBezTo>
                      <a:pt x="0" y="386"/>
                      <a:pt x="0" y="386"/>
                      <a:pt x="0" y="386"/>
                    </a:cubicBezTo>
                    <a:cubicBezTo>
                      <a:pt x="0" y="391"/>
                      <a:pt x="3" y="397"/>
                      <a:pt x="7" y="399"/>
                    </a:cubicBezTo>
                  </a:path>
                </a:pathLst>
              </a:custGeom>
              <a:solidFill>
                <a:srgbClr val="2412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任意多边形: 形状 17"/>
              <p:cNvSpPr/>
              <p:nvPr/>
            </p:nvSpPr>
            <p:spPr bwMode="auto">
              <a:xfrm>
                <a:off x="6392925" y="1913593"/>
                <a:ext cx="2276090" cy="2645507"/>
              </a:xfrm>
              <a:custGeom>
                <a:avLst/>
                <a:gdLst>
                  <a:gd name="T0" fmla="*/ 125 w 1146"/>
                  <a:gd name="T1" fmla="*/ 0 h 1332"/>
                  <a:gd name="T2" fmla="*/ 0 w 1146"/>
                  <a:gd name="T3" fmla="*/ 744 h 1332"/>
                  <a:gd name="T4" fmla="*/ 1019 w 1146"/>
                  <a:gd name="T5" fmla="*/ 1332 h 1332"/>
                  <a:gd name="T6" fmla="*/ 1146 w 1146"/>
                  <a:gd name="T7" fmla="*/ 588 h 1332"/>
                  <a:gd name="T8" fmla="*/ 125 w 1146"/>
                  <a:gd name="T9" fmla="*/ 0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6" h="1332">
                    <a:moveTo>
                      <a:pt x="125" y="0"/>
                    </a:moveTo>
                    <a:lnTo>
                      <a:pt x="0" y="744"/>
                    </a:lnTo>
                    <a:lnTo>
                      <a:pt x="1019" y="1332"/>
                    </a:lnTo>
                    <a:lnTo>
                      <a:pt x="1146" y="588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3527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任意多边形: 形状 18"/>
              <p:cNvSpPr/>
              <p:nvPr/>
            </p:nvSpPr>
            <p:spPr bwMode="auto">
              <a:xfrm>
                <a:off x="5022504" y="3577959"/>
                <a:ext cx="3432010" cy="1940437"/>
              </a:xfrm>
              <a:custGeom>
                <a:avLst/>
                <a:gdLst>
                  <a:gd name="T0" fmla="*/ 0 w 831"/>
                  <a:gd name="T1" fmla="*/ 149 h 470"/>
                  <a:gd name="T2" fmla="*/ 28 w 831"/>
                  <a:gd name="T3" fmla="*/ 164 h 470"/>
                  <a:gd name="T4" fmla="*/ 306 w 831"/>
                  <a:gd name="T5" fmla="*/ 3 h 470"/>
                  <a:gd name="T6" fmla="*/ 325 w 831"/>
                  <a:gd name="T7" fmla="*/ 4 h 470"/>
                  <a:gd name="T8" fmla="*/ 805 w 831"/>
                  <a:gd name="T9" fmla="*/ 281 h 470"/>
                  <a:gd name="T10" fmla="*/ 831 w 831"/>
                  <a:gd name="T11" fmla="*/ 269 h 470"/>
                  <a:gd name="T12" fmla="*/ 820 w 831"/>
                  <a:gd name="T13" fmla="*/ 295 h 470"/>
                  <a:gd name="T14" fmla="*/ 820 w 831"/>
                  <a:gd name="T15" fmla="*/ 295 h 470"/>
                  <a:gd name="T16" fmla="*/ 817 w 831"/>
                  <a:gd name="T17" fmla="*/ 298 h 470"/>
                  <a:gd name="T18" fmla="*/ 524 w 831"/>
                  <a:gd name="T19" fmla="*/ 468 h 470"/>
                  <a:gd name="T20" fmla="*/ 506 w 831"/>
                  <a:gd name="T21" fmla="*/ 467 h 470"/>
                  <a:gd name="T22" fmla="*/ 14 w 831"/>
                  <a:gd name="T23" fmla="*/ 183 h 470"/>
                  <a:gd name="T24" fmla="*/ 10 w 831"/>
                  <a:gd name="T25" fmla="*/ 179 h 470"/>
                  <a:gd name="T26" fmla="*/ 10 w 831"/>
                  <a:gd name="T27" fmla="*/ 179 h 470"/>
                  <a:gd name="T28" fmla="*/ 0 w 831"/>
                  <a:gd name="T29" fmla="*/ 149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31" h="470">
                    <a:moveTo>
                      <a:pt x="0" y="149"/>
                    </a:moveTo>
                    <a:cubicBezTo>
                      <a:pt x="28" y="164"/>
                      <a:pt x="28" y="164"/>
                      <a:pt x="28" y="164"/>
                    </a:cubicBezTo>
                    <a:cubicBezTo>
                      <a:pt x="306" y="3"/>
                      <a:pt x="306" y="3"/>
                      <a:pt x="306" y="3"/>
                    </a:cubicBezTo>
                    <a:cubicBezTo>
                      <a:pt x="311" y="0"/>
                      <a:pt x="319" y="1"/>
                      <a:pt x="325" y="4"/>
                    </a:cubicBezTo>
                    <a:cubicBezTo>
                      <a:pt x="805" y="281"/>
                      <a:pt x="805" y="281"/>
                      <a:pt x="805" y="281"/>
                    </a:cubicBezTo>
                    <a:cubicBezTo>
                      <a:pt x="810" y="279"/>
                      <a:pt x="831" y="269"/>
                      <a:pt x="831" y="269"/>
                    </a:cubicBezTo>
                    <a:cubicBezTo>
                      <a:pt x="820" y="295"/>
                      <a:pt x="820" y="295"/>
                      <a:pt x="820" y="295"/>
                    </a:cubicBezTo>
                    <a:cubicBezTo>
                      <a:pt x="820" y="295"/>
                      <a:pt x="820" y="295"/>
                      <a:pt x="820" y="295"/>
                    </a:cubicBezTo>
                    <a:cubicBezTo>
                      <a:pt x="820" y="296"/>
                      <a:pt x="819" y="297"/>
                      <a:pt x="817" y="298"/>
                    </a:cubicBezTo>
                    <a:cubicBezTo>
                      <a:pt x="524" y="468"/>
                      <a:pt x="524" y="468"/>
                      <a:pt x="524" y="468"/>
                    </a:cubicBezTo>
                    <a:cubicBezTo>
                      <a:pt x="519" y="470"/>
                      <a:pt x="511" y="470"/>
                      <a:pt x="506" y="467"/>
                    </a:cubicBezTo>
                    <a:cubicBezTo>
                      <a:pt x="14" y="183"/>
                      <a:pt x="14" y="183"/>
                      <a:pt x="14" y="183"/>
                    </a:cubicBezTo>
                    <a:cubicBezTo>
                      <a:pt x="12" y="182"/>
                      <a:pt x="11" y="180"/>
                      <a:pt x="10" y="179"/>
                    </a:cubicBezTo>
                    <a:cubicBezTo>
                      <a:pt x="10" y="179"/>
                      <a:pt x="10" y="179"/>
                      <a:pt x="10" y="179"/>
                    </a:cubicBezTo>
                    <a:lnTo>
                      <a:pt x="0" y="149"/>
                    </a:lnTo>
                    <a:close/>
                  </a:path>
                </a:pathLst>
              </a:custGeom>
              <a:gradFill>
                <a:gsLst>
                  <a:gs pos="100000">
                    <a:srgbClr val="B9BAFD"/>
                  </a:gs>
                  <a:gs pos="45000">
                    <a:srgbClr val="959BF0"/>
                  </a:gs>
                  <a:gs pos="0">
                    <a:srgbClr val="5661DC"/>
                  </a:gs>
                </a:gsLst>
                <a:lin ang="120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任意多边形: 形状 19"/>
              <p:cNvSpPr/>
              <p:nvPr/>
            </p:nvSpPr>
            <p:spPr bwMode="auto">
              <a:xfrm>
                <a:off x="5014560" y="3440917"/>
                <a:ext cx="3443926" cy="1986117"/>
              </a:xfrm>
              <a:custGeom>
                <a:avLst/>
                <a:gdLst>
                  <a:gd name="T0" fmla="*/ 6 w 834"/>
                  <a:gd name="T1" fmla="*/ 187 h 481"/>
                  <a:gd name="T2" fmla="*/ 510 w 834"/>
                  <a:gd name="T3" fmla="*/ 478 h 481"/>
                  <a:gd name="T4" fmla="*/ 529 w 834"/>
                  <a:gd name="T5" fmla="*/ 479 h 481"/>
                  <a:gd name="T6" fmla="*/ 829 w 834"/>
                  <a:gd name="T7" fmla="*/ 305 h 481"/>
                  <a:gd name="T8" fmla="*/ 828 w 834"/>
                  <a:gd name="T9" fmla="*/ 294 h 481"/>
                  <a:gd name="T10" fmla="*/ 324 w 834"/>
                  <a:gd name="T11" fmla="*/ 3 h 481"/>
                  <a:gd name="T12" fmla="*/ 306 w 834"/>
                  <a:gd name="T13" fmla="*/ 3 h 481"/>
                  <a:gd name="T14" fmla="*/ 5 w 834"/>
                  <a:gd name="T15" fmla="*/ 176 h 481"/>
                  <a:gd name="T16" fmla="*/ 6 w 834"/>
                  <a:gd name="T17" fmla="*/ 187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4" h="481">
                    <a:moveTo>
                      <a:pt x="6" y="187"/>
                    </a:moveTo>
                    <a:cubicBezTo>
                      <a:pt x="510" y="478"/>
                      <a:pt x="510" y="478"/>
                      <a:pt x="510" y="478"/>
                    </a:cubicBezTo>
                    <a:cubicBezTo>
                      <a:pt x="516" y="481"/>
                      <a:pt x="524" y="481"/>
                      <a:pt x="529" y="479"/>
                    </a:cubicBezTo>
                    <a:cubicBezTo>
                      <a:pt x="829" y="305"/>
                      <a:pt x="829" y="305"/>
                      <a:pt x="829" y="305"/>
                    </a:cubicBezTo>
                    <a:cubicBezTo>
                      <a:pt x="834" y="302"/>
                      <a:pt x="834" y="297"/>
                      <a:pt x="828" y="294"/>
                    </a:cubicBezTo>
                    <a:cubicBezTo>
                      <a:pt x="324" y="3"/>
                      <a:pt x="324" y="3"/>
                      <a:pt x="324" y="3"/>
                    </a:cubicBezTo>
                    <a:cubicBezTo>
                      <a:pt x="319" y="0"/>
                      <a:pt x="311" y="0"/>
                      <a:pt x="306" y="3"/>
                    </a:cubicBezTo>
                    <a:cubicBezTo>
                      <a:pt x="5" y="176"/>
                      <a:pt x="5" y="176"/>
                      <a:pt x="5" y="176"/>
                    </a:cubicBezTo>
                    <a:cubicBezTo>
                      <a:pt x="0" y="179"/>
                      <a:pt x="1" y="184"/>
                      <a:pt x="6" y="187"/>
                    </a:cubicBezTo>
                    <a:close/>
                  </a:path>
                </a:pathLst>
              </a:custGeom>
              <a:gradFill>
                <a:gsLst>
                  <a:gs pos="0">
                    <a:srgbClr val="C0C0F6"/>
                  </a:gs>
                  <a:gs pos="100000">
                    <a:srgbClr val="D3D3F9"/>
                  </a:gs>
                </a:gsLst>
                <a:lin ang="120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任意多边形: 形状 20"/>
              <p:cNvSpPr/>
              <p:nvPr/>
            </p:nvSpPr>
            <p:spPr bwMode="auto">
              <a:xfrm>
                <a:off x="7662053" y="5129116"/>
                <a:ext cx="85404" cy="79445"/>
              </a:xfrm>
              <a:custGeom>
                <a:avLst/>
                <a:gdLst>
                  <a:gd name="T0" fmla="*/ 21 w 21"/>
                  <a:gd name="T1" fmla="*/ 6 h 19"/>
                  <a:gd name="T2" fmla="*/ 21 w 21"/>
                  <a:gd name="T3" fmla="*/ 0 h 19"/>
                  <a:gd name="T4" fmla="*/ 20 w 21"/>
                  <a:gd name="T5" fmla="*/ 0 h 19"/>
                  <a:gd name="T6" fmla="*/ 1 w 21"/>
                  <a:gd name="T7" fmla="*/ 11 h 19"/>
                  <a:gd name="T8" fmla="*/ 0 w 21"/>
                  <a:gd name="T9" fmla="*/ 12 h 19"/>
                  <a:gd name="T10" fmla="*/ 0 w 21"/>
                  <a:gd name="T11" fmla="*/ 18 h 19"/>
                  <a:gd name="T12" fmla="*/ 1 w 21"/>
                  <a:gd name="T13" fmla="*/ 19 h 19"/>
                  <a:gd name="T14" fmla="*/ 20 w 21"/>
                  <a:gd name="T15" fmla="*/ 7 h 19"/>
                  <a:gd name="T16" fmla="*/ 21 w 21"/>
                  <a:gd name="T17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9">
                    <a:moveTo>
                      <a:pt x="21" y="6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0" y="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0" y="12"/>
                      <a:pt x="0" y="12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1" y="19"/>
                      <a:pt x="1" y="19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1" y="7"/>
                      <a:pt x="21" y="6"/>
                      <a:pt x="21" y="6"/>
                    </a:cubicBezTo>
                    <a:close/>
                  </a:path>
                </a:pathLst>
              </a:custGeom>
              <a:solidFill>
                <a:srgbClr val="2842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任意多边形: 形状 21"/>
              <p:cNvSpPr/>
              <p:nvPr/>
            </p:nvSpPr>
            <p:spPr bwMode="auto">
              <a:xfrm>
                <a:off x="7540900" y="5194658"/>
                <a:ext cx="87389" cy="83417"/>
              </a:xfrm>
              <a:custGeom>
                <a:avLst/>
                <a:gdLst>
                  <a:gd name="T0" fmla="*/ 21 w 21"/>
                  <a:gd name="T1" fmla="*/ 7 h 20"/>
                  <a:gd name="T2" fmla="*/ 21 w 21"/>
                  <a:gd name="T3" fmla="*/ 1 h 20"/>
                  <a:gd name="T4" fmla="*/ 20 w 21"/>
                  <a:gd name="T5" fmla="*/ 1 h 20"/>
                  <a:gd name="T6" fmla="*/ 1 w 21"/>
                  <a:gd name="T7" fmla="*/ 12 h 20"/>
                  <a:gd name="T8" fmla="*/ 0 w 21"/>
                  <a:gd name="T9" fmla="*/ 13 h 20"/>
                  <a:gd name="T10" fmla="*/ 0 w 21"/>
                  <a:gd name="T11" fmla="*/ 19 h 20"/>
                  <a:gd name="T12" fmla="*/ 1 w 21"/>
                  <a:gd name="T13" fmla="*/ 19 h 20"/>
                  <a:gd name="T14" fmla="*/ 20 w 21"/>
                  <a:gd name="T15" fmla="*/ 8 h 20"/>
                  <a:gd name="T16" fmla="*/ 21 w 21"/>
                  <a:gd name="T17" fmla="*/ 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20">
                    <a:moveTo>
                      <a:pt x="21" y="7"/>
                    </a:moveTo>
                    <a:cubicBezTo>
                      <a:pt x="21" y="1"/>
                      <a:pt x="21" y="1"/>
                      <a:pt x="21" y="1"/>
                    </a:cubicBezTo>
                    <a:cubicBezTo>
                      <a:pt x="21" y="1"/>
                      <a:pt x="21" y="0"/>
                      <a:pt x="20" y="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3"/>
                      <a:pt x="0" y="13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20"/>
                      <a:pt x="1" y="1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1" y="8"/>
                      <a:pt x="21" y="7"/>
                      <a:pt x="21" y="7"/>
                    </a:cubicBezTo>
                    <a:close/>
                  </a:path>
                </a:pathLst>
              </a:custGeom>
              <a:solidFill>
                <a:srgbClr val="2842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任意多边形: 形状 22"/>
              <p:cNvSpPr/>
              <p:nvPr/>
            </p:nvSpPr>
            <p:spPr bwMode="auto">
              <a:xfrm>
                <a:off x="5723603" y="3627612"/>
                <a:ext cx="2401216" cy="1390282"/>
              </a:xfrm>
              <a:custGeom>
                <a:avLst/>
                <a:gdLst>
                  <a:gd name="T0" fmla="*/ 579 w 581"/>
                  <a:gd name="T1" fmla="*/ 244 h 337"/>
                  <a:gd name="T2" fmla="*/ 160 w 581"/>
                  <a:gd name="T3" fmla="*/ 2 h 337"/>
                  <a:gd name="T4" fmla="*/ 151 w 581"/>
                  <a:gd name="T5" fmla="*/ 2 h 337"/>
                  <a:gd name="T6" fmla="*/ 2 w 581"/>
                  <a:gd name="T7" fmla="*/ 88 h 337"/>
                  <a:gd name="T8" fmla="*/ 2 w 581"/>
                  <a:gd name="T9" fmla="*/ 94 h 337"/>
                  <a:gd name="T10" fmla="*/ 421 w 581"/>
                  <a:gd name="T11" fmla="*/ 336 h 337"/>
                  <a:gd name="T12" fmla="*/ 430 w 581"/>
                  <a:gd name="T13" fmla="*/ 336 h 337"/>
                  <a:gd name="T14" fmla="*/ 579 w 581"/>
                  <a:gd name="T15" fmla="*/ 249 h 337"/>
                  <a:gd name="T16" fmla="*/ 579 w 581"/>
                  <a:gd name="T17" fmla="*/ 244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1" h="337">
                    <a:moveTo>
                      <a:pt x="579" y="244"/>
                    </a:moveTo>
                    <a:cubicBezTo>
                      <a:pt x="160" y="2"/>
                      <a:pt x="160" y="2"/>
                      <a:pt x="160" y="2"/>
                    </a:cubicBezTo>
                    <a:cubicBezTo>
                      <a:pt x="158" y="0"/>
                      <a:pt x="154" y="0"/>
                      <a:pt x="151" y="2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0" y="90"/>
                      <a:pt x="0" y="93"/>
                      <a:pt x="2" y="94"/>
                    </a:cubicBezTo>
                    <a:cubicBezTo>
                      <a:pt x="421" y="336"/>
                      <a:pt x="421" y="336"/>
                      <a:pt x="421" y="336"/>
                    </a:cubicBezTo>
                    <a:cubicBezTo>
                      <a:pt x="424" y="337"/>
                      <a:pt x="427" y="337"/>
                      <a:pt x="430" y="336"/>
                    </a:cubicBezTo>
                    <a:cubicBezTo>
                      <a:pt x="579" y="249"/>
                      <a:pt x="579" y="249"/>
                      <a:pt x="579" y="249"/>
                    </a:cubicBezTo>
                    <a:cubicBezTo>
                      <a:pt x="581" y="248"/>
                      <a:pt x="581" y="245"/>
                      <a:pt x="579" y="244"/>
                    </a:cubicBezTo>
                    <a:close/>
                  </a:path>
                </a:pathLst>
              </a:custGeom>
              <a:solidFill>
                <a:srgbClr val="ADB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任意多边形: 形状 23"/>
              <p:cNvSpPr/>
              <p:nvPr/>
            </p:nvSpPr>
            <p:spPr bwMode="auto">
              <a:xfrm>
                <a:off x="5723603" y="3627612"/>
                <a:ext cx="2401216" cy="1030795"/>
              </a:xfrm>
              <a:custGeom>
                <a:avLst/>
                <a:gdLst>
                  <a:gd name="T0" fmla="*/ 579 w 581"/>
                  <a:gd name="T1" fmla="*/ 249 h 250"/>
                  <a:gd name="T2" fmla="*/ 578 w 581"/>
                  <a:gd name="T3" fmla="*/ 250 h 250"/>
                  <a:gd name="T4" fmla="*/ 160 w 581"/>
                  <a:gd name="T5" fmla="*/ 9 h 250"/>
                  <a:gd name="T6" fmla="*/ 151 w 581"/>
                  <a:gd name="T7" fmla="*/ 9 h 250"/>
                  <a:gd name="T8" fmla="*/ 4 w 581"/>
                  <a:gd name="T9" fmla="*/ 95 h 250"/>
                  <a:gd name="T10" fmla="*/ 2 w 581"/>
                  <a:gd name="T11" fmla="*/ 94 h 250"/>
                  <a:gd name="T12" fmla="*/ 2 w 581"/>
                  <a:gd name="T13" fmla="*/ 88 h 250"/>
                  <a:gd name="T14" fmla="*/ 151 w 581"/>
                  <a:gd name="T15" fmla="*/ 2 h 250"/>
                  <a:gd name="T16" fmla="*/ 160 w 581"/>
                  <a:gd name="T17" fmla="*/ 2 h 250"/>
                  <a:gd name="T18" fmla="*/ 579 w 581"/>
                  <a:gd name="T19" fmla="*/ 244 h 250"/>
                  <a:gd name="T20" fmla="*/ 579 w 581"/>
                  <a:gd name="T21" fmla="*/ 249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1" h="250">
                    <a:moveTo>
                      <a:pt x="579" y="249"/>
                    </a:moveTo>
                    <a:cubicBezTo>
                      <a:pt x="578" y="250"/>
                      <a:pt x="578" y="250"/>
                      <a:pt x="578" y="250"/>
                    </a:cubicBezTo>
                    <a:cubicBezTo>
                      <a:pt x="160" y="9"/>
                      <a:pt x="160" y="9"/>
                      <a:pt x="160" y="9"/>
                    </a:cubicBezTo>
                    <a:cubicBezTo>
                      <a:pt x="158" y="8"/>
                      <a:pt x="154" y="8"/>
                      <a:pt x="151" y="9"/>
                    </a:cubicBezTo>
                    <a:cubicBezTo>
                      <a:pt x="4" y="95"/>
                      <a:pt x="4" y="95"/>
                      <a:pt x="4" y="95"/>
                    </a:cubicBezTo>
                    <a:cubicBezTo>
                      <a:pt x="2" y="94"/>
                      <a:pt x="2" y="94"/>
                      <a:pt x="2" y="94"/>
                    </a:cubicBezTo>
                    <a:cubicBezTo>
                      <a:pt x="0" y="93"/>
                      <a:pt x="0" y="90"/>
                      <a:pt x="2" y="88"/>
                    </a:cubicBezTo>
                    <a:cubicBezTo>
                      <a:pt x="151" y="2"/>
                      <a:pt x="151" y="2"/>
                      <a:pt x="151" y="2"/>
                    </a:cubicBezTo>
                    <a:cubicBezTo>
                      <a:pt x="154" y="0"/>
                      <a:pt x="158" y="0"/>
                      <a:pt x="160" y="2"/>
                    </a:cubicBezTo>
                    <a:cubicBezTo>
                      <a:pt x="579" y="244"/>
                      <a:pt x="579" y="244"/>
                      <a:pt x="579" y="244"/>
                    </a:cubicBezTo>
                    <a:cubicBezTo>
                      <a:pt x="581" y="245"/>
                      <a:pt x="581" y="248"/>
                      <a:pt x="579" y="249"/>
                    </a:cubicBezTo>
                    <a:close/>
                  </a:path>
                </a:pathLst>
              </a:custGeom>
              <a:solidFill>
                <a:srgbClr val="919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任意多边形: 形状 24"/>
              <p:cNvSpPr/>
              <p:nvPr/>
            </p:nvSpPr>
            <p:spPr bwMode="auto">
              <a:xfrm>
                <a:off x="6303549" y="3689181"/>
                <a:ext cx="1569032" cy="903684"/>
              </a:xfrm>
              <a:custGeom>
                <a:avLst/>
                <a:gdLst>
                  <a:gd name="T0" fmla="*/ 0 w 790"/>
                  <a:gd name="T1" fmla="*/ 19 h 455"/>
                  <a:gd name="T2" fmla="*/ 756 w 790"/>
                  <a:gd name="T3" fmla="*/ 455 h 455"/>
                  <a:gd name="T4" fmla="*/ 790 w 790"/>
                  <a:gd name="T5" fmla="*/ 436 h 455"/>
                  <a:gd name="T6" fmla="*/ 33 w 790"/>
                  <a:gd name="T7" fmla="*/ 0 h 455"/>
                  <a:gd name="T8" fmla="*/ 0 w 790"/>
                  <a:gd name="T9" fmla="*/ 19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0" h="455">
                    <a:moveTo>
                      <a:pt x="0" y="19"/>
                    </a:moveTo>
                    <a:lnTo>
                      <a:pt x="756" y="455"/>
                    </a:lnTo>
                    <a:lnTo>
                      <a:pt x="790" y="436"/>
                    </a:lnTo>
                    <a:lnTo>
                      <a:pt x="33" y="0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2412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任意多边形: 形状 25"/>
              <p:cNvSpPr/>
              <p:nvPr/>
            </p:nvSpPr>
            <p:spPr bwMode="auto">
              <a:xfrm>
                <a:off x="6140687" y="3784515"/>
                <a:ext cx="1475685" cy="850058"/>
              </a:xfrm>
              <a:custGeom>
                <a:avLst/>
                <a:gdLst>
                  <a:gd name="T0" fmla="*/ 0 w 743"/>
                  <a:gd name="T1" fmla="*/ 18 h 428"/>
                  <a:gd name="T2" fmla="*/ 710 w 743"/>
                  <a:gd name="T3" fmla="*/ 428 h 428"/>
                  <a:gd name="T4" fmla="*/ 743 w 743"/>
                  <a:gd name="T5" fmla="*/ 407 h 428"/>
                  <a:gd name="T6" fmla="*/ 34 w 743"/>
                  <a:gd name="T7" fmla="*/ 0 h 428"/>
                  <a:gd name="T8" fmla="*/ 0 w 743"/>
                  <a:gd name="T9" fmla="*/ 18 h 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3" h="428">
                    <a:moveTo>
                      <a:pt x="0" y="18"/>
                    </a:moveTo>
                    <a:lnTo>
                      <a:pt x="710" y="428"/>
                    </a:lnTo>
                    <a:lnTo>
                      <a:pt x="743" y="407"/>
                    </a:lnTo>
                    <a:lnTo>
                      <a:pt x="34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2412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任意多边形: 形状 26"/>
              <p:cNvSpPr/>
              <p:nvPr/>
            </p:nvSpPr>
            <p:spPr bwMode="auto">
              <a:xfrm>
                <a:off x="6033437" y="3842113"/>
                <a:ext cx="1727922" cy="999017"/>
              </a:xfrm>
              <a:custGeom>
                <a:avLst/>
                <a:gdLst>
                  <a:gd name="T0" fmla="*/ 0 w 870"/>
                  <a:gd name="T1" fmla="*/ 21 h 503"/>
                  <a:gd name="T2" fmla="*/ 834 w 870"/>
                  <a:gd name="T3" fmla="*/ 503 h 503"/>
                  <a:gd name="T4" fmla="*/ 870 w 870"/>
                  <a:gd name="T5" fmla="*/ 482 h 503"/>
                  <a:gd name="T6" fmla="*/ 34 w 870"/>
                  <a:gd name="T7" fmla="*/ 0 h 503"/>
                  <a:gd name="T8" fmla="*/ 0 w 870"/>
                  <a:gd name="T9" fmla="*/ 21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0" h="503">
                    <a:moveTo>
                      <a:pt x="0" y="21"/>
                    </a:moveTo>
                    <a:lnTo>
                      <a:pt x="834" y="503"/>
                    </a:lnTo>
                    <a:lnTo>
                      <a:pt x="870" y="482"/>
                    </a:lnTo>
                    <a:lnTo>
                      <a:pt x="34" y="0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2412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任意多边形: 形状 27"/>
              <p:cNvSpPr/>
              <p:nvPr/>
            </p:nvSpPr>
            <p:spPr bwMode="auto">
              <a:xfrm>
                <a:off x="5926187" y="3903682"/>
                <a:ext cx="1727922" cy="999017"/>
              </a:xfrm>
              <a:custGeom>
                <a:avLst/>
                <a:gdLst>
                  <a:gd name="T0" fmla="*/ 0 w 870"/>
                  <a:gd name="T1" fmla="*/ 21 h 503"/>
                  <a:gd name="T2" fmla="*/ 836 w 870"/>
                  <a:gd name="T3" fmla="*/ 503 h 503"/>
                  <a:gd name="T4" fmla="*/ 870 w 870"/>
                  <a:gd name="T5" fmla="*/ 482 h 503"/>
                  <a:gd name="T6" fmla="*/ 34 w 870"/>
                  <a:gd name="T7" fmla="*/ 0 h 503"/>
                  <a:gd name="T8" fmla="*/ 0 w 870"/>
                  <a:gd name="T9" fmla="*/ 21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0" h="503">
                    <a:moveTo>
                      <a:pt x="0" y="21"/>
                    </a:moveTo>
                    <a:lnTo>
                      <a:pt x="836" y="503"/>
                    </a:lnTo>
                    <a:lnTo>
                      <a:pt x="870" y="482"/>
                    </a:lnTo>
                    <a:lnTo>
                      <a:pt x="34" y="0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2412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任意多边形: 形状 28"/>
              <p:cNvSpPr/>
              <p:nvPr/>
            </p:nvSpPr>
            <p:spPr bwMode="auto">
              <a:xfrm>
                <a:off x="5818936" y="3965252"/>
                <a:ext cx="1725936" cy="995045"/>
              </a:xfrm>
              <a:custGeom>
                <a:avLst/>
                <a:gdLst>
                  <a:gd name="T0" fmla="*/ 0 w 869"/>
                  <a:gd name="T1" fmla="*/ 21 h 501"/>
                  <a:gd name="T2" fmla="*/ 836 w 869"/>
                  <a:gd name="T3" fmla="*/ 501 h 501"/>
                  <a:gd name="T4" fmla="*/ 869 w 869"/>
                  <a:gd name="T5" fmla="*/ 482 h 501"/>
                  <a:gd name="T6" fmla="*/ 34 w 869"/>
                  <a:gd name="T7" fmla="*/ 0 h 501"/>
                  <a:gd name="T8" fmla="*/ 0 w 869"/>
                  <a:gd name="T9" fmla="*/ 21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9" h="501">
                    <a:moveTo>
                      <a:pt x="0" y="21"/>
                    </a:moveTo>
                    <a:lnTo>
                      <a:pt x="836" y="501"/>
                    </a:lnTo>
                    <a:lnTo>
                      <a:pt x="869" y="482"/>
                    </a:lnTo>
                    <a:lnTo>
                      <a:pt x="34" y="0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2412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任意多边形: 形状 29"/>
              <p:cNvSpPr/>
              <p:nvPr/>
            </p:nvSpPr>
            <p:spPr bwMode="auto">
              <a:xfrm>
                <a:off x="7896414" y="4604782"/>
                <a:ext cx="133070" cy="79445"/>
              </a:xfrm>
              <a:custGeom>
                <a:avLst/>
                <a:gdLst>
                  <a:gd name="T0" fmla="*/ 0 w 67"/>
                  <a:gd name="T1" fmla="*/ 21 h 40"/>
                  <a:gd name="T2" fmla="*/ 33 w 67"/>
                  <a:gd name="T3" fmla="*/ 40 h 40"/>
                  <a:gd name="T4" fmla="*/ 67 w 67"/>
                  <a:gd name="T5" fmla="*/ 21 h 40"/>
                  <a:gd name="T6" fmla="*/ 33 w 67"/>
                  <a:gd name="T7" fmla="*/ 0 h 40"/>
                  <a:gd name="T8" fmla="*/ 0 w 67"/>
                  <a:gd name="T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0">
                    <a:moveTo>
                      <a:pt x="0" y="21"/>
                    </a:moveTo>
                    <a:lnTo>
                      <a:pt x="33" y="40"/>
                    </a:lnTo>
                    <a:lnTo>
                      <a:pt x="67" y="21"/>
                    </a:lnTo>
                    <a:lnTo>
                      <a:pt x="33" y="0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2412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任意多边形: 形状 30"/>
              <p:cNvSpPr/>
              <p:nvPr/>
            </p:nvSpPr>
            <p:spPr bwMode="auto">
              <a:xfrm>
                <a:off x="7662053" y="4658406"/>
                <a:ext cx="206556" cy="121154"/>
              </a:xfrm>
              <a:custGeom>
                <a:avLst/>
                <a:gdLst>
                  <a:gd name="T0" fmla="*/ 0 w 104"/>
                  <a:gd name="T1" fmla="*/ 19 h 61"/>
                  <a:gd name="T2" fmla="*/ 68 w 104"/>
                  <a:gd name="T3" fmla="*/ 61 h 61"/>
                  <a:gd name="T4" fmla="*/ 104 w 104"/>
                  <a:gd name="T5" fmla="*/ 40 h 61"/>
                  <a:gd name="T6" fmla="*/ 33 w 104"/>
                  <a:gd name="T7" fmla="*/ 0 h 61"/>
                  <a:gd name="T8" fmla="*/ 0 w 104"/>
                  <a:gd name="T9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61">
                    <a:moveTo>
                      <a:pt x="0" y="19"/>
                    </a:moveTo>
                    <a:lnTo>
                      <a:pt x="68" y="61"/>
                    </a:lnTo>
                    <a:lnTo>
                      <a:pt x="104" y="40"/>
                    </a:lnTo>
                    <a:lnTo>
                      <a:pt x="33" y="0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2412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任意多边形: 形状 31"/>
              <p:cNvSpPr/>
              <p:nvPr/>
            </p:nvSpPr>
            <p:spPr bwMode="auto">
              <a:xfrm>
                <a:off x="5836812" y="4374392"/>
                <a:ext cx="887795" cy="512418"/>
              </a:xfrm>
              <a:custGeom>
                <a:avLst/>
                <a:gdLst>
                  <a:gd name="T0" fmla="*/ 117 w 215"/>
                  <a:gd name="T1" fmla="*/ 121 h 124"/>
                  <a:gd name="T2" fmla="*/ 4 w 215"/>
                  <a:gd name="T3" fmla="*/ 56 h 124"/>
                  <a:gd name="T4" fmla="*/ 4 w 215"/>
                  <a:gd name="T5" fmla="*/ 47 h 124"/>
                  <a:gd name="T6" fmla="*/ 82 w 215"/>
                  <a:gd name="T7" fmla="*/ 2 h 124"/>
                  <a:gd name="T8" fmla="*/ 98 w 215"/>
                  <a:gd name="T9" fmla="*/ 2 h 124"/>
                  <a:gd name="T10" fmla="*/ 211 w 215"/>
                  <a:gd name="T11" fmla="*/ 68 h 124"/>
                  <a:gd name="T12" fmla="*/ 211 w 215"/>
                  <a:gd name="T13" fmla="*/ 77 h 124"/>
                  <a:gd name="T14" fmla="*/ 133 w 215"/>
                  <a:gd name="T15" fmla="*/ 121 h 124"/>
                  <a:gd name="T16" fmla="*/ 117 w 215"/>
                  <a:gd name="T17" fmla="*/ 12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5" h="124">
                    <a:moveTo>
                      <a:pt x="117" y="121"/>
                    </a:moveTo>
                    <a:cubicBezTo>
                      <a:pt x="4" y="56"/>
                      <a:pt x="4" y="56"/>
                      <a:pt x="4" y="56"/>
                    </a:cubicBezTo>
                    <a:cubicBezTo>
                      <a:pt x="0" y="54"/>
                      <a:pt x="0" y="49"/>
                      <a:pt x="4" y="47"/>
                    </a:cubicBezTo>
                    <a:cubicBezTo>
                      <a:pt x="82" y="2"/>
                      <a:pt x="82" y="2"/>
                      <a:pt x="82" y="2"/>
                    </a:cubicBezTo>
                    <a:cubicBezTo>
                      <a:pt x="86" y="0"/>
                      <a:pt x="93" y="0"/>
                      <a:pt x="98" y="2"/>
                    </a:cubicBezTo>
                    <a:cubicBezTo>
                      <a:pt x="211" y="68"/>
                      <a:pt x="211" y="68"/>
                      <a:pt x="211" y="68"/>
                    </a:cubicBezTo>
                    <a:cubicBezTo>
                      <a:pt x="215" y="70"/>
                      <a:pt x="215" y="74"/>
                      <a:pt x="211" y="77"/>
                    </a:cubicBezTo>
                    <a:cubicBezTo>
                      <a:pt x="133" y="121"/>
                      <a:pt x="133" y="121"/>
                      <a:pt x="133" y="121"/>
                    </a:cubicBezTo>
                    <a:cubicBezTo>
                      <a:pt x="129" y="124"/>
                      <a:pt x="122" y="124"/>
                      <a:pt x="117" y="121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1E1FB"/>
                  </a:gs>
                  <a:gs pos="0">
                    <a:srgbClr val="C1C1F7"/>
                  </a:gs>
                </a:gsLst>
                <a:lin ang="120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任意多边形: 形状 32"/>
              <p:cNvSpPr/>
              <p:nvPr/>
            </p:nvSpPr>
            <p:spPr bwMode="auto">
              <a:xfrm>
                <a:off x="5840784" y="4374392"/>
                <a:ext cx="879850" cy="305862"/>
              </a:xfrm>
              <a:custGeom>
                <a:avLst/>
                <a:gdLst>
                  <a:gd name="T0" fmla="*/ 210 w 213"/>
                  <a:gd name="T1" fmla="*/ 71 h 74"/>
                  <a:gd name="T2" fmla="*/ 97 w 213"/>
                  <a:gd name="T3" fmla="*/ 6 h 74"/>
                  <a:gd name="T4" fmla="*/ 81 w 213"/>
                  <a:gd name="T5" fmla="*/ 6 h 74"/>
                  <a:gd name="T6" fmla="*/ 3 w 213"/>
                  <a:gd name="T7" fmla="*/ 51 h 74"/>
                  <a:gd name="T8" fmla="*/ 1 w 213"/>
                  <a:gd name="T9" fmla="*/ 53 h 74"/>
                  <a:gd name="T10" fmla="*/ 3 w 213"/>
                  <a:gd name="T11" fmla="*/ 47 h 74"/>
                  <a:gd name="T12" fmla="*/ 81 w 213"/>
                  <a:gd name="T13" fmla="*/ 2 h 74"/>
                  <a:gd name="T14" fmla="*/ 97 w 213"/>
                  <a:gd name="T15" fmla="*/ 2 h 74"/>
                  <a:gd name="T16" fmla="*/ 210 w 213"/>
                  <a:gd name="T17" fmla="*/ 68 h 74"/>
                  <a:gd name="T18" fmla="*/ 212 w 213"/>
                  <a:gd name="T19" fmla="*/ 74 h 74"/>
                  <a:gd name="T20" fmla="*/ 210 w 213"/>
                  <a:gd name="T21" fmla="*/ 7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3" h="74">
                    <a:moveTo>
                      <a:pt x="210" y="71"/>
                    </a:moveTo>
                    <a:cubicBezTo>
                      <a:pt x="97" y="6"/>
                      <a:pt x="97" y="6"/>
                      <a:pt x="97" y="6"/>
                    </a:cubicBezTo>
                    <a:cubicBezTo>
                      <a:pt x="92" y="4"/>
                      <a:pt x="85" y="4"/>
                      <a:pt x="81" y="6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2" y="51"/>
                      <a:pt x="1" y="52"/>
                      <a:pt x="1" y="53"/>
                    </a:cubicBezTo>
                    <a:cubicBezTo>
                      <a:pt x="0" y="51"/>
                      <a:pt x="0" y="49"/>
                      <a:pt x="3" y="47"/>
                    </a:cubicBezTo>
                    <a:cubicBezTo>
                      <a:pt x="81" y="2"/>
                      <a:pt x="81" y="2"/>
                      <a:pt x="81" y="2"/>
                    </a:cubicBezTo>
                    <a:cubicBezTo>
                      <a:pt x="85" y="0"/>
                      <a:pt x="92" y="0"/>
                      <a:pt x="97" y="2"/>
                    </a:cubicBezTo>
                    <a:cubicBezTo>
                      <a:pt x="210" y="68"/>
                      <a:pt x="210" y="68"/>
                      <a:pt x="210" y="68"/>
                    </a:cubicBezTo>
                    <a:cubicBezTo>
                      <a:pt x="213" y="69"/>
                      <a:pt x="213" y="72"/>
                      <a:pt x="212" y="74"/>
                    </a:cubicBezTo>
                    <a:cubicBezTo>
                      <a:pt x="212" y="73"/>
                      <a:pt x="211" y="72"/>
                      <a:pt x="210" y="71"/>
                    </a:cubicBezTo>
                    <a:close/>
                  </a:path>
                </a:pathLst>
              </a:custGeom>
              <a:solidFill>
                <a:srgbClr val="919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任意多边形: 形状 33"/>
              <p:cNvSpPr/>
              <p:nvPr/>
            </p:nvSpPr>
            <p:spPr bwMode="auto">
              <a:xfrm>
                <a:off x="6333026" y="2685315"/>
                <a:ext cx="2309171" cy="1977943"/>
              </a:xfrm>
              <a:custGeom>
                <a:avLst/>
                <a:gdLst>
                  <a:gd name="connsiteX0" fmla="*/ 1032300 w 1845717"/>
                  <a:gd name="connsiteY0" fmla="*/ 0 h 1580967"/>
                  <a:gd name="connsiteX1" fmla="*/ 1064894 w 1845717"/>
                  <a:gd name="connsiteY1" fmla="*/ 7418 h 1580967"/>
                  <a:gd name="connsiteX2" fmla="*/ 1766691 w 1845717"/>
                  <a:gd name="connsiteY2" fmla="*/ 412191 h 1580967"/>
                  <a:gd name="connsiteX3" fmla="*/ 1845717 w 1845717"/>
                  <a:gd name="connsiteY3" fmla="*/ 457771 h 1580967"/>
                  <a:gd name="connsiteX4" fmla="*/ 1665376 w 1845717"/>
                  <a:gd name="connsiteY4" fmla="*/ 1500118 h 1580967"/>
                  <a:gd name="connsiteX5" fmla="*/ 1736467 w 1845717"/>
                  <a:gd name="connsiteY5" fmla="*/ 1512418 h 1580967"/>
                  <a:gd name="connsiteX6" fmla="*/ 1724638 w 1845717"/>
                  <a:gd name="connsiteY6" fmla="*/ 1577089 h 1580967"/>
                  <a:gd name="connsiteX7" fmla="*/ 1709755 w 1845717"/>
                  <a:gd name="connsiteY7" fmla="*/ 1580967 h 1580967"/>
                  <a:gd name="connsiteX8" fmla="*/ 1678811 w 1845717"/>
                  <a:gd name="connsiteY8" fmla="*/ 1573549 h 1580967"/>
                  <a:gd name="connsiteX9" fmla="*/ 15294 w 1845717"/>
                  <a:gd name="connsiteY9" fmla="*/ 614088 h 1580967"/>
                  <a:gd name="connsiteX10" fmla="*/ 11993 w 1845717"/>
                  <a:gd name="connsiteY10" fmla="*/ 577820 h 1580967"/>
                  <a:gd name="connsiteX11" fmla="*/ 1002182 w 1845717"/>
                  <a:gd name="connsiteY11" fmla="*/ 7418 h 1580967"/>
                  <a:gd name="connsiteX12" fmla="*/ 1032300 w 1845717"/>
                  <a:gd name="connsiteY12" fmla="*/ 0 h 158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45717" h="1580967">
                    <a:moveTo>
                      <a:pt x="1032300" y="0"/>
                    </a:moveTo>
                    <a:cubicBezTo>
                      <a:pt x="1043440" y="0"/>
                      <a:pt x="1054992" y="2473"/>
                      <a:pt x="1064894" y="7418"/>
                    </a:cubicBezTo>
                    <a:cubicBezTo>
                      <a:pt x="1064894" y="7418"/>
                      <a:pt x="1064894" y="7418"/>
                      <a:pt x="1766691" y="412191"/>
                    </a:cubicBezTo>
                    <a:lnTo>
                      <a:pt x="1845717" y="457771"/>
                    </a:lnTo>
                    <a:lnTo>
                      <a:pt x="1665376" y="1500118"/>
                    </a:lnTo>
                    <a:lnTo>
                      <a:pt x="1736467" y="1512418"/>
                    </a:lnTo>
                    <a:lnTo>
                      <a:pt x="1724638" y="1577089"/>
                    </a:lnTo>
                    <a:lnTo>
                      <a:pt x="1709755" y="1580967"/>
                    </a:lnTo>
                    <a:cubicBezTo>
                      <a:pt x="1698615" y="1580967"/>
                      <a:pt x="1687063" y="1578494"/>
                      <a:pt x="1678811" y="1573549"/>
                    </a:cubicBezTo>
                    <a:cubicBezTo>
                      <a:pt x="1678811" y="1573549"/>
                      <a:pt x="1678811" y="1573549"/>
                      <a:pt x="15294" y="614088"/>
                    </a:cubicBezTo>
                    <a:cubicBezTo>
                      <a:pt x="-4510" y="604197"/>
                      <a:pt x="-4510" y="587711"/>
                      <a:pt x="11993" y="577820"/>
                    </a:cubicBezTo>
                    <a:cubicBezTo>
                      <a:pt x="11993" y="577820"/>
                      <a:pt x="11993" y="577820"/>
                      <a:pt x="1002182" y="7418"/>
                    </a:cubicBezTo>
                    <a:cubicBezTo>
                      <a:pt x="1010434" y="2473"/>
                      <a:pt x="1021161" y="0"/>
                      <a:pt x="103230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D3D3F9">
                      <a:alpha val="15000"/>
                    </a:srgbClr>
                  </a:gs>
                  <a:gs pos="100000">
                    <a:srgbClr val="C3C3F7">
                      <a:alpha val="15000"/>
                    </a:srgbClr>
                  </a:gs>
                </a:gsLst>
                <a:lin ang="120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任意多边形: 形状 34"/>
              <p:cNvSpPr/>
              <p:nvPr/>
            </p:nvSpPr>
            <p:spPr bwMode="auto">
              <a:xfrm>
                <a:off x="7958141" y="3167945"/>
                <a:ext cx="671636" cy="510192"/>
              </a:xfrm>
              <a:custGeom>
                <a:avLst/>
                <a:gdLst>
                  <a:gd name="connsiteX0" fmla="*/ 291685 w 536838"/>
                  <a:gd name="connsiteY0" fmla="*/ 0 h 407796"/>
                  <a:gd name="connsiteX1" fmla="*/ 316851 w 536838"/>
                  <a:gd name="connsiteY1" fmla="*/ 7429 h 407796"/>
                  <a:gd name="connsiteX2" fmla="*/ 489764 w 536838"/>
                  <a:gd name="connsiteY2" fmla="*/ 106936 h 407796"/>
                  <a:gd name="connsiteX3" fmla="*/ 536838 w 536838"/>
                  <a:gd name="connsiteY3" fmla="*/ 134027 h 407796"/>
                  <a:gd name="connsiteX4" fmla="*/ 496957 w 536838"/>
                  <a:gd name="connsiteY4" fmla="*/ 364535 h 407796"/>
                  <a:gd name="connsiteX5" fmla="*/ 480902 w 536838"/>
                  <a:gd name="connsiteY5" fmla="*/ 373921 h 407796"/>
                  <a:gd name="connsiteX6" fmla="*/ 435670 w 536838"/>
                  <a:gd name="connsiteY6" fmla="*/ 400367 h 407796"/>
                  <a:gd name="connsiteX7" fmla="*/ 382862 w 536838"/>
                  <a:gd name="connsiteY7" fmla="*/ 400367 h 407796"/>
                  <a:gd name="connsiteX8" fmla="*/ 9902 w 536838"/>
                  <a:gd name="connsiteY8" fmla="*/ 185737 h 407796"/>
                  <a:gd name="connsiteX9" fmla="*/ 9902 w 536838"/>
                  <a:gd name="connsiteY9" fmla="*/ 156019 h 407796"/>
                  <a:gd name="connsiteX10" fmla="*/ 264043 w 536838"/>
                  <a:gd name="connsiteY10" fmla="*/ 7429 h 407796"/>
                  <a:gd name="connsiteX11" fmla="*/ 291685 w 536838"/>
                  <a:gd name="connsiteY11" fmla="*/ 0 h 407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6838" h="407796">
                    <a:moveTo>
                      <a:pt x="291685" y="0"/>
                    </a:moveTo>
                    <a:cubicBezTo>
                      <a:pt x="301174" y="0"/>
                      <a:pt x="310250" y="2476"/>
                      <a:pt x="316851" y="7429"/>
                    </a:cubicBezTo>
                    <a:cubicBezTo>
                      <a:pt x="386781" y="47672"/>
                      <a:pt x="443599" y="80370"/>
                      <a:pt x="489764" y="106936"/>
                    </a:cubicBezTo>
                    <a:lnTo>
                      <a:pt x="536838" y="134027"/>
                    </a:lnTo>
                    <a:lnTo>
                      <a:pt x="496957" y="364535"/>
                    </a:lnTo>
                    <a:lnTo>
                      <a:pt x="480902" y="373921"/>
                    </a:lnTo>
                    <a:cubicBezTo>
                      <a:pt x="435670" y="400367"/>
                      <a:pt x="435670" y="400367"/>
                      <a:pt x="435670" y="400367"/>
                    </a:cubicBezTo>
                    <a:cubicBezTo>
                      <a:pt x="422468" y="410273"/>
                      <a:pt x="399364" y="410273"/>
                      <a:pt x="382862" y="400367"/>
                    </a:cubicBezTo>
                    <a:cubicBezTo>
                      <a:pt x="9902" y="185737"/>
                      <a:pt x="9902" y="185737"/>
                      <a:pt x="9902" y="185737"/>
                    </a:cubicBezTo>
                    <a:cubicBezTo>
                      <a:pt x="-3300" y="175831"/>
                      <a:pt x="-3300" y="162623"/>
                      <a:pt x="9902" y="156019"/>
                    </a:cubicBezTo>
                    <a:cubicBezTo>
                      <a:pt x="264043" y="7429"/>
                      <a:pt x="264043" y="7429"/>
                      <a:pt x="264043" y="7429"/>
                    </a:cubicBezTo>
                    <a:cubicBezTo>
                      <a:pt x="272294" y="2476"/>
                      <a:pt x="282196" y="0"/>
                      <a:pt x="291685" y="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C9C9F8">
                      <a:alpha val="15000"/>
                    </a:srgbClr>
                  </a:gs>
                  <a:gs pos="0">
                    <a:srgbClr val="E0E0FB">
                      <a:alpha val="15000"/>
                    </a:srgbClr>
                  </a:gs>
                </a:gsLst>
                <a:lin ang="120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任意多边形: 形状 35"/>
              <p:cNvSpPr/>
              <p:nvPr/>
            </p:nvSpPr>
            <p:spPr bwMode="auto">
              <a:xfrm>
                <a:off x="7957976" y="3167947"/>
                <a:ext cx="672780" cy="219982"/>
              </a:xfrm>
              <a:custGeom>
                <a:avLst/>
                <a:gdLst>
                  <a:gd name="connsiteX0" fmla="*/ 291870 w 537752"/>
                  <a:gd name="connsiteY0" fmla="*/ 0 h 175831"/>
                  <a:gd name="connsiteX1" fmla="*/ 317041 w 537752"/>
                  <a:gd name="connsiteY1" fmla="*/ 7429 h 175831"/>
                  <a:gd name="connsiteX2" fmla="*/ 489985 w 537752"/>
                  <a:gd name="connsiteY2" fmla="*/ 106936 h 175831"/>
                  <a:gd name="connsiteX3" fmla="*/ 537752 w 537752"/>
                  <a:gd name="connsiteY3" fmla="*/ 134420 h 175831"/>
                  <a:gd name="connsiteX4" fmla="*/ 535674 w 537752"/>
                  <a:gd name="connsiteY4" fmla="*/ 146433 h 175831"/>
                  <a:gd name="connsiteX5" fmla="*/ 484453 w 537752"/>
                  <a:gd name="connsiteY5" fmla="*/ 116962 h 175831"/>
                  <a:gd name="connsiteX6" fmla="*/ 317041 w 537752"/>
                  <a:gd name="connsiteY6" fmla="*/ 20637 h 175831"/>
                  <a:gd name="connsiteX7" fmla="*/ 264223 w 537752"/>
                  <a:gd name="connsiteY7" fmla="*/ 20637 h 175831"/>
                  <a:gd name="connsiteX8" fmla="*/ 10038 w 537752"/>
                  <a:gd name="connsiteY8" fmla="*/ 165925 h 175831"/>
                  <a:gd name="connsiteX9" fmla="*/ 3435 w 537752"/>
                  <a:gd name="connsiteY9" fmla="*/ 175831 h 175831"/>
                  <a:gd name="connsiteX10" fmla="*/ 10038 w 537752"/>
                  <a:gd name="connsiteY10" fmla="*/ 156019 h 175831"/>
                  <a:gd name="connsiteX11" fmla="*/ 264223 w 537752"/>
                  <a:gd name="connsiteY11" fmla="*/ 7429 h 175831"/>
                  <a:gd name="connsiteX12" fmla="*/ 291870 w 537752"/>
                  <a:gd name="connsiteY12" fmla="*/ 0 h 175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37752" h="175831">
                    <a:moveTo>
                      <a:pt x="291870" y="0"/>
                    </a:moveTo>
                    <a:cubicBezTo>
                      <a:pt x="301361" y="0"/>
                      <a:pt x="310439" y="2476"/>
                      <a:pt x="317041" y="7429"/>
                    </a:cubicBezTo>
                    <a:cubicBezTo>
                      <a:pt x="386984" y="47672"/>
                      <a:pt x="443812" y="80370"/>
                      <a:pt x="489985" y="106936"/>
                    </a:cubicBezTo>
                    <a:lnTo>
                      <a:pt x="537752" y="134420"/>
                    </a:lnTo>
                    <a:lnTo>
                      <a:pt x="535674" y="146433"/>
                    </a:lnTo>
                    <a:lnTo>
                      <a:pt x="484453" y="116962"/>
                    </a:lnTo>
                    <a:cubicBezTo>
                      <a:pt x="317041" y="20637"/>
                      <a:pt x="317041" y="20637"/>
                      <a:pt x="317041" y="20637"/>
                    </a:cubicBezTo>
                    <a:cubicBezTo>
                      <a:pt x="303837" y="10731"/>
                      <a:pt x="280729" y="10731"/>
                      <a:pt x="264223" y="20637"/>
                    </a:cubicBezTo>
                    <a:cubicBezTo>
                      <a:pt x="10038" y="165925"/>
                      <a:pt x="10038" y="165925"/>
                      <a:pt x="10038" y="165925"/>
                    </a:cubicBezTo>
                    <a:cubicBezTo>
                      <a:pt x="6737" y="169227"/>
                      <a:pt x="3435" y="172529"/>
                      <a:pt x="3435" y="175831"/>
                    </a:cubicBezTo>
                    <a:cubicBezTo>
                      <a:pt x="-3167" y="169227"/>
                      <a:pt x="134" y="159321"/>
                      <a:pt x="10038" y="156019"/>
                    </a:cubicBezTo>
                    <a:cubicBezTo>
                      <a:pt x="264223" y="7429"/>
                      <a:pt x="264223" y="7429"/>
                      <a:pt x="264223" y="7429"/>
                    </a:cubicBezTo>
                    <a:cubicBezTo>
                      <a:pt x="272476" y="2476"/>
                      <a:pt x="282379" y="0"/>
                      <a:pt x="291870" y="0"/>
                    </a:cubicBezTo>
                    <a:close/>
                  </a:path>
                </a:pathLst>
              </a:custGeom>
              <a:solidFill>
                <a:srgbClr val="9198DB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任意多边形: 形状 36"/>
              <p:cNvSpPr/>
              <p:nvPr/>
            </p:nvSpPr>
            <p:spPr bwMode="auto">
              <a:xfrm>
                <a:off x="6639282" y="3086436"/>
                <a:ext cx="1907225" cy="1386229"/>
              </a:xfrm>
              <a:custGeom>
                <a:avLst/>
                <a:gdLst>
                  <a:gd name="connsiteX0" fmla="*/ 512845 w 1524442"/>
                  <a:gd name="connsiteY0" fmla="*/ 0 h 1108011"/>
                  <a:gd name="connsiteX1" fmla="*/ 526460 w 1524442"/>
                  <a:gd name="connsiteY1" fmla="*/ 2477 h 1108011"/>
                  <a:gd name="connsiteX2" fmla="*/ 1452954 w 1524442"/>
                  <a:gd name="connsiteY2" fmla="*/ 537893 h 1108011"/>
                  <a:gd name="connsiteX3" fmla="*/ 1524442 w 1524442"/>
                  <a:gd name="connsiteY3" fmla="*/ 579205 h 1108011"/>
                  <a:gd name="connsiteX4" fmla="*/ 1435148 w 1524442"/>
                  <a:gd name="connsiteY4" fmla="*/ 1095310 h 1108011"/>
                  <a:gd name="connsiteX5" fmla="*/ 1417646 w 1524442"/>
                  <a:gd name="connsiteY5" fmla="*/ 1105535 h 1108011"/>
                  <a:gd name="connsiteX6" fmla="*/ 1387940 w 1524442"/>
                  <a:gd name="connsiteY6" fmla="*/ 1105535 h 1108011"/>
                  <a:gd name="connsiteX7" fmla="*/ 4952 w 1524442"/>
                  <a:gd name="connsiteY7" fmla="*/ 306313 h 1108011"/>
                  <a:gd name="connsiteX8" fmla="*/ 4952 w 1524442"/>
                  <a:gd name="connsiteY8" fmla="*/ 286498 h 1108011"/>
                  <a:gd name="connsiteX9" fmla="*/ 496754 w 1524442"/>
                  <a:gd name="connsiteY9" fmla="*/ 2477 h 1108011"/>
                  <a:gd name="connsiteX10" fmla="*/ 512845 w 1524442"/>
                  <a:gd name="connsiteY10" fmla="*/ 0 h 1108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24442" h="1108011">
                    <a:moveTo>
                      <a:pt x="512845" y="0"/>
                    </a:moveTo>
                    <a:cubicBezTo>
                      <a:pt x="518209" y="0"/>
                      <a:pt x="523160" y="826"/>
                      <a:pt x="526460" y="2477"/>
                    </a:cubicBezTo>
                    <a:cubicBezTo>
                      <a:pt x="526460" y="2477"/>
                      <a:pt x="526460" y="2477"/>
                      <a:pt x="1452954" y="537893"/>
                    </a:cubicBezTo>
                    <a:lnTo>
                      <a:pt x="1524442" y="579205"/>
                    </a:lnTo>
                    <a:lnTo>
                      <a:pt x="1435148" y="1095310"/>
                    </a:lnTo>
                    <a:lnTo>
                      <a:pt x="1417646" y="1105535"/>
                    </a:lnTo>
                    <a:cubicBezTo>
                      <a:pt x="1407744" y="1108837"/>
                      <a:pt x="1394541" y="1108837"/>
                      <a:pt x="1387940" y="1105535"/>
                    </a:cubicBezTo>
                    <a:cubicBezTo>
                      <a:pt x="1387940" y="1105535"/>
                      <a:pt x="1387940" y="1105535"/>
                      <a:pt x="4952" y="306313"/>
                    </a:cubicBezTo>
                    <a:cubicBezTo>
                      <a:pt x="-1650" y="303010"/>
                      <a:pt x="-1650" y="293103"/>
                      <a:pt x="4952" y="286498"/>
                    </a:cubicBezTo>
                    <a:cubicBezTo>
                      <a:pt x="4952" y="286498"/>
                      <a:pt x="4952" y="286498"/>
                      <a:pt x="496754" y="2477"/>
                    </a:cubicBezTo>
                    <a:cubicBezTo>
                      <a:pt x="501705" y="826"/>
                      <a:pt x="507482" y="0"/>
                      <a:pt x="512845" y="0"/>
                    </a:cubicBezTo>
                    <a:close/>
                  </a:path>
                </a:pathLst>
              </a:custGeom>
              <a:solidFill>
                <a:srgbClr val="ADB1F2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任意多边形: 形状 37"/>
              <p:cNvSpPr/>
              <p:nvPr/>
            </p:nvSpPr>
            <p:spPr bwMode="auto">
              <a:xfrm>
                <a:off x="6639282" y="3086434"/>
                <a:ext cx="1908514" cy="752090"/>
              </a:xfrm>
              <a:custGeom>
                <a:avLst/>
                <a:gdLst>
                  <a:gd name="connsiteX0" fmla="*/ 496754 w 1525472"/>
                  <a:gd name="connsiteY0" fmla="*/ 2478 h 601144"/>
                  <a:gd name="connsiteX1" fmla="*/ 526460 w 1525472"/>
                  <a:gd name="connsiteY1" fmla="*/ 2478 h 601144"/>
                  <a:gd name="connsiteX2" fmla="*/ 1489995 w 1525472"/>
                  <a:gd name="connsiteY2" fmla="*/ 559290 h 601144"/>
                  <a:gd name="connsiteX3" fmla="*/ 1525472 w 1525472"/>
                  <a:gd name="connsiteY3" fmla="*/ 579791 h 601144"/>
                  <a:gd name="connsiteX4" fmla="*/ 1521777 w 1525472"/>
                  <a:gd name="connsiteY4" fmla="*/ 601144 h 601144"/>
                  <a:gd name="connsiteX5" fmla="*/ 1448532 w 1525472"/>
                  <a:gd name="connsiteY5" fmla="*/ 558789 h 601144"/>
                  <a:gd name="connsiteX6" fmla="*/ 526460 w 1525472"/>
                  <a:gd name="connsiteY6" fmla="*/ 25595 h 601144"/>
                  <a:gd name="connsiteX7" fmla="*/ 496754 w 1525472"/>
                  <a:gd name="connsiteY7" fmla="*/ 25595 h 601144"/>
                  <a:gd name="connsiteX8" fmla="*/ 11553 w 1525472"/>
                  <a:gd name="connsiteY8" fmla="*/ 309611 h 601144"/>
                  <a:gd name="connsiteX9" fmla="*/ 4952 w 1525472"/>
                  <a:gd name="connsiteY9" fmla="*/ 306309 h 601144"/>
                  <a:gd name="connsiteX10" fmla="*/ 4952 w 1525472"/>
                  <a:gd name="connsiteY10" fmla="*/ 286494 h 601144"/>
                  <a:gd name="connsiteX11" fmla="*/ 496754 w 1525472"/>
                  <a:gd name="connsiteY11" fmla="*/ 2478 h 601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25472" h="601144">
                    <a:moveTo>
                      <a:pt x="496754" y="2478"/>
                    </a:moveTo>
                    <a:cubicBezTo>
                      <a:pt x="506656" y="-825"/>
                      <a:pt x="519859" y="-825"/>
                      <a:pt x="526460" y="2478"/>
                    </a:cubicBezTo>
                    <a:cubicBezTo>
                      <a:pt x="980254" y="264717"/>
                      <a:pt x="1285146" y="440910"/>
                      <a:pt x="1489995" y="559290"/>
                    </a:cubicBezTo>
                    <a:lnTo>
                      <a:pt x="1525472" y="579791"/>
                    </a:lnTo>
                    <a:lnTo>
                      <a:pt x="1521777" y="601144"/>
                    </a:lnTo>
                    <a:lnTo>
                      <a:pt x="1448532" y="558789"/>
                    </a:lnTo>
                    <a:cubicBezTo>
                      <a:pt x="526460" y="25595"/>
                      <a:pt x="526460" y="25595"/>
                      <a:pt x="526460" y="25595"/>
                    </a:cubicBezTo>
                    <a:cubicBezTo>
                      <a:pt x="519859" y="22293"/>
                      <a:pt x="506656" y="22293"/>
                      <a:pt x="496754" y="25595"/>
                    </a:cubicBezTo>
                    <a:cubicBezTo>
                      <a:pt x="11553" y="309611"/>
                      <a:pt x="11553" y="309611"/>
                      <a:pt x="11553" y="309611"/>
                    </a:cubicBezTo>
                    <a:cubicBezTo>
                      <a:pt x="4952" y="306309"/>
                      <a:pt x="4952" y="306309"/>
                      <a:pt x="4952" y="306309"/>
                    </a:cubicBezTo>
                    <a:cubicBezTo>
                      <a:pt x="-1650" y="303006"/>
                      <a:pt x="-1650" y="293099"/>
                      <a:pt x="4952" y="286494"/>
                    </a:cubicBezTo>
                    <a:cubicBezTo>
                      <a:pt x="496754" y="2478"/>
                      <a:pt x="496754" y="2478"/>
                      <a:pt x="496754" y="2478"/>
                    </a:cubicBezTo>
                    <a:close/>
                  </a:path>
                </a:pathLst>
              </a:custGeom>
              <a:solidFill>
                <a:srgbClr val="9198DB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任意多边形: 形状 38"/>
              <p:cNvSpPr/>
              <p:nvPr/>
            </p:nvSpPr>
            <p:spPr bwMode="auto">
              <a:xfrm>
                <a:off x="6748439" y="3425028"/>
                <a:ext cx="1565060" cy="899711"/>
              </a:xfrm>
              <a:custGeom>
                <a:avLst/>
                <a:gdLst>
                  <a:gd name="T0" fmla="*/ 29 w 788"/>
                  <a:gd name="T1" fmla="*/ 0 h 453"/>
                  <a:gd name="T2" fmla="*/ 788 w 788"/>
                  <a:gd name="T3" fmla="*/ 436 h 453"/>
                  <a:gd name="T4" fmla="*/ 757 w 788"/>
                  <a:gd name="T5" fmla="*/ 453 h 453"/>
                  <a:gd name="T6" fmla="*/ 0 w 788"/>
                  <a:gd name="T7" fmla="*/ 17 h 453"/>
                  <a:gd name="T8" fmla="*/ 29 w 788"/>
                  <a:gd name="T9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8" h="453">
                    <a:moveTo>
                      <a:pt x="29" y="0"/>
                    </a:moveTo>
                    <a:lnTo>
                      <a:pt x="788" y="436"/>
                    </a:lnTo>
                    <a:lnTo>
                      <a:pt x="757" y="453"/>
                    </a:lnTo>
                    <a:lnTo>
                      <a:pt x="0" y="17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24126A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任意多边形: 形状 39"/>
              <p:cNvSpPr/>
              <p:nvPr/>
            </p:nvSpPr>
            <p:spPr bwMode="auto">
              <a:xfrm>
                <a:off x="6905343" y="3329695"/>
                <a:ext cx="1491574" cy="861975"/>
              </a:xfrm>
              <a:custGeom>
                <a:avLst/>
                <a:gdLst>
                  <a:gd name="T0" fmla="*/ 31 w 751"/>
                  <a:gd name="T1" fmla="*/ 0 h 434"/>
                  <a:gd name="T2" fmla="*/ 751 w 751"/>
                  <a:gd name="T3" fmla="*/ 416 h 434"/>
                  <a:gd name="T4" fmla="*/ 722 w 751"/>
                  <a:gd name="T5" fmla="*/ 434 h 434"/>
                  <a:gd name="T6" fmla="*/ 0 w 751"/>
                  <a:gd name="T7" fmla="*/ 19 h 434"/>
                  <a:gd name="T8" fmla="*/ 31 w 751"/>
                  <a:gd name="T9" fmla="*/ 0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1" h="434">
                    <a:moveTo>
                      <a:pt x="31" y="0"/>
                    </a:moveTo>
                    <a:lnTo>
                      <a:pt x="751" y="416"/>
                    </a:lnTo>
                    <a:lnTo>
                      <a:pt x="722" y="434"/>
                    </a:lnTo>
                    <a:lnTo>
                      <a:pt x="0" y="19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24126A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任意多边形: 形状 40"/>
              <p:cNvSpPr/>
              <p:nvPr/>
            </p:nvSpPr>
            <p:spPr bwMode="auto">
              <a:xfrm>
                <a:off x="8446571" y="4217489"/>
                <a:ext cx="124708" cy="101558"/>
              </a:xfrm>
              <a:custGeom>
                <a:avLst/>
                <a:gdLst>
                  <a:gd name="connsiteX0" fmla="*/ 46038 w 99679"/>
                  <a:gd name="connsiteY0" fmla="*/ 0 h 81175"/>
                  <a:gd name="connsiteX1" fmla="*/ 99679 w 99679"/>
                  <a:gd name="connsiteY1" fmla="*/ 30765 h 81175"/>
                  <a:gd name="connsiteX2" fmla="*/ 90996 w 99679"/>
                  <a:gd name="connsiteY2" fmla="*/ 81175 h 81175"/>
                  <a:gd name="connsiteX3" fmla="*/ 0 w 99679"/>
                  <a:gd name="connsiteY3" fmla="*/ 30163 h 81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679" h="81175">
                    <a:moveTo>
                      <a:pt x="46038" y="0"/>
                    </a:moveTo>
                    <a:lnTo>
                      <a:pt x="99679" y="30765"/>
                    </a:lnTo>
                    <a:lnTo>
                      <a:pt x="90996" y="81175"/>
                    </a:lnTo>
                    <a:lnTo>
                      <a:pt x="0" y="30163"/>
                    </a:lnTo>
                    <a:close/>
                  </a:path>
                </a:pathLst>
              </a:custGeom>
              <a:solidFill>
                <a:srgbClr val="24126A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任意多边形: 形状 41"/>
              <p:cNvSpPr/>
              <p:nvPr/>
            </p:nvSpPr>
            <p:spPr bwMode="auto">
              <a:xfrm>
                <a:off x="8325416" y="4332683"/>
                <a:ext cx="152932" cy="91361"/>
              </a:xfrm>
              <a:custGeom>
                <a:avLst/>
                <a:gdLst>
                  <a:gd name="T0" fmla="*/ 32 w 77"/>
                  <a:gd name="T1" fmla="*/ 0 h 46"/>
                  <a:gd name="T2" fmla="*/ 77 w 77"/>
                  <a:gd name="T3" fmla="*/ 27 h 46"/>
                  <a:gd name="T4" fmla="*/ 48 w 77"/>
                  <a:gd name="T5" fmla="*/ 46 h 46"/>
                  <a:gd name="T6" fmla="*/ 0 w 77"/>
                  <a:gd name="T7" fmla="*/ 19 h 46"/>
                  <a:gd name="T8" fmla="*/ 32 w 77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46">
                    <a:moveTo>
                      <a:pt x="32" y="0"/>
                    </a:moveTo>
                    <a:lnTo>
                      <a:pt x="77" y="27"/>
                    </a:lnTo>
                    <a:lnTo>
                      <a:pt x="48" y="46"/>
                    </a:lnTo>
                    <a:lnTo>
                      <a:pt x="0" y="19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24126A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任意多边形: 形状 42"/>
              <p:cNvSpPr/>
              <p:nvPr/>
            </p:nvSpPr>
            <p:spPr bwMode="auto">
              <a:xfrm>
                <a:off x="7004650" y="3272097"/>
                <a:ext cx="1585366" cy="946180"/>
              </a:xfrm>
              <a:custGeom>
                <a:avLst/>
                <a:gdLst>
                  <a:gd name="connsiteX0" fmla="*/ 49213 w 1267181"/>
                  <a:gd name="connsiteY0" fmla="*/ 0 h 756280"/>
                  <a:gd name="connsiteX1" fmla="*/ 1267181 w 1267181"/>
                  <a:gd name="connsiteY1" fmla="*/ 703008 h 756280"/>
                  <a:gd name="connsiteX2" fmla="*/ 1258005 w 1267181"/>
                  <a:gd name="connsiteY2" fmla="*/ 756280 h 756280"/>
                  <a:gd name="connsiteX3" fmla="*/ 0 w 1267181"/>
                  <a:gd name="connsiteY3" fmla="*/ 30163 h 756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7181" h="756280">
                    <a:moveTo>
                      <a:pt x="49213" y="0"/>
                    </a:moveTo>
                    <a:lnTo>
                      <a:pt x="1267181" y="703008"/>
                    </a:lnTo>
                    <a:lnTo>
                      <a:pt x="1258005" y="756280"/>
                    </a:lnTo>
                    <a:lnTo>
                      <a:pt x="0" y="30163"/>
                    </a:lnTo>
                    <a:close/>
                  </a:path>
                </a:pathLst>
              </a:custGeom>
              <a:solidFill>
                <a:srgbClr val="24126A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任意多边形: 形状 43"/>
              <p:cNvSpPr/>
              <p:nvPr/>
            </p:nvSpPr>
            <p:spPr bwMode="auto">
              <a:xfrm>
                <a:off x="7103955" y="3218473"/>
                <a:ext cx="1504362" cy="895502"/>
              </a:xfrm>
              <a:custGeom>
                <a:avLst/>
                <a:gdLst>
                  <a:gd name="connsiteX0" fmla="*/ 49213 w 1202434"/>
                  <a:gd name="connsiteY0" fmla="*/ 0 h 715773"/>
                  <a:gd name="connsiteX1" fmla="*/ 1202434 w 1202434"/>
                  <a:gd name="connsiteY1" fmla="*/ 662896 h 715773"/>
                  <a:gd name="connsiteX2" fmla="*/ 1193326 w 1202434"/>
                  <a:gd name="connsiteY2" fmla="*/ 715773 h 715773"/>
                  <a:gd name="connsiteX3" fmla="*/ 0 w 1202434"/>
                  <a:gd name="connsiteY3" fmla="*/ 26988 h 715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2434" h="715773">
                    <a:moveTo>
                      <a:pt x="49213" y="0"/>
                    </a:moveTo>
                    <a:lnTo>
                      <a:pt x="1202434" y="662896"/>
                    </a:lnTo>
                    <a:lnTo>
                      <a:pt x="1193326" y="715773"/>
                    </a:lnTo>
                    <a:lnTo>
                      <a:pt x="0" y="26988"/>
                    </a:lnTo>
                    <a:close/>
                  </a:path>
                </a:pathLst>
              </a:custGeom>
              <a:solidFill>
                <a:srgbClr val="24126A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任意多边形: 形状 44"/>
              <p:cNvSpPr/>
              <p:nvPr/>
            </p:nvSpPr>
            <p:spPr bwMode="auto">
              <a:xfrm>
                <a:off x="7203260" y="3160874"/>
                <a:ext cx="1423781" cy="849007"/>
              </a:xfrm>
              <a:custGeom>
                <a:avLst/>
                <a:gdLst>
                  <a:gd name="connsiteX0" fmla="*/ 49213 w 1138026"/>
                  <a:gd name="connsiteY0" fmla="*/ 0 h 678610"/>
                  <a:gd name="connsiteX1" fmla="*/ 1138026 w 1138026"/>
                  <a:gd name="connsiteY1" fmla="*/ 625874 h 678610"/>
                  <a:gd name="connsiteX2" fmla="*/ 1128943 w 1138026"/>
                  <a:gd name="connsiteY2" fmla="*/ 678610 h 678610"/>
                  <a:gd name="connsiteX3" fmla="*/ 0 w 1138026"/>
                  <a:gd name="connsiteY3" fmla="*/ 26988 h 678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8026" h="678610">
                    <a:moveTo>
                      <a:pt x="49213" y="0"/>
                    </a:moveTo>
                    <a:lnTo>
                      <a:pt x="1138026" y="625874"/>
                    </a:lnTo>
                    <a:lnTo>
                      <a:pt x="1128943" y="678610"/>
                    </a:lnTo>
                    <a:lnTo>
                      <a:pt x="0" y="26988"/>
                    </a:lnTo>
                    <a:close/>
                  </a:path>
                </a:pathLst>
              </a:custGeom>
              <a:solidFill>
                <a:srgbClr val="24126A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任意多边形: 形状 45"/>
              <p:cNvSpPr/>
              <p:nvPr/>
            </p:nvSpPr>
            <p:spPr bwMode="auto">
              <a:xfrm>
                <a:off x="3411763" y="3540223"/>
                <a:ext cx="1308852" cy="764656"/>
              </a:xfrm>
              <a:custGeom>
                <a:avLst/>
                <a:gdLst>
                  <a:gd name="T0" fmla="*/ 255 w 317"/>
                  <a:gd name="T1" fmla="*/ 185 h 185"/>
                  <a:gd name="T2" fmla="*/ 249 w 317"/>
                  <a:gd name="T3" fmla="*/ 184 h 185"/>
                  <a:gd name="T4" fmla="*/ 3 w 317"/>
                  <a:gd name="T5" fmla="*/ 42 h 185"/>
                  <a:gd name="T6" fmla="*/ 0 w 317"/>
                  <a:gd name="T7" fmla="*/ 37 h 185"/>
                  <a:gd name="T8" fmla="*/ 4 w 317"/>
                  <a:gd name="T9" fmla="*/ 32 h 185"/>
                  <a:gd name="T10" fmla="*/ 55 w 317"/>
                  <a:gd name="T11" fmla="*/ 2 h 185"/>
                  <a:gd name="T12" fmla="*/ 68 w 317"/>
                  <a:gd name="T13" fmla="*/ 2 h 185"/>
                  <a:gd name="T14" fmla="*/ 314 w 317"/>
                  <a:gd name="T15" fmla="*/ 144 h 185"/>
                  <a:gd name="T16" fmla="*/ 317 w 317"/>
                  <a:gd name="T17" fmla="*/ 149 h 185"/>
                  <a:gd name="T18" fmla="*/ 313 w 317"/>
                  <a:gd name="T19" fmla="*/ 154 h 185"/>
                  <a:gd name="T20" fmla="*/ 262 w 317"/>
                  <a:gd name="T21" fmla="*/ 184 h 185"/>
                  <a:gd name="T22" fmla="*/ 255 w 317"/>
                  <a:gd name="T23" fmla="*/ 185 h 185"/>
                  <a:gd name="T24" fmla="*/ 251 w 317"/>
                  <a:gd name="T25" fmla="*/ 180 h 185"/>
                  <a:gd name="T26" fmla="*/ 260 w 317"/>
                  <a:gd name="T27" fmla="*/ 179 h 185"/>
                  <a:gd name="T28" fmla="*/ 311 w 317"/>
                  <a:gd name="T29" fmla="*/ 150 h 185"/>
                  <a:gd name="T30" fmla="*/ 312 w 317"/>
                  <a:gd name="T31" fmla="*/ 149 h 185"/>
                  <a:gd name="T32" fmla="*/ 311 w 317"/>
                  <a:gd name="T33" fmla="*/ 148 h 185"/>
                  <a:gd name="T34" fmla="*/ 66 w 317"/>
                  <a:gd name="T35" fmla="*/ 6 h 185"/>
                  <a:gd name="T36" fmla="*/ 57 w 317"/>
                  <a:gd name="T37" fmla="*/ 7 h 185"/>
                  <a:gd name="T38" fmla="*/ 6 w 317"/>
                  <a:gd name="T39" fmla="*/ 36 h 185"/>
                  <a:gd name="T40" fmla="*/ 5 w 317"/>
                  <a:gd name="T41" fmla="*/ 37 h 185"/>
                  <a:gd name="T42" fmla="*/ 6 w 317"/>
                  <a:gd name="T43" fmla="*/ 38 h 185"/>
                  <a:gd name="T44" fmla="*/ 251 w 317"/>
                  <a:gd name="T45" fmla="*/ 18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7" h="185">
                    <a:moveTo>
                      <a:pt x="255" y="185"/>
                    </a:moveTo>
                    <a:cubicBezTo>
                      <a:pt x="253" y="185"/>
                      <a:pt x="250" y="185"/>
                      <a:pt x="249" y="184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1" y="41"/>
                      <a:pt x="0" y="39"/>
                      <a:pt x="0" y="37"/>
                    </a:cubicBezTo>
                    <a:cubicBezTo>
                      <a:pt x="0" y="35"/>
                      <a:pt x="1" y="33"/>
                      <a:pt x="4" y="3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9" y="0"/>
                      <a:pt x="65" y="0"/>
                      <a:pt x="68" y="2"/>
                    </a:cubicBezTo>
                    <a:cubicBezTo>
                      <a:pt x="314" y="144"/>
                      <a:pt x="314" y="144"/>
                      <a:pt x="314" y="144"/>
                    </a:cubicBezTo>
                    <a:cubicBezTo>
                      <a:pt x="316" y="145"/>
                      <a:pt x="317" y="147"/>
                      <a:pt x="317" y="149"/>
                    </a:cubicBezTo>
                    <a:cubicBezTo>
                      <a:pt x="317" y="151"/>
                      <a:pt x="315" y="153"/>
                      <a:pt x="313" y="154"/>
                    </a:cubicBezTo>
                    <a:cubicBezTo>
                      <a:pt x="262" y="184"/>
                      <a:pt x="262" y="184"/>
                      <a:pt x="262" y="184"/>
                    </a:cubicBezTo>
                    <a:cubicBezTo>
                      <a:pt x="260" y="185"/>
                      <a:pt x="257" y="185"/>
                      <a:pt x="255" y="185"/>
                    </a:cubicBezTo>
                    <a:close/>
                    <a:moveTo>
                      <a:pt x="251" y="180"/>
                    </a:moveTo>
                    <a:cubicBezTo>
                      <a:pt x="253" y="181"/>
                      <a:pt x="257" y="181"/>
                      <a:pt x="260" y="179"/>
                    </a:cubicBezTo>
                    <a:cubicBezTo>
                      <a:pt x="311" y="150"/>
                      <a:pt x="311" y="150"/>
                      <a:pt x="311" y="150"/>
                    </a:cubicBezTo>
                    <a:cubicBezTo>
                      <a:pt x="312" y="149"/>
                      <a:pt x="312" y="149"/>
                      <a:pt x="312" y="149"/>
                    </a:cubicBezTo>
                    <a:cubicBezTo>
                      <a:pt x="312" y="149"/>
                      <a:pt x="312" y="148"/>
                      <a:pt x="311" y="148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4" y="5"/>
                      <a:pt x="60" y="5"/>
                      <a:pt x="57" y="7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5" y="38"/>
                      <a:pt x="6" y="38"/>
                    </a:cubicBezTo>
                    <a:lnTo>
                      <a:pt x="251" y="180"/>
                    </a:lnTo>
                    <a:close/>
                  </a:path>
                </a:pathLst>
              </a:custGeom>
              <a:gradFill>
                <a:gsLst>
                  <a:gs pos="39000">
                    <a:srgbClr val="5189D8"/>
                  </a:gs>
                  <a:gs pos="0">
                    <a:srgbClr val="4B6AC6"/>
                  </a:gs>
                  <a:gs pos="98000">
                    <a:srgbClr val="4AEFE8"/>
                  </a:gs>
                </a:gsLst>
                <a:lin ang="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任意多边形: 形状 46"/>
              <p:cNvSpPr/>
              <p:nvPr/>
            </p:nvSpPr>
            <p:spPr bwMode="auto">
              <a:xfrm>
                <a:off x="3667973" y="3156902"/>
                <a:ext cx="1052642" cy="1002990"/>
              </a:xfrm>
              <a:custGeom>
                <a:avLst/>
                <a:gdLst>
                  <a:gd name="T0" fmla="*/ 41 w 255"/>
                  <a:gd name="T1" fmla="*/ 13 h 243"/>
                  <a:gd name="T2" fmla="*/ 52 w 255"/>
                  <a:gd name="T3" fmla="*/ 21 h 243"/>
                  <a:gd name="T4" fmla="*/ 72 w 255"/>
                  <a:gd name="T5" fmla="*/ 10 h 243"/>
                  <a:gd name="T6" fmla="*/ 72 w 255"/>
                  <a:gd name="T7" fmla="*/ 10 h 243"/>
                  <a:gd name="T8" fmla="*/ 117 w 255"/>
                  <a:gd name="T9" fmla="*/ 12 h 243"/>
                  <a:gd name="T10" fmla="*/ 169 w 255"/>
                  <a:gd name="T11" fmla="*/ 78 h 243"/>
                  <a:gd name="T12" fmla="*/ 181 w 255"/>
                  <a:gd name="T13" fmla="*/ 82 h 243"/>
                  <a:gd name="T14" fmla="*/ 207 w 255"/>
                  <a:gd name="T15" fmla="*/ 128 h 243"/>
                  <a:gd name="T16" fmla="*/ 207 w 255"/>
                  <a:gd name="T17" fmla="*/ 129 h 243"/>
                  <a:gd name="T18" fmla="*/ 221 w 255"/>
                  <a:gd name="T19" fmla="*/ 134 h 243"/>
                  <a:gd name="T20" fmla="*/ 255 w 255"/>
                  <a:gd name="T21" fmla="*/ 193 h 243"/>
                  <a:gd name="T22" fmla="*/ 245 w 255"/>
                  <a:gd name="T23" fmla="*/ 214 h 243"/>
                  <a:gd name="T24" fmla="*/ 245 w 255"/>
                  <a:gd name="T25" fmla="*/ 214 h 243"/>
                  <a:gd name="T26" fmla="*/ 245 w 255"/>
                  <a:gd name="T27" fmla="*/ 215 h 243"/>
                  <a:gd name="T28" fmla="*/ 245 w 255"/>
                  <a:gd name="T29" fmla="*/ 215 h 243"/>
                  <a:gd name="T30" fmla="*/ 196 w 255"/>
                  <a:gd name="T31" fmla="*/ 243 h 243"/>
                  <a:gd name="T32" fmla="*/ 185 w 255"/>
                  <a:gd name="T33" fmla="*/ 191 h 243"/>
                  <a:gd name="T34" fmla="*/ 41 w 255"/>
                  <a:gd name="T35" fmla="*/ 108 h 243"/>
                  <a:gd name="T36" fmla="*/ 0 w 255"/>
                  <a:gd name="T37" fmla="*/ 37 h 243"/>
                  <a:gd name="T38" fmla="*/ 41 w 255"/>
                  <a:gd name="T39" fmla="*/ 1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5" h="243">
                    <a:moveTo>
                      <a:pt x="41" y="13"/>
                    </a:moveTo>
                    <a:cubicBezTo>
                      <a:pt x="45" y="15"/>
                      <a:pt x="48" y="18"/>
                      <a:pt x="52" y="21"/>
                    </a:cubicBezTo>
                    <a:cubicBezTo>
                      <a:pt x="72" y="10"/>
                      <a:pt x="72" y="10"/>
                      <a:pt x="72" y="10"/>
                    </a:cubicBezTo>
                    <a:cubicBezTo>
                      <a:pt x="72" y="10"/>
                      <a:pt x="72" y="10"/>
                      <a:pt x="72" y="10"/>
                    </a:cubicBezTo>
                    <a:cubicBezTo>
                      <a:pt x="83" y="2"/>
                      <a:pt x="99" y="2"/>
                      <a:pt x="117" y="12"/>
                    </a:cubicBezTo>
                    <a:cubicBezTo>
                      <a:pt x="139" y="25"/>
                      <a:pt x="159" y="51"/>
                      <a:pt x="169" y="78"/>
                    </a:cubicBezTo>
                    <a:cubicBezTo>
                      <a:pt x="173" y="78"/>
                      <a:pt x="177" y="79"/>
                      <a:pt x="181" y="82"/>
                    </a:cubicBezTo>
                    <a:cubicBezTo>
                      <a:pt x="195" y="90"/>
                      <a:pt x="207" y="111"/>
                      <a:pt x="207" y="128"/>
                    </a:cubicBezTo>
                    <a:cubicBezTo>
                      <a:pt x="207" y="128"/>
                      <a:pt x="207" y="129"/>
                      <a:pt x="207" y="129"/>
                    </a:cubicBezTo>
                    <a:cubicBezTo>
                      <a:pt x="212" y="129"/>
                      <a:pt x="216" y="131"/>
                      <a:pt x="221" y="134"/>
                    </a:cubicBezTo>
                    <a:cubicBezTo>
                      <a:pt x="240" y="144"/>
                      <a:pt x="255" y="171"/>
                      <a:pt x="255" y="193"/>
                    </a:cubicBezTo>
                    <a:cubicBezTo>
                      <a:pt x="255" y="203"/>
                      <a:pt x="251" y="211"/>
                      <a:pt x="245" y="214"/>
                    </a:cubicBezTo>
                    <a:cubicBezTo>
                      <a:pt x="245" y="214"/>
                      <a:pt x="245" y="214"/>
                      <a:pt x="245" y="214"/>
                    </a:cubicBezTo>
                    <a:cubicBezTo>
                      <a:pt x="245" y="215"/>
                      <a:pt x="245" y="215"/>
                      <a:pt x="245" y="215"/>
                    </a:cubicBezTo>
                    <a:cubicBezTo>
                      <a:pt x="245" y="215"/>
                      <a:pt x="245" y="215"/>
                      <a:pt x="245" y="215"/>
                    </a:cubicBezTo>
                    <a:cubicBezTo>
                      <a:pt x="196" y="243"/>
                      <a:pt x="196" y="243"/>
                      <a:pt x="196" y="243"/>
                    </a:cubicBezTo>
                    <a:cubicBezTo>
                      <a:pt x="185" y="191"/>
                      <a:pt x="185" y="191"/>
                      <a:pt x="185" y="191"/>
                    </a:cubicBezTo>
                    <a:cubicBezTo>
                      <a:pt x="41" y="108"/>
                      <a:pt x="41" y="108"/>
                      <a:pt x="41" y="108"/>
                    </a:cubicBezTo>
                    <a:cubicBezTo>
                      <a:pt x="18" y="95"/>
                      <a:pt x="0" y="63"/>
                      <a:pt x="0" y="37"/>
                    </a:cubicBezTo>
                    <a:cubicBezTo>
                      <a:pt x="0" y="11"/>
                      <a:pt x="18" y="0"/>
                      <a:pt x="41" y="13"/>
                    </a:cubicBezTo>
                    <a:close/>
                  </a:path>
                </a:pathLst>
              </a:custGeom>
              <a:solidFill>
                <a:srgbClr val="030A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任意多边形: 形状 47"/>
              <p:cNvSpPr/>
              <p:nvPr/>
            </p:nvSpPr>
            <p:spPr bwMode="auto">
              <a:xfrm>
                <a:off x="3507097" y="3164846"/>
                <a:ext cx="1213518" cy="995045"/>
              </a:xfrm>
              <a:custGeom>
                <a:avLst/>
                <a:gdLst>
                  <a:gd name="T0" fmla="*/ 0 w 294"/>
                  <a:gd name="T1" fmla="*/ 38 h 241"/>
                  <a:gd name="T2" fmla="*/ 50 w 294"/>
                  <a:gd name="T3" fmla="*/ 9 h 241"/>
                  <a:gd name="T4" fmla="*/ 50 w 294"/>
                  <a:gd name="T5" fmla="*/ 9 h 241"/>
                  <a:gd name="T6" fmla="*/ 80 w 294"/>
                  <a:gd name="T7" fmla="*/ 11 h 241"/>
                  <a:gd name="T8" fmla="*/ 91 w 294"/>
                  <a:gd name="T9" fmla="*/ 19 h 241"/>
                  <a:gd name="T10" fmla="*/ 111 w 294"/>
                  <a:gd name="T11" fmla="*/ 8 h 241"/>
                  <a:gd name="T12" fmla="*/ 111 w 294"/>
                  <a:gd name="T13" fmla="*/ 8 h 241"/>
                  <a:gd name="T14" fmla="*/ 156 w 294"/>
                  <a:gd name="T15" fmla="*/ 10 h 241"/>
                  <a:gd name="T16" fmla="*/ 208 w 294"/>
                  <a:gd name="T17" fmla="*/ 76 h 241"/>
                  <a:gd name="T18" fmla="*/ 219 w 294"/>
                  <a:gd name="T19" fmla="*/ 80 h 241"/>
                  <a:gd name="T20" fmla="*/ 246 w 294"/>
                  <a:gd name="T21" fmla="*/ 126 h 241"/>
                  <a:gd name="T22" fmla="*/ 246 w 294"/>
                  <a:gd name="T23" fmla="*/ 127 h 241"/>
                  <a:gd name="T24" fmla="*/ 260 w 294"/>
                  <a:gd name="T25" fmla="*/ 132 h 241"/>
                  <a:gd name="T26" fmla="*/ 294 w 294"/>
                  <a:gd name="T27" fmla="*/ 190 h 241"/>
                  <a:gd name="T28" fmla="*/ 284 w 294"/>
                  <a:gd name="T29" fmla="*/ 212 h 241"/>
                  <a:gd name="T30" fmla="*/ 284 w 294"/>
                  <a:gd name="T31" fmla="*/ 212 h 241"/>
                  <a:gd name="T32" fmla="*/ 284 w 294"/>
                  <a:gd name="T33" fmla="*/ 213 h 241"/>
                  <a:gd name="T34" fmla="*/ 284 w 294"/>
                  <a:gd name="T35" fmla="*/ 213 h 241"/>
                  <a:gd name="T36" fmla="*/ 234 w 294"/>
                  <a:gd name="T37" fmla="*/ 241 h 241"/>
                  <a:gd name="T38" fmla="*/ 224 w 294"/>
                  <a:gd name="T39" fmla="*/ 189 h 241"/>
                  <a:gd name="T40" fmla="*/ 80 w 294"/>
                  <a:gd name="T41" fmla="*/ 106 h 241"/>
                  <a:gd name="T42" fmla="*/ 40 w 294"/>
                  <a:gd name="T43" fmla="*/ 50 h 241"/>
                  <a:gd name="T44" fmla="*/ 0 w 294"/>
                  <a:gd name="T45" fmla="*/ 38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94" h="241">
                    <a:moveTo>
                      <a:pt x="0" y="38"/>
                    </a:moveTo>
                    <a:cubicBezTo>
                      <a:pt x="50" y="9"/>
                      <a:pt x="50" y="9"/>
                      <a:pt x="50" y="9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58" y="4"/>
                      <a:pt x="68" y="5"/>
                      <a:pt x="80" y="11"/>
                    </a:cubicBezTo>
                    <a:cubicBezTo>
                      <a:pt x="83" y="13"/>
                      <a:pt x="87" y="16"/>
                      <a:pt x="91" y="19"/>
                    </a:cubicBezTo>
                    <a:cubicBezTo>
                      <a:pt x="111" y="8"/>
                      <a:pt x="111" y="8"/>
                      <a:pt x="111" y="8"/>
                    </a:cubicBezTo>
                    <a:cubicBezTo>
                      <a:pt x="111" y="8"/>
                      <a:pt x="111" y="8"/>
                      <a:pt x="111" y="8"/>
                    </a:cubicBezTo>
                    <a:cubicBezTo>
                      <a:pt x="122" y="0"/>
                      <a:pt x="138" y="0"/>
                      <a:pt x="156" y="10"/>
                    </a:cubicBezTo>
                    <a:cubicBezTo>
                      <a:pt x="178" y="23"/>
                      <a:pt x="198" y="49"/>
                      <a:pt x="208" y="76"/>
                    </a:cubicBezTo>
                    <a:cubicBezTo>
                      <a:pt x="212" y="76"/>
                      <a:pt x="215" y="77"/>
                      <a:pt x="219" y="80"/>
                    </a:cubicBezTo>
                    <a:cubicBezTo>
                      <a:pt x="234" y="88"/>
                      <a:pt x="246" y="109"/>
                      <a:pt x="246" y="126"/>
                    </a:cubicBezTo>
                    <a:cubicBezTo>
                      <a:pt x="246" y="126"/>
                      <a:pt x="246" y="127"/>
                      <a:pt x="246" y="127"/>
                    </a:cubicBezTo>
                    <a:cubicBezTo>
                      <a:pt x="250" y="127"/>
                      <a:pt x="255" y="129"/>
                      <a:pt x="260" y="132"/>
                    </a:cubicBezTo>
                    <a:cubicBezTo>
                      <a:pt x="279" y="142"/>
                      <a:pt x="294" y="169"/>
                      <a:pt x="294" y="190"/>
                    </a:cubicBezTo>
                    <a:cubicBezTo>
                      <a:pt x="294" y="201"/>
                      <a:pt x="290" y="209"/>
                      <a:pt x="284" y="212"/>
                    </a:cubicBezTo>
                    <a:cubicBezTo>
                      <a:pt x="284" y="212"/>
                      <a:pt x="284" y="212"/>
                      <a:pt x="284" y="212"/>
                    </a:cubicBezTo>
                    <a:cubicBezTo>
                      <a:pt x="284" y="213"/>
                      <a:pt x="284" y="213"/>
                      <a:pt x="284" y="213"/>
                    </a:cubicBezTo>
                    <a:cubicBezTo>
                      <a:pt x="284" y="213"/>
                      <a:pt x="284" y="213"/>
                      <a:pt x="284" y="213"/>
                    </a:cubicBezTo>
                    <a:cubicBezTo>
                      <a:pt x="234" y="241"/>
                      <a:pt x="234" y="241"/>
                      <a:pt x="234" y="241"/>
                    </a:cubicBezTo>
                    <a:cubicBezTo>
                      <a:pt x="224" y="189"/>
                      <a:pt x="224" y="189"/>
                      <a:pt x="224" y="189"/>
                    </a:cubicBezTo>
                    <a:cubicBezTo>
                      <a:pt x="80" y="106"/>
                      <a:pt x="80" y="106"/>
                      <a:pt x="80" y="106"/>
                    </a:cubicBezTo>
                    <a:cubicBezTo>
                      <a:pt x="61" y="96"/>
                      <a:pt x="46" y="73"/>
                      <a:pt x="40" y="50"/>
                    </a:cubicBezTo>
                    <a:lnTo>
                      <a:pt x="0" y="38"/>
                    </a:lnTo>
                    <a:close/>
                  </a:path>
                </a:pathLst>
              </a:custGeom>
              <a:gradFill>
                <a:gsLst>
                  <a:gs pos="0">
                    <a:srgbClr val="A0A3F4"/>
                  </a:gs>
                  <a:gs pos="98000">
                    <a:srgbClr val="5761D6"/>
                  </a:gs>
                </a:gsLst>
                <a:lin ang="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任意多边形: 形状 48"/>
              <p:cNvSpPr/>
              <p:nvPr/>
            </p:nvSpPr>
            <p:spPr bwMode="auto">
              <a:xfrm>
                <a:off x="3461417" y="3260180"/>
                <a:ext cx="1056614" cy="937447"/>
              </a:xfrm>
              <a:custGeom>
                <a:avLst/>
                <a:gdLst>
                  <a:gd name="T0" fmla="*/ 42 w 256"/>
                  <a:gd name="T1" fmla="*/ 17 h 227"/>
                  <a:gd name="T2" fmla="*/ 60 w 256"/>
                  <a:gd name="T3" fmla="*/ 32 h 227"/>
                  <a:gd name="T4" fmla="*/ 117 w 256"/>
                  <a:gd name="T5" fmla="*/ 16 h 227"/>
                  <a:gd name="T6" fmla="*/ 170 w 256"/>
                  <a:gd name="T7" fmla="*/ 82 h 227"/>
                  <a:gd name="T8" fmla="*/ 181 w 256"/>
                  <a:gd name="T9" fmla="*/ 85 h 227"/>
                  <a:gd name="T10" fmla="*/ 208 w 256"/>
                  <a:gd name="T11" fmla="*/ 132 h 227"/>
                  <a:gd name="T12" fmla="*/ 208 w 256"/>
                  <a:gd name="T13" fmla="*/ 133 h 227"/>
                  <a:gd name="T14" fmla="*/ 222 w 256"/>
                  <a:gd name="T15" fmla="*/ 137 h 227"/>
                  <a:gd name="T16" fmla="*/ 256 w 256"/>
                  <a:gd name="T17" fmla="*/ 196 h 227"/>
                  <a:gd name="T18" fmla="*/ 222 w 256"/>
                  <a:gd name="T19" fmla="*/ 216 h 227"/>
                  <a:gd name="T20" fmla="*/ 42 w 256"/>
                  <a:gd name="T21" fmla="*/ 112 h 227"/>
                  <a:gd name="T22" fmla="*/ 0 w 256"/>
                  <a:gd name="T23" fmla="*/ 41 h 227"/>
                  <a:gd name="T24" fmla="*/ 42 w 256"/>
                  <a:gd name="T25" fmla="*/ 17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6" h="227">
                    <a:moveTo>
                      <a:pt x="42" y="17"/>
                    </a:moveTo>
                    <a:cubicBezTo>
                      <a:pt x="48" y="21"/>
                      <a:pt x="54" y="26"/>
                      <a:pt x="60" y="32"/>
                    </a:cubicBezTo>
                    <a:cubicBezTo>
                      <a:pt x="67" y="8"/>
                      <a:pt x="90" y="0"/>
                      <a:pt x="117" y="16"/>
                    </a:cubicBezTo>
                    <a:cubicBezTo>
                      <a:pt x="140" y="29"/>
                      <a:pt x="160" y="55"/>
                      <a:pt x="170" y="82"/>
                    </a:cubicBezTo>
                    <a:cubicBezTo>
                      <a:pt x="173" y="82"/>
                      <a:pt x="177" y="83"/>
                      <a:pt x="181" y="85"/>
                    </a:cubicBezTo>
                    <a:cubicBezTo>
                      <a:pt x="196" y="94"/>
                      <a:pt x="208" y="115"/>
                      <a:pt x="208" y="132"/>
                    </a:cubicBezTo>
                    <a:cubicBezTo>
                      <a:pt x="208" y="132"/>
                      <a:pt x="208" y="132"/>
                      <a:pt x="208" y="133"/>
                    </a:cubicBezTo>
                    <a:cubicBezTo>
                      <a:pt x="212" y="133"/>
                      <a:pt x="217" y="134"/>
                      <a:pt x="222" y="137"/>
                    </a:cubicBezTo>
                    <a:cubicBezTo>
                      <a:pt x="240" y="148"/>
                      <a:pt x="256" y="175"/>
                      <a:pt x="256" y="196"/>
                    </a:cubicBezTo>
                    <a:cubicBezTo>
                      <a:pt x="256" y="218"/>
                      <a:pt x="240" y="227"/>
                      <a:pt x="222" y="216"/>
                    </a:cubicBezTo>
                    <a:cubicBezTo>
                      <a:pt x="42" y="112"/>
                      <a:pt x="42" y="112"/>
                      <a:pt x="42" y="112"/>
                    </a:cubicBezTo>
                    <a:cubicBezTo>
                      <a:pt x="19" y="99"/>
                      <a:pt x="0" y="67"/>
                      <a:pt x="0" y="41"/>
                    </a:cubicBezTo>
                    <a:cubicBezTo>
                      <a:pt x="0" y="15"/>
                      <a:pt x="19" y="4"/>
                      <a:pt x="42" y="17"/>
                    </a:cubicBezTo>
                    <a:close/>
                  </a:path>
                </a:pathLst>
              </a:custGeom>
              <a:gradFill>
                <a:gsLst>
                  <a:gs pos="0">
                    <a:srgbClr val="E4E4FC"/>
                  </a:gs>
                  <a:gs pos="98000">
                    <a:srgbClr val="C0C0F6"/>
                  </a:gs>
                </a:gsLst>
                <a:lin ang="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任意多边形: 形状 49"/>
              <p:cNvSpPr/>
              <p:nvPr/>
            </p:nvSpPr>
            <p:spPr bwMode="auto">
              <a:xfrm>
                <a:off x="6730563" y="1166813"/>
                <a:ext cx="224432" cy="178750"/>
              </a:xfrm>
              <a:custGeom>
                <a:avLst/>
                <a:gdLst>
                  <a:gd name="T0" fmla="*/ 0 w 113"/>
                  <a:gd name="T1" fmla="*/ 0 h 90"/>
                  <a:gd name="T2" fmla="*/ 0 w 113"/>
                  <a:gd name="T3" fmla="*/ 23 h 90"/>
                  <a:gd name="T4" fmla="*/ 113 w 113"/>
                  <a:gd name="T5" fmla="*/ 90 h 90"/>
                  <a:gd name="T6" fmla="*/ 113 w 113"/>
                  <a:gd name="T7" fmla="*/ 65 h 90"/>
                  <a:gd name="T8" fmla="*/ 0 w 113"/>
                  <a:gd name="T9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90">
                    <a:moveTo>
                      <a:pt x="0" y="0"/>
                    </a:moveTo>
                    <a:lnTo>
                      <a:pt x="0" y="23"/>
                    </a:lnTo>
                    <a:lnTo>
                      <a:pt x="113" y="90"/>
                    </a:lnTo>
                    <a:lnTo>
                      <a:pt x="113" y="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任意多边形: 形状 50"/>
              <p:cNvSpPr/>
              <p:nvPr/>
            </p:nvSpPr>
            <p:spPr bwMode="auto">
              <a:xfrm>
                <a:off x="6730563" y="1166813"/>
                <a:ext cx="224432" cy="178750"/>
              </a:xfrm>
              <a:custGeom>
                <a:avLst/>
                <a:gdLst>
                  <a:gd name="T0" fmla="*/ 0 w 113"/>
                  <a:gd name="T1" fmla="*/ 0 h 90"/>
                  <a:gd name="T2" fmla="*/ 0 w 113"/>
                  <a:gd name="T3" fmla="*/ 23 h 90"/>
                  <a:gd name="T4" fmla="*/ 113 w 113"/>
                  <a:gd name="T5" fmla="*/ 90 h 90"/>
                  <a:gd name="T6" fmla="*/ 113 w 113"/>
                  <a:gd name="T7" fmla="*/ 65 h 90"/>
                  <a:gd name="T8" fmla="*/ 0 w 113"/>
                  <a:gd name="T9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90">
                    <a:moveTo>
                      <a:pt x="0" y="0"/>
                    </a:moveTo>
                    <a:lnTo>
                      <a:pt x="0" y="23"/>
                    </a:lnTo>
                    <a:lnTo>
                      <a:pt x="113" y="90"/>
                    </a:lnTo>
                    <a:lnTo>
                      <a:pt x="113" y="6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任意多边形: 形状 51"/>
              <p:cNvSpPr/>
              <p:nvPr/>
            </p:nvSpPr>
            <p:spPr bwMode="auto">
              <a:xfrm>
                <a:off x="6986773" y="1311800"/>
                <a:ext cx="79445" cy="95334"/>
              </a:xfrm>
              <a:custGeom>
                <a:avLst/>
                <a:gdLst>
                  <a:gd name="T0" fmla="*/ 0 w 40"/>
                  <a:gd name="T1" fmla="*/ 0 h 48"/>
                  <a:gd name="T2" fmla="*/ 0 w 40"/>
                  <a:gd name="T3" fmla="*/ 25 h 48"/>
                  <a:gd name="T4" fmla="*/ 40 w 40"/>
                  <a:gd name="T5" fmla="*/ 48 h 48"/>
                  <a:gd name="T6" fmla="*/ 40 w 40"/>
                  <a:gd name="T7" fmla="*/ 25 h 48"/>
                  <a:gd name="T8" fmla="*/ 0 w 40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8">
                    <a:moveTo>
                      <a:pt x="0" y="0"/>
                    </a:moveTo>
                    <a:lnTo>
                      <a:pt x="0" y="25"/>
                    </a:lnTo>
                    <a:lnTo>
                      <a:pt x="40" y="48"/>
                    </a:lnTo>
                    <a:lnTo>
                      <a:pt x="40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任意多边形: 形状 52"/>
              <p:cNvSpPr/>
              <p:nvPr/>
            </p:nvSpPr>
            <p:spPr bwMode="auto">
              <a:xfrm>
                <a:off x="6986773" y="1311800"/>
                <a:ext cx="79445" cy="95334"/>
              </a:xfrm>
              <a:custGeom>
                <a:avLst/>
                <a:gdLst>
                  <a:gd name="T0" fmla="*/ 0 w 40"/>
                  <a:gd name="T1" fmla="*/ 0 h 48"/>
                  <a:gd name="T2" fmla="*/ 0 w 40"/>
                  <a:gd name="T3" fmla="*/ 25 h 48"/>
                  <a:gd name="T4" fmla="*/ 40 w 40"/>
                  <a:gd name="T5" fmla="*/ 48 h 48"/>
                  <a:gd name="T6" fmla="*/ 40 w 40"/>
                  <a:gd name="T7" fmla="*/ 25 h 48"/>
                  <a:gd name="T8" fmla="*/ 0 w 40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8">
                    <a:moveTo>
                      <a:pt x="0" y="0"/>
                    </a:moveTo>
                    <a:lnTo>
                      <a:pt x="0" y="25"/>
                    </a:lnTo>
                    <a:lnTo>
                      <a:pt x="40" y="48"/>
                    </a:lnTo>
                    <a:lnTo>
                      <a:pt x="40" y="2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任意多边形: 形状 53"/>
              <p:cNvSpPr/>
              <p:nvPr/>
            </p:nvSpPr>
            <p:spPr bwMode="auto">
              <a:xfrm>
                <a:off x="7103953" y="1377341"/>
                <a:ext cx="53626" cy="83417"/>
              </a:xfrm>
              <a:custGeom>
                <a:avLst/>
                <a:gdLst>
                  <a:gd name="T0" fmla="*/ 0 w 27"/>
                  <a:gd name="T1" fmla="*/ 0 h 42"/>
                  <a:gd name="T2" fmla="*/ 0 w 27"/>
                  <a:gd name="T3" fmla="*/ 25 h 42"/>
                  <a:gd name="T4" fmla="*/ 27 w 27"/>
                  <a:gd name="T5" fmla="*/ 42 h 42"/>
                  <a:gd name="T6" fmla="*/ 27 w 27"/>
                  <a:gd name="T7" fmla="*/ 17 h 42"/>
                  <a:gd name="T8" fmla="*/ 0 w 2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2">
                    <a:moveTo>
                      <a:pt x="0" y="0"/>
                    </a:moveTo>
                    <a:lnTo>
                      <a:pt x="0" y="25"/>
                    </a:lnTo>
                    <a:lnTo>
                      <a:pt x="27" y="42"/>
                    </a:lnTo>
                    <a:lnTo>
                      <a:pt x="27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任意多边形: 形状 54"/>
              <p:cNvSpPr/>
              <p:nvPr/>
            </p:nvSpPr>
            <p:spPr bwMode="auto">
              <a:xfrm>
                <a:off x="7103953" y="1377341"/>
                <a:ext cx="53626" cy="83417"/>
              </a:xfrm>
              <a:custGeom>
                <a:avLst/>
                <a:gdLst>
                  <a:gd name="T0" fmla="*/ 0 w 27"/>
                  <a:gd name="T1" fmla="*/ 0 h 42"/>
                  <a:gd name="T2" fmla="*/ 0 w 27"/>
                  <a:gd name="T3" fmla="*/ 25 h 42"/>
                  <a:gd name="T4" fmla="*/ 27 w 27"/>
                  <a:gd name="T5" fmla="*/ 42 h 42"/>
                  <a:gd name="T6" fmla="*/ 27 w 27"/>
                  <a:gd name="T7" fmla="*/ 17 h 42"/>
                  <a:gd name="T8" fmla="*/ 0 w 2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2">
                    <a:moveTo>
                      <a:pt x="0" y="0"/>
                    </a:moveTo>
                    <a:lnTo>
                      <a:pt x="0" y="25"/>
                    </a:lnTo>
                    <a:lnTo>
                      <a:pt x="27" y="42"/>
                    </a:lnTo>
                    <a:lnTo>
                      <a:pt x="27" y="1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任意多边形: 形状 55"/>
              <p:cNvSpPr/>
              <p:nvPr/>
            </p:nvSpPr>
            <p:spPr bwMode="auto">
              <a:xfrm>
                <a:off x="6730563" y="1278036"/>
                <a:ext cx="119167" cy="117182"/>
              </a:xfrm>
              <a:custGeom>
                <a:avLst/>
                <a:gdLst>
                  <a:gd name="T0" fmla="*/ 0 w 60"/>
                  <a:gd name="T1" fmla="*/ 0 h 59"/>
                  <a:gd name="T2" fmla="*/ 0 w 60"/>
                  <a:gd name="T3" fmla="*/ 23 h 59"/>
                  <a:gd name="T4" fmla="*/ 60 w 60"/>
                  <a:gd name="T5" fmla="*/ 59 h 59"/>
                  <a:gd name="T6" fmla="*/ 60 w 60"/>
                  <a:gd name="T7" fmla="*/ 36 h 59"/>
                  <a:gd name="T8" fmla="*/ 0 w 60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59">
                    <a:moveTo>
                      <a:pt x="0" y="0"/>
                    </a:moveTo>
                    <a:lnTo>
                      <a:pt x="0" y="23"/>
                    </a:lnTo>
                    <a:lnTo>
                      <a:pt x="60" y="59"/>
                    </a:lnTo>
                    <a:lnTo>
                      <a:pt x="60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任意多边形: 形状 56"/>
              <p:cNvSpPr/>
              <p:nvPr/>
            </p:nvSpPr>
            <p:spPr bwMode="auto">
              <a:xfrm>
                <a:off x="6730563" y="1278036"/>
                <a:ext cx="119167" cy="117182"/>
              </a:xfrm>
              <a:custGeom>
                <a:avLst/>
                <a:gdLst>
                  <a:gd name="T0" fmla="*/ 0 w 60"/>
                  <a:gd name="T1" fmla="*/ 0 h 59"/>
                  <a:gd name="T2" fmla="*/ 0 w 60"/>
                  <a:gd name="T3" fmla="*/ 23 h 59"/>
                  <a:gd name="T4" fmla="*/ 60 w 60"/>
                  <a:gd name="T5" fmla="*/ 59 h 59"/>
                  <a:gd name="T6" fmla="*/ 60 w 60"/>
                  <a:gd name="T7" fmla="*/ 36 h 59"/>
                  <a:gd name="T8" fmla="*/ 0 w 60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59">
                    <a:moveTo>
                      <a:pt x="0" y="0"/>
                    </a:moveTo>
                    <a:lnTo>
                      <a:pt x="0" y="23"/>
                    </a:lnTo>
                    <a:lnTo>
                      <a:pt x="60" y="59"/>
                    </a:lnTo>
                    <a:lnTo>
                      <a:pt x="60" y="3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任意多边形: 形状 57"/>
              <p:cNvSpPr/>
              <p:nvPr/>
            </p:nvSpPr>
            <p:spPr bwMode="auto">
              <a:xfrm>
                <a:off x="6887467" y="1365425"/>
                <a:ext cx="144987" cy="137043"/>
              </a:xfrm>
              <a:custGeom>
                <a:avLst/>
                <a:gdLst>
                  <a:gd name="T0" fmla="*/ 0 w 73"/>
                  <a:gd name="T1" fmla="*/ 0 h 69"/>
                  <a:gd name="T2" fmla="*/ 0 w 73"/>
                  <a:gd name="T3" fmla="*/ 25 h 69"/>
                  <a:gd name="T4" fmla="*/ 73 w 73"/>
                  <a:gd name="T5" fmla="*/ 69 h 69"/>
                  <a:gd name="T6" fmla="*/ 73 w 73"/>
                  <a:gd name="T7" fmla="*/ 44 h 69"/>
                  <a:gd name="T8" fmla="*/ 0 w 73"/>
                  <a:gd name="T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69">
                    <a:moveTo>
                      <a:pt x="0" y="0"/>
                    </a:moveTo>
                    <a:lnTo>
                      <a:pt x="0" y="25"/>
                    </a:lnTo>
                    <a:lnTo>
                      <a:pt x="73" y="69"/>
                    </a:lnTo>
                    <a:lnTo>
                      <a:pt x="73" y="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任意多边形: 形状 58"/>
              <p:cNvSpPr/>
              <p:nvPr/>
            </p:nvSpPr>
            <p:spPr bwMode="auto">
              <a:xfrm>
                <a:off x="6887467" y="1365425"/>
                <a:ext cx="144987" cy="137043"/>
              </a:xfrm>
              <a:custGeom>
                <a:avLst/>
                <a:gdLst>
                  <a:gd name="T0" fmla="*/ 0 w 73"/>
                  <a:gd name="T1" fmla="*/ 0 h 69"/>
                  <a:gd name="T2" fmla="*/ 0 w 73"/>
                  <a:gd name="T3" fmla="*/ 25 h 69"/>
                  <a:gd name="T4" fmla="*/ 73 w 73"/>
                  <a:gd name="T5" fmla="*/ 69 h 69"/>
                  <a:gd name="T6" fmla="*/ 73 w 73"/>
                  <a:gd name="T7" fmla="*/ 44 h 69"/>
                  <a:gd name="T8" fmla="*/ 0 w 73"/>
                  <a:gd name="T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69">
                    <a:moveTo>
                      <a:pt x="0" y="0"/>
                    </a:moveTo>
                    <a:lnTo>
                      <a:pt x="0" y="25"/>
                    </a:lnTo>
                    <a:lnTo>
                      <a:pt x="73" y="69"/>
                    </a:lnTo>
                    <a:lnTo>
                      <a:pt x="73" y="4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任意多边形: 形状 59"/>
              <p:cNvSpPr/>
              <p:nvPr/>
            </p:nvSpPr>
            <p:spPr bwMode="auto">
              <a:xfrm>
                <a:off x="7070190" y="1472675"/>
                <a:ext cx="53626" cy="79445"/>
              </a:xfrm>
              <a:custGeom>
                <a:avLst/>
                <a:gdLst>
                  <a:gd name="T0" fmla="*/ 0 w 27"/>
                  <a:gd name="T1" fmla="*/ 0 h 40"/>
                  <a:gd name="T2" fmla="*/ 0 w 27"/>
                  <a:gd name="T3" fmla="*/ 25 h 40"/>
                  <a:gd name="T4" fmla="*/ 27 w 27"/>
                  <a:gd name="T5" fmla="*/ 40 h 40"/>
                  <a:gd name="T6" fmla="*/ 27 w 27"/>
                  <a:gd name="T7" fmla="*/ 15 h 40"/>
                  <a:gd name="T8" fmla="*/ 0 w 27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0">
                    <a:moveTo>
                      <a:pt x="0" y="0"/>
                    </a:moveTo>
                    <a:lnTo>
                      <a:pt x="0" y="25"/>
                    </a:lnTo>
                    <a:lnTo>
                      <a:pt x="27" y="40"/>
                    </a:lnTo>
                    <a:lnTo>
                      <a:pt x="27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任意多边形: 形状 60"/>
              <p:cNvSpPr/>
              <p:nvPr/>
            </p:nvSpPr>
            <p:spPr bwMode="auto">
              <a:xfrm>
                <a:off x="7070190" y="1472675"/>
                <a:ext cx="53626" cy="79445"/>
              </a:xfrm>
              <a:custGeom>
                <a:avLst/>
                <a:gdLst>
                  <a:gd name="T0" fmla="*/ 0 w 27"/>
                  <a:gd name="T1" fmla="*/ 0 h 40"/>
                  <a:gd name="T2" fmla="*/ 0 w 27"/>
                  <a:gd name="T3" fmla="*/ 25 h 40"/>
                  <a:gd name="T4" fmla="*/ 27 w 27"/>
                  <a:gd name="T5" fmla="*/ 40 h 40"/>
                  <a:gd name="T6" fmla="*/ 27 w 27"/>
                  <a:gd name="T7" fmla="*/ 15 h 40"/>
                  <a:gd name="T8" fmla="*/ 0 w 27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0">
                    <a:moveTo>
                      <a:pt x="0" y="0"/>
                    </a:moveTo>
                    <a:lnTo>
                      <a:pt x="0" y="25"/>
                    </a:lnTo>
                    <a:lnTo>
                      <a:pt x="27" y="40"/>
                    </a:lnTo>
                    <a:lnTo>
                      <a:pt x="27" y="1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任意多边形: 形状 61"/>
              <p:cNvSpPr/>
              <p:nvPr/>
            </p:nvSpPr>
            <p:spPr bwMode="auto">
              <a:xfrm>
                <a:off x="7153607" y="1522329"/>
                <a:ext cx="53626" cy="79445"/>
              </a:xfrm>
              <a:custGeom>
                <a:avLst/>
                <a:gdLst>
                  <a:gd name="T0" fmla="*/ 0 w 27"/>
                  <a:gd name="T1" fmla="*/ 0 h 40"/>
                  <a:gd name="T2" fmla="*/ 0 w 27"/>
                  <a:gd name="T3" fmla="*/ 23 h 40"/>
                  <a:gd name="T4" fmla="*/ 27 w 27"/>
                  <a:gd name="T5" fmla="*/ 40 h 40"/>
                  <a:gd name="T6" fmla="*/ 27 w 27"/>
                  <a:gd name="T7" fmla="*/ 15 h 40"/>
                  <a:gd name="T8" fmla="*/ 0 w 27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0">
                    <a:moveTo>
                      <a:pt x="0" y="0"/>
                    </a:moveTo>
                    <a:lnTo>
                      <a:pt x="0" y="23"/>
                    </a:lnTo>
                    <a:lnTo>
                      <a:pt x="27" y="40"/>
                    </a:lnTo>
                    <a:lnTo>
                      <a:pt x="27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任意多边形: 形状 62"/>
              <p:cNvSpPr/>
              <p:nvPr/>
            </p:nvSpPr>
            <p:spPr bwMode="auto">
              <a:xfrm>
                <a:off x="7153607" y="1522329"/>
                <a:ext cx="53626" cy="79445"/>
              </a:xfrm>
              <a:custGeom>
                <a:avLst/>
                <a:gdLst>
                  <a:gd name="T0" fmla="*/ 0 w 27"/>
                  <a:gd name="T1" fmla="*/ 0 h 40"/>
                  <a:gd name="T2" fmla="*/ 0 w 27"/>
                  <a:gd name="T3" fmla="*/ 23 h 40"/>
                  <a:gd name="T4" fmla="*/ 27 w 27"/>
                  <a:gd name="T5" fmla="*/ 40 h 40"/>
                  <a:gd name="T6" fmla="*/ 27 w 27"/>
                  <a:gd name="T7" fmla="*/ 15 h 40"/>
                  <a:gd name="T8" fmla="*/ 0 w 27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0">
                    <a:moveTo>
                      <a:pt x="0" y="0"/>
                    </a:moveTo>
                    <a:lnTo>
                      <a:pt x="0" y="23"/>
                    </a:lnTo>
                    <a:lnTo>
                      <a:pt x="27" y="40"/>
                    </a:lnTo>
                    <a:lnTo>
                      <a:pt x="27" y="1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任意多边形: 形状 63"/>
              <p:cNvSpPr/>
              <p:nvPr/>
            </p:nvSpPr>
            <p:spPr bwMode="auto">
              <a:xfrm>
                <a:off x="6730563" y="1389258"/>
                <a:ext cx="87389" cy="99306"/>
              </a:xfrm>
              <a:custGeom>
                <a:avLst/>
                <a:gdLst>
                  <a:gd name="T0" fmla="*/ 44 w 44"/>
                  <a:gd name="T1" fmla="*/ 50 h 50"/>
                  <a:gd name="T2" fmla="*/ 0 w 44"/>
                  <a:gd name="T3" fmla="*/ 23 h 50"/>
                  <a:gd name="T4" fmla="*/ 0 w 44"/>
                  <a:gd name="T5" fmla="*/ 0 h 50"/>
                  <a:gd name="T6" fmla="*/ 44 w 44"/>
                  <a:gd name="T7" fmla="*/ 25 h 50"/>
                  <a:gd name="T8" fmla="*/ 44 w 44"/>
                  <a:gd name="T9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44" y="50"/>
                    </a:moveTo>
                    <a:lnTo>
                      <a:pt x="0" y="23"/>
                    </a:lnTo>
                    <a:lnTo>
                      <a:pt x="0" y="0"/>
                    </a:lnTo>
                    <a:lnTo>
                      <a:pt x="44" y="25"/>
                    </a:lnTo>
                    <a:lnTo>
                      <a:pt x="44" y="50"/>
                    </a:lnTo>
                    <a:close/>
                  </a:path>
                </a:pathLst>
              </a:custGeom>
              <a:solidFill>
                <a:srgbClr val="42E8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任意多边形: 形状 64"/>
              <p:cNvSpPr/>
              <p:nvPr/>
            </p:nvSpPr>
            <p:spPr bwMode="auto">
              <a:xfrm>
                <a:off x="6849730" y="1460758"/>
                <a:ext cx="33765" cy="65542"/>
              </a:xfrm>
              <a:custGeom>
                <a:avLst/>
                <a:gdLst>
                  <a:gd name="T0" fmla="*/ 17 w 17"/>
                  <a:gd name="T1" fmla="*/ 33 h 33"/>
                  <a:gd name="T2" fmla="*/ 0 w 17"/>
                  <a:gd name="T3" fmla="*/ 23 h 33"/>
                  <a:gd name="T4" fmla="*/ 0 w 17"/>
                  <a:gd name="T5" fmla="*/ 0 h 33"/>
                  <a:gd name="T6" fmla="*/ 17 w 17"/>
                  <a:gd name="T7" fmla="*/ 8 h 33"/>
                  <a:gd name="T8" fmla="*/ 17 w 17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33">
                    <a:moveTo>
                      <a:pt x="17" y="33"/>
                    </a:moveTo>
                    <a:lnTo>
                      <a:pt x="0" y="23"/>
                    </a:lnTo>
                    <a:lnTo>
                      <a:pt x="0" y="0"/>
                    </a:lnTo>
                    <a:lnTo>
                      <a:pt x="17" y="8"/>
                    </a:lnTo>
                    <a:lnTo>
                      <a:pt x="17" y="33"/>
                    </a:lnTo>
                    <a:close/>
                  </a:path>
                </a:pathLst>
              </a:custGeom>
              <a:solidFill>
                <a:srgbClr val="42E8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任意多边形: 形状 65"/>
              <p:cNvSpPr/>
              <p:nvPr/>
            </p:nvSpPr>
            <p:spPr bwMode="auto">
              <a:xfrm>
                <a:off x="6917258" y="1498495"/>
                <a:ext cx="53626" cy="77459"/>
              </a:xfrm>
              <a:custGeom>
                <a:avLst/>
                <a:gdLst>
                  <a:gd name="T0" fmla="*/ 0 w 27"/>
                  <a:gd name="T1" fmla="*/ 0 h 39"/>
                  <a:gd name="T2" fmla="*/ 0 w 27"/>
                  <a:gd name="T3" fmla="*/ 22 h 39"/>
                  <a:gd name="T4" fmla="*/ 27 w 27"/>
                  <a:gd name="T5" fmla="*/ 39 h 39"/>
                  <a:gd name="T6" fmla="*/ 27 w 27"/>
                  <a:gd name="T7" fmla="*/ 14 h 39"/>
                  <a:gd name="T8" fmla="*/ 0 w 27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9">
                    <a:moveTo>
                      <a:pt x="0" y="0"/>
                    </a:moveTo>
                    <a:lnTo>
                      <a:pt x="0" y="22"/>
                    </a:lnTo>
                    <a:lnTo>
                      <a:pt x="27" y="39"/>
                    </a:lnTo>
                    <a:lnTo>
                      <a:pt x="27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任意多边形: 形状 66"/>
              <p:cNvSpPr/>
              <p:nvPr/>
            </p:nvSpPr>
            <p:spPr bwMode="auto">
              <a:xfrm>
                <a:off x="6917258" y="1498495"/>
                <a:ext cx="53626" cy="77459"/>
              </a:xfrm>
              <a:custGeom>
                <a:avLst/>
                <a:gdLst>
                  <a:gd name="T0" fmla="*/ 0 w 27"/>
                  <a:gd name="T1" fmla="*/ 0 h 39"/>
                  <a:gd name="T2" fmla="*/ 0 w 27"/>
                  <a:gd name="T3" fmla="*/ 22 h 39"/>
                  <a:gd name="T4" fmla="*/ 27 w 27"/>
                  <a:gd name="T5" fmla="*/ 39 h 39"/>
                  <a:gd name="T6" fmla="*/ 27 w 27"/>
                  <a:gd name="T7" fmla="*/ 14 h 39"/>
                  <a:gd name="T8" fmla="*/ 0 w 27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9">
                    <a:moveTo>
                      <a:pt x="0" y="0"/>
                    </a:moveTo>
                    <a:lnTo>
                      <a:pt x="0" y="22"/>
                    </a:lnTo>
                    <a:lnTo>
                      <a:pt x="27" y="39"/>
                    </a:lnTo>
                    <a:lnTo>
                      <a:pt x="27" y="1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任意多边形: 形状 67"/>
              <p:cNvSpPr/>
              <p:nvPr/>
            </p:nvSpPr>
            <p:spPr bwMode="auto">
              <a:xfrm>
                <a:off x="6730563" y="1502467"/>
                <a:ext cx="323738" cy="234362"/>
              </a:xfrm>
              <a:custGeom>
                <a:avLst/>
                <a:gdLst>
                  <a:gd name="T0" fmla="*/ 0 w 163"/>
                  <a:gd name="T1" fmla="*/ 0 h 118"/>
                  <a:gd name="T2" fmla="*/ 0 w 163"/>
                  <a:gd name="T3" fmla="*/ 23 h 118"/>
                  <a:gd name="T4" fmla="*/ 163 w 163"/>
                  <a:gd name="T5" fmla="*/ 118 h 118"/>
                  <a:gd name="T6" fmla="*/ 163 w 163"/>
                  <a:gd name="T7" fmla="*/ 93 h 118"/>
                  <a:gd name="T8" fmla="*/ 0 w 163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118">
                    <a:moveTo>
                      <a:pt x="0" y="0"/>
                    </a:moveTo>
                    <a:lnTo>
                      <a:pt x="0" y="23"/>
                    </a:lnTo>
                    <a:lnTo>
                      <a:pt x="163" y="118"/>
                    </a:lnTo>
                    <a:lnTo>
                      <a:pt x="163" y="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任意多边形: 形状 68"/>
              <p:cNvSpPr/>
              <p:nvPr/>
            </p:nvSpPr>
            <p:spPr bwMode="auto">
              <a:xfrm>
                <a:off x="6730563" y="1502467"/>
                <a:ext cx="323738" cy="234362"/>
              </a:xfrm>
              <a:custGeom>
                <a:avLst/>
                <a:gdLst>
                  <a:gd name="T0" fmla="*/ 0 w 163"/>
                  <a:gd name="T1" fmla="*/ 0 h 118"/>
                  <a:gd name="T2" fmla="*/ 0 w 163"/>
                  <a:gd name="T3" fmla="*/ 23 h 118"/>
                  <a:gd name="T4" fmla="*/ 163 w 163"/>
                  <a:gd name="T5" fmla="*/ 118 h 118"/>
                  <a:gd name="T6" fmla="*/ 163 w 163"/>
                  <a:gd name="T7" fmla="*/ 93 h 118"/>
                  <a:gd name="T8" fmla="*/ 0 w 163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118">
                    <a:moveTo>
                      <a:pt x="0" y="0"/>
                    </a:moveTo>
                    <a:lnTo>
                      <a:pt x="0" y="23"/>
                    </a:lnTo>
                    <a:lnTo>
                      <a:pt x="163" y="118"/>
                    </a:lnTo>
                    <a:lnTo>
                      <a:pt x="163" y="9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任意多边形: 形状 69"/>
              <p:cNvSpPr/>
              <p:nvPr/>
            </p:nvSpPr>
            <p:spPr bwMode="auto">
              <a:xfrm>
                <a:off x="7092037" y="1709023"/>
                <a:ext cx="77459" cy="93348"/>
              </a:xfrm>
              <a:custGeom>
                <a:avLst/>
                <a:gdLst>
                  <a:gd name="T0" fmla="*/ 0 w 39"/>
                  <a:gd name="T1" fmla="*/ 0 h 47"/>
                  <a:gd name="T2" fmla="*/ 0 w 39"/>
                  <a:gd name="T3" fmla="*/ 23 h 47"/>
                  <a:gd name="T4" fmla="*/ 39 w 39"/>
                  <a:gd name="T5" fmla="*/ 47 h 47"/>
                  <a:gd name="T6" fmla="*/ 39 w 39"/>
                  <a:gd name="T7" fmla="*/ 23 h 47"/>
                  <a:gd name="T8" fmla="*/ 0 w 3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47">
                    <a:moveTo>
                      <a:pt x="0" y="0"/>
                    </a:moveTo>
                    <a:lnTo>
                      <a:pt x="0" y="23"/>
                    </a:lnTo>
                    <a:lnTo>
                      <a:pt x="39" y="47"/>
                    </a:lnTo>
                    <a:lnTo>
                      <a:pt x="39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任意多边形: 形状 70"/>
              <p:cNvSpPr/>
              <p:nvPr/>
            </p:nvSpPr>
            <p:spPr bwMode="auto">
              <a:xfrm>
                <a:off x="7092037" y="1709023"/>
                <a:ext cx="77459" cy="93348"/>
              </a:xfrm>
              <a:custGeom>
                <a:avLst/>
                <a:gdLst>
                  <a:gd name="T0" fmla="*/ 0 w 39"/>
                  <a:gd name="T1" fmla="*/ 0 h 47"/>
                  <a:gd name="T2" fmla="*/ 0 w 39"/>
                  <a:gd name="T3" fmla="*/ 23 h 47"/>
                  <a:gd name="T4" fmla="*/ 39 w 39"/>
                  <a:gd name="T5" fmla="*/ 47 h 47"/>
                  <a:gd name="T6" fmla="*/ 39 w 39"/>
                  <a:gd name="T7" fmla="*/ 23 h 47"/>
                  <a:gd name="T8" fmla="*/ 0 w 3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47">
                    <a:moveTo>
                      <a:pt x="0" y="0"/>
                    </a:moveTo>
                    <a:lnTo>
                      <a:pt x="0" y="23"/>
                    </a:lnTo>
                    <a:lnTo>
                      <a:pt x="39" y="47"/>
                    </a:lnTo>
                    <a:lnTo>
                      <a:pt x="39" y="2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任意多边形: 形状 71"/>
              <p:cNvSpPr/>
              <p:nvPr/>
            </p:nvSpPr>
            <p:spPr bwMode="auto">
              <a:xfrm>
                <a:off x="6730563" y="1613690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3 h 50"/>
                  <a:gd name="T4" fmla="*/ 44 w 44"/>
                  <a:gd name="T5" fmla="*/ 50 h 50"/>
                  <a:gd name="T6" fmla="*/ 44 w 44"/>
                  <a:gd name="T7" fmla="*/ 25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3"/>
                    </a:lnTo>
                    <a:lnTo>
                      <a:pt x="44" y="50"/>
                    </a:lnTo>
                    <a:lnTo>
                      <a:pt x="44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任意多边形: 形状 72"/>
              <p:cNvSpPr/>
              <p:nvPr/>
            </p:nvSpPr>
            <p:spPr bwMode="auto">
              <a:xfrm>
                <a:off x="6730563" y="1613690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3 h 50"/>
                  <a:gd name="T4" fmla="*/ 44 w 44"/>
                  <a:gd name="T5" fmla="*/ 50 h 50"/>
                  <a:gd name="T6" fmla="*/ 44 w 44"/>
                  <a:gd name="T7" fmla="*/ 25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3"/>
                    </a:lnTo>
                    <a:lnTo>
                      <a:pt x="44" y="50"/>
                    </a:lnTo>
                    <a:lnTo>
                      <a:pt x="44" y="2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任意多边形: 形状 73"/>
              <p:cNvSpPr/>
              <p:nvPr/>
            </p:nvSpPr>
            <p:spPr bwMode="auto">
              <a:xfrm>
                <a:off x="6849730" y="1683203"/>
                <a:ext cx="174778" cy="144987"/>
              </a:xfrm>
              <a:custGeom>
                <a:avLst/>
                <a:gdLst>
                  <a:gd name="T0" fmla="*/ 0 w 88"/>
                  <a:gd name="T1" fmla="*/ 0 h 73"/>
                  <a:gd name="T2" fmla="*/ 0 w 88"/>
                  <a:gd name="T3" fmla="*/ 23 h 73"/>
                  <a:gd name="T4" fmla="*/ 88 w 88"/>
                  <a:gd name="T5" fmla="*/ 73 h 73"/>
                  <a:gd name="T6" fmla="*/ 88 w 88"/>
                  <a:gd name="T7" fmla="*/ 50 h 73"/>
                  <a:gd name="T8" fmla="*/ 0 w 88"/>
                  <a:gd name="T9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73">
                    <a:moveTo>
                      <a:pt x="0" y="0"/>
                    </a:moveTo>
                    <a:lnTo>
                      <a:pt x="0" y="23"/>
                    </a:lnTo>
                    <a:lnTo>
                      <a:pt x="88" y="73"/>
                    </a:lnTo>
                    <a:lnTo>
                      <a:pt x="88" y="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任意多边形: 形状 74"/>
              <p:cNvSpPr/>
              <p:nvPr/>
            </p:nvSpPr>
            <p:spPr bwMode="auto">
              <a:xfrm>
                <a:off x="6849730" y="1683203"/>
                <a:ext cx="174778" cy="144987"/>
              </a:xfrm>
              <a:custGeom>
                <a:avLst/>
                <a:gdLst>
                  <a:gd name="T0" fmla="*/ 0 w 88"/>
                  <a:gd name="T1" fmla="*/ 0 h 73"/>
                  <a:gd name="T2" fmla="*/ 0 w 88"/>
                  <a:gd name="T3" fmla="*/ 23 h 73"/>
                  <a:gd name="T4" fmla="*/ 88 w 88"/>
                  <a:gd name="T5" fmla="*/ 73 h 73"/>
                  <a:gd name="T6" fmla="*/ 88 w 88"/>
                  <a:gd name="T7" fmla="*/ 50 h 73"/>
                  <a:gd name="T8" fmla="*/ 0 w 88"/>
                  <a:gd name="T9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73">
                    <a:moveTo>
                      <a:pt x="0" y="0"/>
                    </a:moveTo>
                    <a:lnTo>
                      <a:pt x="0" y="23"/>
                    </a:lnTo>
                    <a:lnTo>
                      <a:pt x="88" y="73"/>
                    </a:lnTo>
                    <a:lnTo>
                      <a:pt x="88" y="5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任意多边形: 形状 75"/>
              <p:cNvSpPr/>
              <p:nvPr/>
            </p:nvSpPr>
            <p:spPr bwMode="auto">
              <a:xfrm>
                <a:off x="7058273" y="1798398"/>
                <a:ext cx="53626" cy="83417"/>
              </a:xfrm>
              <a:custGeom>
                <a:avLst/>
                <a:gdLst>
                  <a:gd name="T0" fmla="*/ 0 w 27"/>
                  <a:gd name="T1" fmla="*/ 0 h 42"/>
                  <a:gd name="T2" fmla="*/ 0 w 27"/>
                  <a:gd name="T3" fmla="*/ 25 h 42"/>
                  <a:gd name="T4" fmla="*/ 27 w 27"/>
                  <a:gd name="T5" fmla="*/ 42 h 42"/>
                  <a:gd name="T6" fmla="*/ 27 w 27"/>
                  <a:gd name="T7" fmla="*/ 17 h 42"/>
                  <a:gd name="T8" fmla="*/ 0 w 2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2">
                    <a:moveTo>
                      <a:pt x="0" y="0"/>
                    </a:moveTo>
                    <a:lnTo>
                      <a:pt x="0" y="25"/>
                    </a:lnTo>
                    <a:lnTo>
                      <a:pt x="27" y="42"/>
                    </a:lnTo>
                    <a:lnTo>
                      <a:pt x="27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任意多边形: 形状 76"/>
              <p:cNvSpPr/>
              <p:nvPr/>
            </p:nvSpPr>
            <p:spPr bwMode="auto">
              <a:xfrm>
                <a:off x="7058273" y="1798398"/>
                <a:ext cx="53626" cy="83417"/>
              </a:xfrm>
              <a:custGeom>
                <a:avLst/>
                <a:gdLst>
                  <a:gd name="T0" fmla="*/ 0 w 27"/>
                  <a:gd name="T1" fmla="*/ 0 h 42"/>
                  <a:gd name="T2" fmla="*/ 0 w 27"/>
                  <a:gd name="T3" fmla="*/ 25 h 42"/>
                  <a:gd name="T4" fmla="*/ 27 w 27"/>
                  <a:gd name="T5" fmla="*/ 42 h 42"/>
                  <a:gd name="T6" fmla="*/ 27 w 27"/>
                  <a:gd name="T7" fmla="*/ 17 h 42"/>
                  <a:gd name="T8" fmla="*/ 0 w 2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2">
                    <a:moveTo>
                      <a:pt x="0" y="0"/>
                    </a:moveTo>
                    <a:lnTo>
                      <a:pt x="0" y="25"/>
                    </a:lnTo>
                    <a:lnTo>
                      <a:pt x="27" y="42"/>
                    </a:lnTo>
                    <a:lnTo>
                      <a:pt x="27" y="1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任意多边形: 形状 77"/>
              <p:cNvSpPr/>
              <p:nvPr/>
            </p:nvSpPr>
            <p:spPr bwMode="auto">
              <a:xfrm>
                <a:off x="6730563" y="1724912"/>
                <a:ext cx="178751" cy="152932"/>
              </a:xfrm>
              <a:custGeom>
                <a:avLst/>
                <a:gdLst>
                  <a:gd name="T0" fmla="*/ 0 w 90"/>
                  <a:gd name="T1" fmla="*/ 0 h 77"/>
                  <a:gd name="T2" fmla="*/ 0 w 90"/>
                  <a:gd name="T3" fmla="*/ 23 h 77"/>
                  <a:gd name="T4" fmla="*/ 90 w 90"/>
                  <a:gd name="T5" fmla="*/ 77 h 77"/>
                  <a:gd name="T6" fmla="*/ 90 w 90"/>
                  <a:gd name="T7" fmla="*/ 52 h 77"/>
                  <a:gd name="T8" fmla="*/ 0 w 90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77">
                    <a:moveTo>
                      <a:pt x="0" y="0"/>
                    </a:moveTo>
                    <a:lnTo>
                      <a:pt x="0" y="23"/>
                    </a:lnTo>
                    <a:lnTo>
                      <a:pt x="90" y="77"/>
                    </a:lnTo>
                    <a:lnTo>
                      <a:pt x="90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任意多边形: 形状 78"/>
              <p:cNvSpPr/>
              <p:nvPr/>
            </p:nvSpPr>
            <p:spPr bwMode="auto">
              <a:xfrm>
                <a:off x="6730563" y="1724912"/>
                <a:ext cx="178751" cy="152932"/>
              </a:xfrm>
              <a:custGeom>
                <a:avLst/>
                <a:gdLst>
                  <a:gd name="T0" fmla="*/ 0 w 90"/>
                  <a:gd name="T1" fmla="*/ 0 h 77"/>
                  <a:gd name="T2" fmla="*/ 0 w 90"/>
                  <a:gd name="T3" fmla="*/ 23 h 77"/>
                  <a:gd name="T4" fmla="*/ 90 w 90"/>
                  <a:gd name="T5" fmla="*/ 77 h 77"/>
                  <a:gd name="T6" fmla="*/ 90 w 90"/>
                  <a:gd name="T7" fmla="*/ 52 h 77"/>
                  <a:gd name="T8" fmla="*/ 0 w 90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77">
                    <a:moveTo>
                      <a:pt x="0" y="0"/>
                    </a:moveTo>
                    <a:lnTo>
                      <a:pt x="0" y="23"/>
                    </a:lnTo>
                    <a:lnTo>
                      <a:pt x="90" y="77"/>
                    </a:lnTo>
                    <a:lnTo>
                      <a:pt x="90" y="5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任意多边形: 形状 79"/>
              <p:cNvSpPr/>
              <p:nvPr/>
            </p:nvSpPr>
            <p:spPr bwMode="auto">
              <a:xfrm>
                <a:off x="6945064" y="1844079"/>
                <a:ext cx="129098" cy="125126"/>
              </a:xfrm>
              <a:custGeom>
                <a:avLst/>
                <a:gdLst>
                  <a:gd name="T0" fmla="*/ 65 w 65"/>
                  <a:gd name="T1" fmla="*/ 63 h 63"/>
                  <a:gd name="T2" fmla="*/ 0 w 65"/>
                  <a:gd name="T3" fmla="*/ 25 h 63"/>
                  <a:gd name="T4" fmla="*/ 0 w 65"/>
                  <a:gd name="T5" fmla="*/ 0 h 63"/>
                  <a:gd name="T6" fmla="*/ 65 w 65"/>
                  <a:gd name="T7" fmla="*/ 40 h 63"/>
                  <a:gd name="T8" fmla="*/ 65 w 65"/>
                  <a:gd name="T9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3">
                    <a:moveTo>
                      <a:pt x="65" y="63"/>
                    </a:moveTo>
                    <a:lnTo>
                      <a:pt x="0" y="25"/>
                    </a:lnTo>
                    <a:lnTo>
                      <a:pt x="0" y="0"/>
                    </a:lnTo>
                    <a:lnTo>
                      <a:pt x="65" y="40"/>
                    </a:lnTo>
                    <a:lnTo>
                      <a:pt x="65" y="63"/>
                    </a:lnTo>
                    <a:close/>
                  </a:path>
                </a:pathLst>
              </a:custGeom>
              <a:solidFill>
                <a:srgbClr val="42E8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任意多边形: 形状 80"/>
              <p:cNvSpPr/>
              <p:nvPr/>
            </p:nvSpPr>
            <p:spPr bwMode="auto">
              <a:xfrm>
                <a:off x="7107926" y="1939413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5 h 50"/>
                  <a:gd name="T4" fmla="*/ 44 w 44"/>
                  <a:gd name="T5" fmla="*/ 50 h 50"/>
                  <a:gd name="T6" fmla="*/ 44 w 44"/>
                  <a:gd name="T7" fmla="*/ 27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5"/>
                    </a:lnTo>
                    <a:lnTo>
                      <a:pt x="44" y="50"/>
                    </a:lnTo>
                    <a:lnTo>
                      <a:pt x="44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任意多边形: 形状 81"/>
              <p:cNvSpPr/>
              <p:nvPr/>
            </p:nvSpPr>
            <p:spPr bwMode="auto">
              <a:xfrm>
                <a:off x="7107926" y="1939413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5 h 50"/>
                  <a:gd name="T4" fmla="*/ 44 w 44"/>
                  <a:gd name="T5" fmla="*/ 50 h 50"/>
                  <a:gd name="T6" fmla="*/ 44 w 44"/>
                  <a:gd name="T7" fmla="*/ 27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5"/>
                    </a:lnTo>
                    <a:lnTo>
                      <a:pt x="44" y="50"/>
                    </a:lnTo>
                    <a:lnTo>
                      <a:pt x="44" y="2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任意多边形: 形状 82"/>
              <p:cNvSpPr/>
              <p:nvPr/>
            </p:nvSpPr>
            <p:spPr bwMode="auto">
              <a:xfrm>
                <a:off x="6730563" y="1836135"/>
                <a:ext cx="61570" cy="83417"/>
              </a:xfrm>
              <a:custGeom>
                <a:avLst/>
                <a:gdLst>
                  <a:gd name="T0" fmla="*/ 0 w 31"/>
                  <a:gd name="T1" fmla="*/ 0 h 42"/>
                  <a:gd name="T2" fmla="*/ 0 w 31"/>
                  <a:gd name="T3" fmla="*/ 23 h 42"/>
                  <a:gd name="T4" fmla="*/ 31 w 31"/>
                  <a:gd name="T5" fmla="*/ 42 h 42"/>
                  <a:gd name="T6" fmla="*/ 31 w 31"/>
                  <a:gd name="T7" fmla="*/ 17 h 42"/>
                  <a:gd name="T8" fmla="*/ 0 w 31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2">
                    <a:moveTo>
                      <a:pt x="0" y="0"/>
                    </a:moveTo>
                    <a:lnTo>
                      <a:pt x="0" y="23"/>
                    </a:lnTo>
                    <a:lnTo>
                      <a:pt x="31" y="42"/>
                    </a:lnTo>
                    <a:lnTo>
                      <a:pt x="31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任意多边形: 形状 83"/>
              <p:cNvSpPr/>
              <p:nvPr/>
            </p:nvSpPr>
            <p:spPr bwMode="auto">
              <a:xfrm>
                <a:off x="6730563" y="1836135"/>
                <a:ext cx="61570" cy="83417"/>
              </a:xfrm>
              <a:custGeom>
                <a:avLst/>
                <a:gdLst>
                  <a:gd name="T0" fmla="*/ 0 w 31"/>
                  <a:gd name="T1" fmla="*/ 0 h 42"/>
                  <a:gd name="T2" fmla="*/ 0 w 31"/>
                  <a:gd name="T3" fmla="*/ 23 h 42"/>
                  <a:gd name="T4" fmla="*/ 31 w 31"/>
                  <a:gd name="T5" fmla="*/ 42 h 42"/>
                  <a:gd name="T6" fmla="*/ 31 w 31"/>
                  <a:gd name="T7" fmla="*/ 17 h 42"/>
                  <a:gd name="T8" fmla="*/ 0 w 31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2">
                    <a:moveTo>
                      <a:pt x="0" y="0"/>
                    </a:moveTo>
                    <a:lnTo>
                      <a:pt x="0" y="23"/>
                    </a:lnTo>
                    <a:lnTo>
                      <a:pt x="31" y="42"/>
                    </a:lnTo>
                    <a:lnTo>
                      <a:pt x="31" y="1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任意多边形: 形状 84"/>
              <p:cNvSpPr/>
              <p:nvPr/>
            </p:nvSpPr>
            <p:spPr bwMode="auto">
              <a:xfrm>
                <a:off x="6825897" y="1889759"/>
                <a:ext cx="79445" cy="95334"/>
              </a:xfrm>
              <a:custGeom>
                <a:avLst/>
                <a:gdLst>
                  <a:gd name="T0" fmla="*/ 0 w 40"/>
                  <a:gd name="T1" fmla="*/ 0 h 48"/>
                  <a:gd name="T2" fmla="*/ 0 w 40"/>
                  <a:gd name="T3" fmla="*/ 25 h 48"/>
                  <a:gd name="T4" fmla="*/ 40 w 40"/>
                  <a:gd name="T5" fmla="*/ 48 h 48"/>
                  <a:gd name="T6" fmla="*/ 40 w 40"/>
                  <a:gd name="T7" fmla="*/ 23 h 48"/>
                  <a:gd name="T8" fmla="*/ 0 w 40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8">
                    <a:moveTo>
                      <a:pt x="0" y="0"/>
                    </a:moveTo>
                    <a:lnTo>
                      <a:pt x="0" y="25"/>
                    </a:lnTo>
                    <a:lnTo>
                      <a:pt x="40" y="48"/>
                    </a:lnTo>
                    <a:lnTo>
                      <a:pt x="40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任意多边形: 形状 85"/>
              <p:cNvSpPr/>
              <p:nvPr/>
            </p:nvSpPr>
            <p:spPr bwMode="auto">
              <a:xfrm>
                <a:off x="6825897" y="1889759"/>
                <a:ext cx="79445" cy="95334"/>
              </a:xfrm>
              <a:custGeom>
                <a:avLst/>
                <a:gdLst>
                  <a:gd name="T0" fmla="*/ 0 w 40"/>
                  <a:gd name="T1" fmla="*/ 0 h 48"/>
                  <a:gd name="T2" fmla="*/ 0 w 40"/>
                  <a:gd name="T3" fmla="*/ 25 h 48"/>
                  <a:gd name="T4" fmla="*/ 40 w 40"/>
                  <a:gd name="T5" fmla="*/ 48 h 48"/>
                  <a:gd name="T6" fmla="*/ 40 w 40"/>
                  <a:gd name="T7" fmla="*/ 23 h 48"/>
                  <a:gd name="T8" fmla="*/ 0 w 40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8">
                    <a:moveTo>
                      <a:pt x="0" y="0"/>
                    </a:moveTo>
                    <a:lnTo>
                      <a:pt x="0" y="25"/>
                    </a:lnTo>
                    <a:lnTo>
                      <a:pt x="40" y="48"/>
                    </a:lnTo>
                    <a:lnTo>
                      <a:pt x="40" y="2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任意多边形: 形状 86"/>
              <p:cNvSpPr/>
              <p:nvPr/>
            </p:nvSpPr>
            <p:spPr bwMode="auto">
              <a:xfrm>
                <a:off x="6937119" y="1955302"/>
                <a:ext cx="133070" cy="125126"/>
              </a:xfrm>
              <a:custGeom>
                <a:avLst/>
                <a:gdLst>
                  <a:gd name="T0" fmla="*/ 0 w 67"/>
                  <a:gd name="T1" fmla="*/ 0 h 63"/>
                  <a:gd name="T2" fmla="*/ 0 w 67"/>
                  <a:gd name="T3" fmla="*/ 25 h 63"/>
                  <a:gd name="T4" fmla="*/ 67 w 67"/>
                  <a:gd name="T5" fmla="*/ 63 h 63"/>
                  <a:gd name="T6" fmla="*/ 67 w 67"/>
                  <a:gd name="T7" fmla="*/ 38 h 63"/>
                  <a:gd name="T8" fmla="*/ 0 w 67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63">
                    <a:moveTo>
                      <a:pt x="0" y="0"/>
                    </a:moveTo>
                    <a:lnTo>
                      <a:pt x="0" y="25"/>
                    </a:lnTo>
                    <a:lnTo>
                      <a:pt x="67" y="63"/>
                    </a:lnTo>
                    <a:lnTo>
                      <a:pt x="67" y="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任意多边形: 形状 87"/>
              <p:cNvSpPr/>
              <p:nvPr/>
            </p:nvSpPr>
            <p:spPr bwMode="auto">
              <a:xfrm>
                <a:off x="6937119" y="1955302"/>
                <a:ext cx="133070" cy="125126"/>
              </a:xfrm>
              <a:custGeom>
                <a:avLst/>
                <a:gdLst>
                  <a:gd name="T0" fmla="*/ 0 w 67"/>
                  <a:gd name="T1" fmla="*/ 0 h 63"/>
                  <a:gd name="T2" fmla="*/ 0 w 67"/>
                  <a:gd name="T3" fmla="*/ 25 h 63"/>
                  <a:gd name="T4" fmla="*/ 67 w 67"/>
                  <a:gd name="T5" fmla="*/ 63 h 63"/>
                  <a:gd name="T6" fmla="*/ 67 w 67"/>
                  <a:gd name="T7" fmla="*/ 38 h 63"/>
                  <a:gd name="T8" fmla="*/ 0 w 67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63">
                    <a:moveTo>
                      <a:pt x="0" y="0"/>
                    </a:moveTo>
                    <a:lnTo>
                      <a:pt x="0" y="25"/>
                    </a:lnTo>
                    <a:lnTo>
                      <a:pt x="67" y="63"/>
                    </a:lnTo>
                    <a:lnTo>
                      <a:pt x="67" y="3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任意多边形: 形状 88"/>
              <p:cNvSpPr/>
              <p:nvPr/>
            </p:nvSpPr>
            <p:spPr bwMode="auto">
              <a:xfrm>
                <a:off x="6730563" y="1947357"/>
                <a:ext cx="186695" cy="152932"/>
              </a:xfrm>
              <a:custGeom>
                <a:avLst/>
                <a:gdLst>
                  <a:gd name="T0" fmla="*/ 0 w 94"/>
                  <a:gd name="T1" fmla="*/ 0 h 77"/>
                  <a:gd name="T2" fmla="*/ 0 w 94"/>
                  <a:gd name="T3" fmla="*/ 23 h 77"/>
                  <a:gd name="T4" fmla="*/ 94 w 94"/>
                  <a:gd name="T5" fmla="*/ 77 h 77"/>
                  <a:gd name="T6" fmla="*/ 94 w 94"/>
                  <a:gd name="T7" fmla="*/ 54 h 77"/>
                  <a:gd name="T8" fmla="*/ 0 w 94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77">
                    <a:moveTo>
                      <a:pt x="0" y="0"/>
                    </a:moveTo>
                    <a:lnTo>
                      <a:pt x="0" y="23"/>
                    </a:lnTo>
                    <a:lnTo>
                      <a:pt x="94" y="77"/>
                    </a:lnTo>
                    <a:lnTo>
                      <a:pt x="94" y="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任意多边形: 形状 89"/>
              <p:cNvSpPr/>
              <p:nvPr/>
            </p:nvSpPr>
            <p:spPr bwMode="auto">
              <a:xfrm>
                <a:off x="6730563" y="1947357"/>
                <a:ext cx="186695" cy="152932"/>
              </a:xfrm>
              <a:custGeom>
                <a:avLst/>
                <a:gdLst>
                  <a:gd name="T0" fmla="*/ 0 w 94"/>
                  <a:gd name="T1" fmla="*/ 0 h 77"/>
                  <a:gd name="T2" fmla="*/ 0 w 94"/>
                  <a:gd name="T3" fmla="*/ 23 h 77"/>
                  <a:gd name="T4" fmla="*/ 94 w 94"/>
                  <a:gd name="T5" fmla="*/ 77 h 77"/>
                  <a:gd name="T6" fmla="*/ 94 w 94"/>
                  <a:gd name="T7" fmla="*/ 54 h 77"/>
                  <a:gd name="T8" fmla="*/ 0 w 94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77">
                    <a:moveTo>
                      <a:pt x="0" y="0"/>
                    </a:moveTo>
                    <a:lnTo>
                      <a:pt x="0" y="23"/>
                    </a:lnTo>
                    <a:lnTo>
                      <a:pt x="94" y="77"/>
                    </a:lnTo>
                    <a:lnTo>
                      <a:pt x="94" y="5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任意多边形: 形状 90"/>
              <p:cNvSpPr/>
              <p:nvPr/>
            </p:nvSpPr>
            <p:spPr bwMode="auto">
              <a:xfrm>
                <a:off x="6951023" y="2072482"/>
                <a:ext cx="172793" cy="148959"/>
              </a:xfrm>
              <a:custGeom>
                <a:avLst/>
                <a:gdLst>
                  <a:gd name="T0" fmla="*/ 0 w 87"/>
                  <a:gd name="T1" fmla="*/ 0 h 75"/>
                  <a:gd name="T2" fmla="*/ 0 w 87"/>
                  <a:gd name="T3" fmla="*/ 25 h 75"/>
                  <a:gd name="T4" fmla="*/ 87 w 87"/>
                  <a:gd name="T5" fmla="*/ 75 h 75"/>
                  <a:gd name="T6" fmla="*/ 87 w 87"/>
                  <a:gd name="T7" fmla="*/ 52 h 75"/>
                  <a:gd name="T8" fmla="*/ 0 w 87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75">
                    <a:moveTo>
                      <a:pt x="0" y="0"/>
                    </a:moveTo>
                    <a:lnTo>
                      <a:pt x="0" y="25"/>
                    </a:lnTo>
                    <a:lnTo>
                      <a:pt x="87" y="75"/>
                    </a:lnTo>
                    <a:lnTo>
                      <a:pt x="87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任意多边形: 形状 91"/>
              <p:cNvSpPr/>
              <p:nvPr/>
            </p:nvSpPr>
            <p:spPr bwMode="auto">
              <a:xfrm>
                <a:off x="6951023" y="2072482"/>
                <a:ext cx="172793" cy="148959"/>
              </a:xfrm>
              <a:custGeom>
                <a:avLst/>
                <a:gdLst>
                  <a:gd name="T0" fmla="*/ 0 w 87"/>
                  <a:gd name="T1" fmla="*/ 0 h 75"/>
                  <a:gd name="T2" fmla="*/ 0 w 87"/>
                  <a:gd name="T3" fmla="*/ 25 h 75"/>
                  <a:gd name="T4" fmla="*/ 87 w 87"/>
                  <a:gd name="T5" fmla="*/ 75 h 75"/>
                  <a:gd name="T6" fmla="*/ 87 w 87"/>
                  <a:gd name="T7" fmla="*/ 52 h 75"/>
                  <a:gd name="T8" fmla="*/ 0 w 87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75">
                    <a:moveTo>
                      <a:pt x="0" y="0"/>
                    </a:moveTo>
                    <a:lnTo>
                      <a:pt x="0" y="25"/>
                    </a:lnTo>
                    <a:lnTo>
                      <a:pt x="87" y="75"/>
                    </a:lnTo>
                    <a:lnTo>
                      <a:pt x="87" y="5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任意多边形: 形状 92"/>
              <p:cNvSpPr/>
              <p:nvPr/>
            </p:nvSpPr>
            <p:spPr bwMode="auto">
              <a:xfrm>
                <a:off x="7157579" y="2191649"/>
                <a:ext cx="57598" cy="83417"/>
              </a:xfrm>
              <a:custGeom>
                <a:avLst/>
                <a:gdLst>
                  <a:gd name="T0" fmla="*/ 29 w 29"/>
                  <a:gd name="T1" fmla="*/ 42 h 42"/>
                  <a:gd name="T2" fmla="*/ 0 w 29"/>
                  <a:gd name="T3" fmla="*/ 25 h 42"/>
                  <a:gd name="T4" fmla="*/ 0 w 29"/>
                  <a:gd name="T5" fmla="*/ 0 h 42"/>
                  <a:gd name="T6" fmla="*/ 29 w 29"/>
                  <a:gd name="T7" fmla="*/ 17 h 42"/>
                  <a:gd name="T8" fmla="*/ 29 w 29"/>
                  <a:gd name="T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2">
                    <a:moveTo>
                      <a:pt x="29" y="42"/>
                    </a:moveTo>
                    <a:lnTo>
                      <a:pt x="0" y="25"/>
                    </a:lnTo>
                    <a:lnTo>
                      <a:pt x="0" y="0"/>
                    </a:lnTo>
                    <a:lnTo>
                      <a:pt x="29" y="17"/>
                    </a:lnTo>
                    <a:lnTo>
                      <a:pt x="29" y="42"/>
                    </a:lnTo>
                    <a:close/>
                  </a:path>
                </a:pathLst>
              </a:custGeom>
              <a:solidFill>
                <a:srgbClr val="42E8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任意多边形: 形状 93"/>
              <p:cNvSpPr/>
              <p:nvPr/>
            </p:nvSpPr>
            <p:spPr bwMode="auto">
              <a:xfrm>
                <a:off x="7244968" y="2241303"/>
                <a:ext cx="53626" cy="83417"/>
              </a:xfrm>
              <a:custGeom>
                <a:avLst/>
                <a:gdLst>
                  <a:gd name="T0" fmla="*/ 0 w 27"/>
                  <a:gd name="T1" fmla="*/ 0 h 42"/>
                  <a:gd name="T2" fmla="*/ 0 w 27"/>
                  <a:gd name="T3" fmla="*/ 25 h 42"/>
                  <a:gd name="T4" fmla="*/ 27 w 27"/>
                  <a:gd name="T5" fmla="*/ 42 h 42"/>
                  <a:gd name="T6" fmla="*/ 27 w 27"/>
                  <a:gd name="T7" fmla="*/ 17 h 42"/>
                  <a:gd name="T8" fmla="*/ 0 w 2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2">
                    <a:moveTo>
                      <a:pt x="0" y="0"/>
                    </a:moveTo>
                    <a:lnTo>
                      <a:pt x="0" y="25"/>
                    </a:lnTo>
                    <a:lnTo>
                      <a:pt x="27" y="42"/>
                    </a:lnTo>
                    <a:lnTo>
                      <a:pt x="27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任意多边形: 形状 94"/>
              <p:cNvSpPr/>
              <p:nvPr/>
            </p:nvSpPr>
            <p:spPr bwMode="auto">
              <a:xfrm>
                <a:off x="7244968" y="2241303"/>
                <a:ext cx="53626" cy="83417"/>
              </a:xfrm>
              <a:custGeom>
                <a:avLst/>
                <a:gdLst>
                  <a:gd name="T0" fmla="*/ 0 w 27"/>
                  <a:gd name="T1" fmla="*/ 0 h 42"/>
                  <a:gd name="T2" fmla="*/ 0 w 27"/>
                  <a:gd name="T3" fmla="*/ 25 h 42"/>
                  <a:gd name="T4" fmla="*/ 27 w 27"/>
                  <a:gd name="T5" fmla="*/ 42 h 42"/>
                  <a:gd name="T6" fmla="*/ 27 w 27"/>
                  <a:gd name="T7" fmla="*/ 17 h 42"/>
                  <a:gd name="T8" fmla="*/ 0 w 2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2">
                    <a:moveTo>
                      <a:pt x="0" y="0"/>
                    </a:moveTo>
                    <a:lnTo>
                      <a:pt x="0" y="25"/>
                    </a:lnTo>
                    <a:lnTo>
                      <a:pt x="27" y="42"/>
                    </a:lnTo>
                    <a:lnTo>
                      <a:pt x="27" y="1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任意多边形: 形状 95"/>
              <p:cNvSpPr/>
              <p:nvPr/>
            </p:nvSpPr>
            <p:spPr bwMode="auto">
              <a:xfrm>
                <a:off x="6730563" y="2058580"/>
                <a:ext cx="111223" cy="113209"/>
              </a:xfrm>
              <a:custGeom>
                <a:avLst/>
                <a:gdLst>
                  <a:gd name="T0" fmla="*/ 0 w 56"/>
                  <a:gd name="T1" fmla="*/ 0 h 57"/>
                  <a:gd name="T2" fmla="*/ 0 w 56"/>
                  <a:gd name="T3" fmla="*/ 23 h 57"/>
                  <a:gd name="T4" fmla="*/ 56 w 56"/>
                  <a:gd name="T5" fmla="*/ 57 h 57"/>
                  <a:gd name="T6" fmla="*/ 56 w 56"/>
                  <a:gd name="T7" fmla="*/ 32 h 57"/>
                  <a:gd name="T8" fmla="*/ 0 w 56"/>
                  <a:gd name="T9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7">
                    <a:moveTo>
                      <a:pt x="0" y="0"/>
                    </a:moveTo>
                    <a:lnTo>
                      <a:pt x="0" y="23"/>
                    </a:lnTo>
                    <a:lnTo>
                      <a:pt x="56" y="57"/>
                    </a:lnTo>
                    <a:lnTo>
                      <a:pt x="56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任意多边形: 形状 96"/>
              <p:cNvSpPr/>
              <p:nvPr/>
            </p:nvSpPr>
            <p:spPr bwMode="auto">
              <a:xfrm>
                <a:off x="6730563" y="2058580"/>
                <a:ext cx="111223" cy="113209"/>
              </a:xfrm>
              <a:custGeom>
                <a:avLst/>
                <a:gdLst>
                  <a:gd name="T0" fmla="*/ 0 w 56"/>
                  <a:gd name="T1" fmla="*/ 0 h 57"/>
                  <a:gd name="T2" fmla="*/ 0 w 56"/>
                  <a:gd name="T3" fmla="*/ 23 h 57"/>
                  <a:gd name="T4" fmla="*/ 56 w 56"/>
                  <a:gd name="T5" fmla="*/ 57 h 57"/>
                  <a:gd name="T6" fmla="*/ 56 w 56"/>
                  <a:gd name="T7" fmla="*/ 32 h 57"/>
                  <a:gd name="T8" fmla="*/ 0 w 56"/>
                  <a:gd name="T9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7">
                    <a:moveTo>
                      <a:pt x="0" y="0"/>
                    </a:moveTo>
                    <a:lnTo>
                      <a:pt x="0" y="23"/>
                    </a:lnTo>
                    <a:lnTo>
                      <a:pt x="56" y="57"/>
                    </a:lnTo>
                    <a:lnTo>
                      <a:pt x="56" y="3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任意多边形: 形状 97"/>
              <p:cNvSpPr/>
              <p:nvPr/>
            </p:nvSpPr>
            <p:spPr bwMode="auto">
              <a:xfrm>
                <a:off x="7306537" y="1498495"/>
                <a:ext cx="158889" cy="139028"/>
              </a:xfrm>
              <a:custGeom>
                <a:avLst/>
                <a:gdLst>
                  <a:gd name="T0" fmla="*/ 0 w 80"/>
                  <a:gd name="T1" fmla="*/ 25 h 70"/>
                  <a:gd name="T2" fmla="*/ 80 w 80"/>
                  <a:gd name="T3" fmla="*/ 70 h 70"/>
                  <a:gd name="T4" fmla="*/ 80 w 80"/>
                  <a:gd name="T5" fmla="*/ 45 h 70"/>
                  <a:gd name="T6" fmla="*/ 0 w 80"/>
                  <a:gd name="T7" fmla="*/ 0 h 70"/>
                  <a:gd name="T8" fmla="*/ 0 w 80"/>
                  <a:gd name="T9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70">
                    <a:moveTo>
                      <a:pt x="0" y="25"/>
                    </a:moveTo>
                    <a:lnTo>
                      <a:pt x="80" y="70"/>
                    </a:lnTo>
                    <a:lnTo>
                      <a:pt x="80" y="45"/>
                    </a:lnTo>
                    <a:lnTo>
                      <a:pt x="0" y="0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42E8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任意多边形: 形状 98"/>
              <p:cNvSpPr/>
              <p:nvPr/>
            </p:nvSpPr>
            <p:spPr bwMode="auto">
              <a:xfrm>
                <a:off x="7340302" y="1629579"/>
                <a:ext cx="125126" cy="119167"/>
              </a:xfrm>
              <a:custGeom>
                <a:avLst/>
                <a:gdLst>
                  <a:gd name="T0" fmla="*/ 0 w 63"/>
                  <a:gd name="T1" fmla="*/ 0 h 60"/>
                  <a:gd name="T2" fmla="*/ 0 w 63"/>
                  <a:gd name="T3" fmla="*/ 25 h 60"/>
                  <a:gd name="T4" fmla="*/ 63 w 63"/>
                  <a:gd name="T5" fmla="*/ 60 h 60"/>
                  <a:gd name="T6" fmla="*/ 63 w 63"/>
                  <a:gd name="T7" fmla="*/ 35 h 60"/>
                  <a:gd name="T8" fmla="*/ 0 w 63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0">
                    <a:moveTo>
                      <a:pt x="0" y="0"/>
                    </a:moveTo>
                    <a:lnTo>
                      <a:pt x="0" y="25"/>
                    </a:lnTo>
                    <a:lnTo>
                      <a:pt x="63" y="60"/>
                    </a:lnTo>
                    <a:lnTo>
                      <a:pt x="63" y="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任意多边形: 形状 99"/>
              <p:cNvSpPr/>
              <p:nvPr/>
            </p:nvSpPr>
            <p:spPr bwMode="auto">
              <a:xfrm>
                <a:off x="7340302" y="1629579"/>
                <a:ext cx="125126" cy="119167"/>
              </a:xfrm>
              <a:custGeom>
                <a:avLst/>
                <a:gdLst>
                  <a:gd name="T0" fmla="*/ 0 w 63"/>
                  <a:gd name="T1" fmla="*/ 0 h 60"/>
                  <a:gd name="T2" fmla="*/ 0 w 63"/>
                  <a:gd name="T3" fmla="*/ 25 h 60"/>
                  <a:gd name="T4" fmla="*/ 63 w 63"/>
                  <a:gd name="T5" fmla="*/ 60 h 60"/>
                  <a:gd name="T6" fmla="*/ 63 w 63"/>
                  <a:gd name="T7" fmla="*/ 35 h 60"/>
                  <a:gd name="T8" fmla="*/ 0 w 63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0">
                    <a:moveTo>
                      <a:pt x="0" y="0"/>
                    </a:moveTo>
                    <a:lnTo>
                      <a:pt x="0" y="25"/>
                    </a:lnTo>
                    <a:lnTo>
                      <a:pt x="63" y="60"/>
                    </a:lnTo>
                    <a:lnTo>
                      <a:pt x="63" y="3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任意多边形: 形状 100"/>
              <p:cNvSpPr/>
              <p:nvPr/>
            </p:nvSpPr>
            <p:spPr bwMode="auto">
              <a:xfrm>
                <a:off x="7378037" y="1758676"/>
                <a:ext cx="87389" cy="103278"/>
              </a:xfrm>
              <a:custGeom>
                <a:avLst/>
                <a:gdLst>
                  <a:gd name="T0" fmla="*/ 0 w 44"/>
                  <a:gd name="T1" fmla="*/ 0 h 52"/>
                  <a:gd name="T2" fmla="*/ 0 w 44"/>
                  <a:gd name="T3" fmla="*/ 25 h 52"/>
                  <a:gd name="T4" fmla="*/ 44 w 44"/>
                  <a:gd name="T5" fmla="*/ 52 h 52"/>
                  <a:gd name="T6" fmla="*/ 44 w 44"/>
                  <a:gd name="T7" fmla="*/ 27 h 52"/>
                  <a:gd name="T8" fmla="*/ 0 w 44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2">
                    <a:moveTo>
                      <a:pt x="0" y="0"/>
                    </a:moveTo>
                    <a:lnTo>
                      <a:pt x="0" y="25"/>
                    </a:lnTo>
                    <a:lnTo>
                      <a:pt x="44" y="52"/>
                    </a:lnTo>
                    <a:lnTo>
                      <a:pt x="44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任意多边形: 形状 101"/>
              <p:cNvSpPr/>
              <p:nvPr/>
            </p:nvSpPr>
            <p:spPr bwMode="auto">
              <a:xfrm>
                <a:off x="7378037" y="1758676"/>
                <a:ext cx="87389" cy="103278"/>
              </a:xfrm>
              <a:custGeom>
                <a:avLst/>
                <a:gdLst>
                  <a:gd name="T0" fmla="*/ 0 w 44"/>
                  <a:gd name="T1" fmla="*/ 0 h 52"/>
                  <a:gd name="T2" fmla="*/ 0 w 44"/>
                  <a:gd name="T3" fmla="*/ 25 h 52"/>
                  <a:gd name="T4" fmla="*/ 44 w 44"/>
                  <a:gd name="T5" fmla="*/ 52 h 52"/>
                  <a:gd name="T6" fmla="*/ 44 w 44"/>
                  <a:gd name="T7" fmla="*/ 27 h 52"/>
                  <a:gd name="T8" fmla="*/ 0 w 44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2">
                    <a:moveTo>
                      <a:pt x="0" y="0"/>
                    </a:moveTo>
                    <a:lnTo>
                      <a:pt x="0" y="25"/>
                    </a:lnTo>
                    <a:lnTo>
                      <a:pt x="44" y="52"/>
                    </a:lnTo>
                    <a:lnTo>
                      <a:pt x="44" y="2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任意多边形: 形状 102"/>
              <p:cNvSpPr/>
              <p:nvPr/>
            </p:nvSpPr>
            <p:spPr bwMode="auto">
              <a:xfrm>
                <a:off x="7336330" y="1848052"/>
                <a:ext cx="129098" cy="121154"/>
              </a:xfrm>
              <a:custGeom>
                <a:avLst/>
                <a:gdLst>
                  <a:gd name="T0" fmla="*/ 0 w 65"/>
                  <a:gd name="T1" fmla="*/ 0 h 61"/>
                  <a:gd name="T2" fmla="*/ 0 w 65"/>
                  <a:gd name="T3" fmla="*/ 25 h 61"/>
                  <a:gd name="T4" fmla="*/ 65 w 65"/>
                  <a:gd name="T5" fmla="*/ 61 h 61"/>
                  <a:gd name="T6" fmla="*/ 65 w 65"/>
                  <a:gd name="T7" fmla="*/ 38 h 61"/>
                  <a:gd name="T8" fmla="*/ 0 w 65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1">
                    <a:moveTo>
                      <a:pt x="0" y="0"/>
                    </a:moveTo>
                    <a:lnTo>
                      <a:pt x="0" y="25"/>
                    </a:lnTo>
                    <a:lnTo>
                      <a:pt x="65" y="61"/>
                    </a:lnTo>
                    <a:lnTo>
                      <a:pt x="65" y="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任意多边形: 形状 103"/>
              <p:cNvSpPr/>
              <p:nvPr/>
            </p:nvSpPr>
            <p:spPr bwMode="auto">
              <a:xfrm>
                <a:off x="7336330" y="1848052"/>
                <a:ext cx="129098" cy="121154"/>
              </a:xfrm>
              <a:custGeom>
                <a:avLst/>
                <a:gdLst>
                  <a:gd name="T0" fmla="*/ 0 w 65"/>
                  <a:gd name="T1" fmla="*/ 0 h 61"/>
                  <a:gd name="T2" fmla="*/ 0 w 65"/>
                  <a:gd name="T3" fmla="*/ 25 h 61"/>
                  <a:gd name="T4" fmla="*/ 65 w 65"/>
                  <a:gd name="T5" fmla="*/ 61 h 61"/>
                  <a:gd name="T6" fmla="*/ 65 w 65"/>
                  <a:gd name="T7" fmla="*/ 38 h 61"/>
                  <a:gd name="T8" fmla="*/ 0 w 65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1">
                    <a:moveTo>
                      <a:pt x="0" y="0"/>
                    </a:moveTo>
                    <a:lnTo>
                      <a:pt x="0" y="25"/>
                    </a:lnTo>
                    <a:lnTo>
                      <a:pt x="65" y="61"/>
                    </a:lnTo>
                    <a:lnTo>
                      <a:pt x="65" y="3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任意多边形: 形状 104"/>
              <p:cNvSpPr/>
              <p:nvPr/>
            </p:nvSpPr>
            <p:spPr bwMode="auto">
              <a:xfrm>
                <a:off x="7378037" y="1981121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5 h 50"/>
                  <a:gd name="T4" fmla="*/ 44 w 44"/>
                  <a:gd name="T5" fmla="*/ 50 h 50"/>
                  <a:gd name="T6" fmla="*/ 44 w 44"/>
                  <a:gd name="T7" fmla="*/ 27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5"/>
                    </a:lnTo>
                    <a:lnTo>
                      <a:pt x="44" y="50"/>
                    </a:lnTo>
                    <a:lnTo>
                      <a:pt x="44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任意多边形: 形状 105"/>
              <p:cNvSpPr/>
              <p:nvPr/>
            </p:nvSpPr>
            <p:spPr bwMode="auto">
              <a:xfrm>
                <a:off x="7378037" y="1981121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5 h 50"/>
                  <a:gd name="T4" fmla="*/ 44 w 44"/>
                  <a:gd name="T5" fmla="*/ 50 h 50"/>
                  <a:gd name="T6" fmla="*/ 44 w 44"/>
                  <a:gd name="T7" fmla="*/ 27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5"/>
                    </a:lnTo>
                    <a:lnTo>
                      <a:pt x="44" y="50"/>
                    </a:lnTo>
                    <a:lnTo>
                      <a:pt x="44" y="2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任意多边形: 形状 106"/>
              <p:cNvSpPr/>
              <p:nvPr/>
            </p:nvSpPr>
            <p:spPr bwMode="auto">
              <a:xfrm>
                <a:off x="7352218" y="2080427"/>
                <a:ext cx="113209" cy="111223"/>
              </a:xfrm>
              <a:custGeom>
                <a:avLst/>
                <a:gdLst>
                  <a:gd name="T0" fmla="*/ 0 w 57"/>
                  <a:gd name="T1" fmla="*/ 0 h 56"/>
                  <a:gd name="T2" fmla="*/ 0 w 57"/>
                  <a:gd name="T3" fmla="*/ 25 h 56"/>
                  <a:gd name="T4" fmla="*/ 57 w 57"/>
                  <a:gd name="T5" fmla="*/ 56 h 56"/>
                  <a:gd name="T6" fmla="*/ 57 w 57"/>
                  <a:gd name="T7" fmla="*/ 33 h 56"/>
                  <a:gd name="T8" fmla="*/ 0 w 57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6">
                    <a:moveTo>
                      <a:pt x="0" y="0"/>
                    </a:moveTo>
                    <a:lnTo>
                      <a:pt x="0" y="25"/>
                    </a:lnTo>
                    <a:lnTo>
                      <a:pt x="57" y="56"/>
                    </a:lnTo>
                    <a:lnTo>
                      <a:pt x="57" y="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任意多边形: 形状 107"/>
              <p:cNvSpPr/>
              <p:nvPr/>
            </p:nvSpPr>
            <p:spPr bwMode="auto">
              <a:xfrm>
                <a:off x="7352218" y="2080427"/>
                <a:ext cx="113209" cy="111223"/>
              </a:xfrm>
              <a:custGeom>
                <a:avLst/>
                <a:gdLst>
                  <a:gd name="T0" fmla="*/ 0 w 57"/>
                  <a:gd name="T1" fmla="*/ 0 h 56"/>
                  <a:gd name="T2" fmla="*/ 0 w 57"/>
                  <a:gd name="T3" fmla="*/ 25 h 56"/>
                  <a:gd name="T4" fmla="*/ 57 w 57"/>
                  <a:gd name="T5" fmla="*/ 56 h 56"/>
                  <a:gd name="T6" fmla="*/ 57 w 57"/>
                  <a:gd name="T7" fmla="*/ 33 h 56"/>
                  <a:gd name="T8" fmla="*/ 0 w 57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6">
                    <a:moveTo>
                      <a:pt x="0" y="0"/>
                    </a:moveTo>
                    <a:lnTo>
                      <a:pt x="0" y="25"/>
                    </a:lnTo>
                    <a:lnTo>
                      <a:pt x="57" y="56"/>
                    </a:lnTo>
                    <a:lnTo>
                      <a:pt x="57" y="3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任意多边形: 形状 108"/>
              <p:cNvSpPr/>
              <p:nvPr/>
            </p:nvSpPr>
            <p:spPr bwMode="auto">
              <a:xfrm>
                <a:off x="7401871" y="2221442"/>
                <a:ext cx="63556" cy="81431"/>
              </a:xfrm>
              <a:custGeom>
                <a:avLst/>
                <a:gdLst>
                  <a:gd name="T0" fmla="*/ 0 w 32"/>
                  <a:gd name="T1" fmla="*/ 0 h 41"/>
                  <a:gd name="T2" fmla="*/ 0 w 32"/>
                  <a:gd name="T3" fmla="*/ 25 h 41"/>
                  <a:gd name="T4" fmla="*/ 32 w 32"/>
                  <a:gd name="T5" fmla="*/ 41 h 41"/>
                  <a:gd name="T6" fmla="*/ 32 w 32"/>
                  <a:gd name="T7" fmla="*/ 18 h 41"/>
                  <a:gd name="T8" fmla="*/ 0 w 32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1">
                    <a:moveTo>
                      <a:pt x="0" y="0"/>
                    </a:moveTo>
                    <a:lnTo>
                      <a:pt x="0" y="25"/>
                    </a:lnTo>
                    <a:lnTo>
                      <a:pt x="32" y="41"/>
                    </a:lnTo>
                    <a:lnTo>
                      <a:pt x="32" y="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任意多边形: 形状 109"/>
              <p:cNvSpPr/>
              <p:nvPr/>
            </p:nvSpPr>
            <p:spPr bwMode="auto">
              <a:xfrm>
                <a:off x="7401871" y="2221442"/>
                <a:ext cx="63556" cy="81431"/>
              </a:xfrm>
              <a:custGeom>
                <a:avLst/>
                <a:gdLst>
                  <a:gd name="T0" fmla="*/ 0 w 32"/>
                  <a:gd name="T1" fmla="*/ 0 h 41"/>
                  <a:gd name="T2" fmla="*/ 0 w 32"/>
                  <a:gd name="T3" fmla="*/ 25 h 41"/>
                  <a:gd name="T4" fmla="*/ 32 w 32"/>
                  <a:gd name="T5" fmla="*/ 41 h 41"/>
                  <a:gd name="T6" fmla="*/ 32 w 32"/>
                  <a:gd name="T7" fmla="*/ 18 h 41"/>
                  <a:gd name="T8" fmla="*/ 0 w 32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1">
                    <a:moveTo>
                      <a:pt x="0" y="0"/>
                    </a:moveTo>
                    <a:lnTo>
                      <a:pt x="0" y="25"/>
                    </a:lnTo>
                    <a:lnTo>
                      <a:pt x="32" y="41"/>
                    </a:lnTo>
                    <a:lnTo>
                      <a:pt x="32" y="1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任意多边形: 形状 110"/>
              <p:cNvSpPr/>
              <p:nvPr/>
            </p:nvSpPr>
            <p:spPr bwMode="auto">
              <a:xfrm>
                <a:off x="7344274" y="2298899"/>
                <a:ext cx="121154" cy="115195"/>
              </a:xfrm>
              <a:custGeom>
                <a:avLst/>
                <a:gdLst>
                  <a:gd name="T0" fmla="*/ 0 w 61"/>
                  <a:gd name="T1" fmla="*/ 0 h 58"/>
                  <a:gd name="T2" fmla="*/ 0 w 61"/>
                  <a:gd name="T3" fmla="*/ 25 h 58"/>
                  <a:gd name="T4" fmla="*/ 61 w 61"/>
                  <a:gd name="T5" fmla="*/ 58 h 58"/>
                  <a:gd name="T6" fmla="*/ 61 w 61"/>
                  <a:gd name="T7" fmla="*/ 35 h 58"/>
                  <a:gd name="T8" fmla="*/ 0 w 61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58">
                    <a:moveTo>
                      <a:pt x="0" y="0"/>
                    </a:moveTo>
                    <a:lnTo>
                      <a:pt x="0" y="25"/>
                    </a:lnTo>
                    <a:lnTo>
                      <a:pt x="61" y="58"/>
                    </a:lnTo>
                    <a:lnTo>
                      <a:pt x="61" y="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任意多边形: 形状 111"/>
              <p:cNvSpPr/>
              <p:nvPr/>
            </p:nvSpPr>
            <p:spPr bwMode="auto">
              <a:xfrm>
                <a:off x="7344274" y="2298899"/>
                <a:ext cx="121154" cy="115195"/>
              </a:xfrm>
              <a:custGeom>
                <a:avLst/>
                <a:gdLst>
                  <a:gd name="T0" fmla="*/ 0 w 61"/>
                  <a:gd name="T1" fmla="*/ 0 h 58"/>
                  <a:gd name="T2" fmla="*/ 0 w 61"/>
                  <a:gd name="T3" fmla="*/ 25 h 58"/>
                  <a:gd name="T4" fmla="*/ 61 w 61"/>
                  <a:gd name="T5" fmla="*/ 58 h 58"/>
                  <a:gd name="T6" fmla="*/ 61 w 61"/>
                  <a:gd name="T7" fmla="*/ 35 h 58"/>
                  <a:gd name="T8" fmla="*/ 0 w 61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58">
                    <a:moveTo>
                      <a:pt x="0" y="0"/>
                    </a:moveTo>
                    <a:lnTo>
                      <a:pt x="0" y="25"/>
                    </a:lnTo>
                    <a:lnTo>
                      <a:pt x="61" y="58"/>
                    </a:lnTo>
                    <a:lnTo>
                      <a:pt x="61" y="3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任意多边形: 形状 112"/>
              <p:cNvSpPr/>
              <p:nvPr/>
            </p:nvSpPr>
            <p:spPr bwMode="auto">
              <a:xfrm>
                <a:off x="7352218" y="2414094"/>
                <a:ext cx="113209" cy="111223"/>
              </a:xfrm>
              <a:custGeom>
                <a:avLst/>
                <a:gdLst>
                  <a:gd name="T0" fmla="*/ 0 w 57"/>
                  <a:gd name="T1" fmla="*/ 0 h 56"/>
                  <a:gd name="T2" fmla="*/ 0 w 57"/>
                  <a:gd name="T3" fmla="*/ 25 h 56"/>
                  <a:gd name="T4" fmla="*/ 57 w 57"/>
                  <a:gd name="T5" fmla="*/ 56 h 56"/>
                  <a:gd name="T6" fmla="*/ 57 w 57"/>
                  <a:gd name="T7" fmla="*/ 34 h 56"/>
                  <a:gd name="T8" fmla="*/ 0 w 57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6">
                    <a:moveTo>
                      <a:pt x="0" y="0"/>
                    </a:moveTo>
                    <a:lnTo>
                      <a:pt x="0" y="25"/>
                    </a:lnTo>
                    <a:lnTo>
                      <a:pt x="57" y="56"/>
                    </a:lnTo>
                    <a:lnTo>
                      <a:pt x="57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任意多边形: 形状 113"/>
              <p:cNvSpPr/>
              <p:nvPr/>
            </p:nvSpPr>
            <p:spPr bwMode="auto">
              <a:xfrm>
                <a:off x="7352218" y="2414094"/>
                <a:ext cx="113209" cy="111223"/>
              </a:xfrm>
              <a:custGeom>
                <a:avLst/>
                <a:gdLst>
                  <a:gd name="T0" fmla="*/ 0 w 57"/>
                  <a:gd name="T1" fmla="*/ 0 h 56"/>
                  <a:gd name="T2" fmla="*/ 0 w 57"/>
                  <a:gd name="T3" fmla="*/ 25 h 56"/>
                  <a:gd name="T4" fmla="*/ 57 w 57"/>
                  <a:gd name="T5" fmla="*/ 56 h 56"/>
                  <a:gd name="T6" fmla="*/ 57 w 57"/>
                  <a:gd name="T7" fmla="*/ 34 h 56"/>
                  <a:gd name="T8" fmla="*/ 0 w 57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6">
                    <a:moveTo>
                      <a:pt x="0" y="0"/>
                    </a:moveTo>
                    <a:lnTo>
                      <a:pt x="0" y="25"/>
                    </a:lnTo>
                    <a:lnTo>
                      <a:pt x="57" y="56"/>
                    </a:lnTo>
                    <a:lnTo>
                      <a:pt x="57" y="3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任意多边形: 形状 114"/>
              <p:cNvSpPr/>
              <p:nvPr/>
            </p:nvSpPr>
            <p:spPr bwMode="auto">
              <a:xfrm>
                <a:off x="6875550" y="2141997"/>
                <a:ext cx="49654" cy="73487"/>
              </a:xfrm>
              <a:custGeom>
                <a:avLst/>
                <a:gdLst>
                  <a:gd name="T0" fmla="*/ 0 w 25"/>
                  <a:gd name="T1" fmla="*/ 0 h 37"/>
                  <a:gd name="T2" fmla="*/ 0 w 25"/>
                  <a:gd name="T3" fmla="*/ 25 h 37"/>
                  <a:gd name="T4" fmla="*/ 25 w 25"/>
                  <a:gd name="T5" fmla="*/ 37 h 37"/>
                  <a:gd name="T6" fmla="*/ 25 w 25"/>
                  <a:gd name="T7" fmla="*/ 13 h 37"/>
                  <a:gd name="T8" fmla="*/ 0 w 25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7">
                    <a:moveTo>
                      <a:pt x="0" y="0"/>
                    </a:moveTo>
                    <a:lnTo>
                      <a:pt x="0" y="25"/>
                    </a:lnTo>
                    <a:lnTo>
                      <a:pt x="25" y="37"/>
                    </a:lnTo>
                    <a:lnTo>
                      <a:pt x="25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任意多边形: 形状 115"/>
              <p:cNvSpPr/>
              <p:nvPr/>
            </p:nvSpPr>
            <p:spPr bwMode="auto">
              <a:xfrm>
                <a:off x="6875550" y="2141997"/>
                <a:ext cx="49654" cy="73487"/>
              </a:xfrm>
              <a:custGeom>
                <a:avLst/>
                <a:gdLst>
                  <a:gd name="T0" fmla="*/ 0 w 25"/>
                  <a:gd name="T1" fmla="*/ 0 h 37"/>
                  <a:gd name="T2" fmla="*/ 0 w 25"/>
                  <a:gd name="T3" fmla="*/ 25 h 37"/>
                  <a:gd name="T4" fmla="*/ 25 w 25"/>
                  <a:gd name="T5" fmla="*/ 37 h 37"/>
                  <a:gd name="T6" fmla="*/ 25 w 25"/>
                  <a:gd name="T7" fmla="*/ 13 h 37"/>
                  <a:gd name="T8" fmla="*/ 0 w 25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7">
                    <a:moveTo>
                      <a:pt x="0" y="0"/>
                    </a:moveTo>
                    <a:lnTo>
                      <a:pt x="0" y="25"/>
                    </a:lnTo>
                    <a:lnTo>
                      <a:pt x="25" y="37"/>
                    </a:lnTo>
                    <a:lnTo>
                      <a:pt x="25" y="1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任意多边形: 形状 116"/>
              <p:cNvSpPr/>
              <p:nvPr/>
            </p:nvSpPr>
            <p:spPr bwMode="auto">
              <a:xfrm>
                <a:off x="6958967" y="2187677"/>
                <a:ext cx="107250" cy="111223"/>
              </a:xfrm>
              <a:custGeom>
                <a:avLst/>
                <a:gdLst>
                  <a:gd name="T0" fmla="*/ 0 w 54"/>
                  <a:gd name="T1" fmla="*/ 0 h 56"/>
                  <a:gd name="T2" fmla="*/ 0 w 54"/>
                  <a:gd name="T3" fmla="*/ 25 h 56"/>
                  <a:gd name="T4" fmla="*/ 54 w 54"/>
                  <a:gd name="T5" fmla="*/ 56 h 56"/>
                  <a:gd name="T6" fmla="*/ 54 w 54"/>
                  <a:gd name="T7" fmla="*/ 31 h 56"/>
                  <a:gd name="T8" fmla="*/ 0 w 54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6">
                    <a:moveTo>
                      <a:pt x="0" y="0"/>
                    </a:moveTo>
                    <a:lnTo>
                      <a:pt x="0" y="25"/>
                    </a:lnTo>
                    <a:lnTo>
                      <a:pt x="54" y="56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任意多边形: 形状 117"/>
              <p:cNvSpPr/>
              <p:nvPr/>
            </p:nvSpPr>
            <p:spPr bwMode="auto">
              <a:xfrm>
                <a:off x="6958967" y="2187677"/>
                <a:ext cx="107250" cy="111223"/>
              </a:xfrm>
              <a:custGeom>
                <a:avLst/>
                <a:gdLst>
                  <a:gd name="T0" fmla="*/ 0 w 54"/>
                  <a:gd name="T1" fmla="*/ 0 h 56"/>
                  <a:gd name="T2" fmla="*/ 0 w 54"/>
                  <a:gd name="T3" fmla="*/ 25 h 56"/>
                  <a:gd name="T4" fmla="*/ 54 w 54"/>
                  <a:gd name="T5" fmla="*/ 56 h 56"/>
                  <a:gd name="T6" fmla="*/ 54 w 54"/>
                  <a:gd name="T7" fmla="*/ 31 h 56"/>
                  <a:gd name="T8" fmla="*/ 0 w 54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6">
                    <a:moveTo>
                      <a:pt x="0" y="0"/>
                    </a:moveTo>
                    <a:lnTo>
                      <a:pt x="0" y="25"/>
                    </a:lnTo>
                    <a:lnTo>
                      <a:pt x="54" y="56"/>
                    </a:lnTo>
                    <a:lnTo>
                      <a:pt x="54" y="3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任意多边形: 形状 118"/>
              <p:cNvSpPr/>
              <p:nvPr/>
            </p:nvSpPr>
            <p:spPr bwMode="auto">
              <a:xfrm>
                <a:off x="7596510" y="1663342"/>
                <a:ext cx="220460" cy="176765"/>
              </a:xfrm>
              <a:custGeom>
                <a:avLst/>
                <a:gdLst>
                  <a:gd name="T0" fmla="*/ 0 w 111"/>
                  <a:gd name="T1" fmla="*/ 0 h 89"/>
                  <a:gd name="T2" fmla="*/ 0 w 111"/>
                  <a:gd name="T3" fmla="*/ 23 h 89"/>
                  <a:gd name="T4" fmla="*/ 111 w 111"/>
                  <a:gd name="T5" fmla="*/ 89 h 89"/>
                  <a:gd name="T6" fmla="*/ 111 w 111"/>
                  <a:gd name="T7" fmla="*/ 64 h 89"/>
                  <a:gd name="T8" fmla="*/ 0 w 111"/>
                  <a:gd name="T9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89">
                    <a:moveTo>
                      <a:pt x="0" y="0"/>
                    </a:moveTo>
                    <a:lnTo>
                      <a:pt x="0" y="23"/>
                    </a:lnTo>
                    <a:lnTo>
                      <a:pt x="111" y="89"/>
                    </a:lnTo>
                    <a:lnTo>
                      <a:pt x="111" y="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任意多边形: 形状 119"/>
              <p:cNvSpPr/>
              <p:nvPr/>
            </p:nvSpPr>
            <p:spPr bwMode="auto">
              <a:xfrm>
                <a:off x="7596510" y="1663342"/>
                <a:ext cx="220460" cy="176765"/>
              </a:xfrm>
              <a:custGeom>
                <a:avLst/>
                <a:gdLst>
                  <a:gd name="T0" fmla="*/ 0 w 111"/>
                  <a:gd name="T1" fmla="*/ 0 h 89"/>
                  <a:gd name="T2" fmla="*/ 0 w 111"/>
                  <a:gd name="T3" fmla="*/ 23 h 89"/>
                  <a:gd name="T4" fmla="*/ 111 w 111"/>
                  <a:gd name="T5" fmla="*/ 89 h 89"/>
                  <a:gd name="T6" fmla="*/ 111 w 111"/>
                  <a:gd name="T7" fmla="*/ 64 h 89"/>
                  <a:gd name="T8" fmla="*/ 0 w 111"/>
                  <a:gd name="T9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89">
                    <a:moveTo>
                      <a:pt x="0" y="0"/>
                    </a:moveTo>
                    <a:lnTo>
                      <a:pt x="0" y="23"/>
                    </a:lnTo>
                    <a:lnTo>
                      <a:pt x="111" y="89"/>
                    </a:lnTo>
                    <a:lnTo>
                      <a:pt x="111" y="6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任意多边形: 形状 120"/>
              <p:cNvSpPr/>
              <p:nvPr/>
            </p:nvSpPr>
            <p:spPr bwMode="auto">
              <a:xfrm>
                <a:off x="7854705" y="1808329"/>
                <a:ext cx="79445" cy="93348"/>
              </a:xfrm>
              <a:custGeom>
                <a:avLst/>
                <a:gdLst>
                  <a:gd name="T0" fmla="*/ 0 w 40"/>
                  <a:gd name="T1" fmla="*/ 0 h 47"/>
                  <a:gd name="T2" fmla="*/ 0 w 40"/>
                  <a:gd name="T3" fmla="*/ 25 h 47"/>
                  <a:gd name="T4" fmla="*/ 40 w 40"/>
                  <a:gd name="T5" fmla="*/ 47 h 47"/>
                  <a:gd name="T6" fmla="*/ 40 w 40"/>
                  <a:gd name="T7" fmla="*/ 25 h 47"/>
                  <a:gd name="T8" fmla="*/ 0 w 4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7">
                    <a:moveTo>
                      <a:pt x="0" y="0"/>
                    </a:moveTo>
                    <a:lnTo>
                      <a:pt x="0" y="25"/>
                    </a:lnTo>
                    <a:lnTo>
                      <a:pt x="40" y="47"/>
                    </a:lnTo>
                    <a:lnTo>
                      <a:pt x="40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任意多边形: 形状 121"/>
              <p:cNvSpPr/>
              <p:nvPr/>
            </p:nvSpPr>
            <p:spPr bwMode="auto">
              <a:xfrm>
                <a:off x="7854705" y="1808329"/>
                <a:ext cx="79445" cy="93348"/>
              </a:xfrm>
              <a:custGeom>
                <a:avLst/>
                <a:gdLst>
                  <a:gd name="T0" fmla="*/ 0 w 40"/>
                  <a:gd name="T1" fmla="*/ 0 h 47"/>
                  <a:gd name="T2" fmla="*/ 0 w 40"/>
                  <a:gd name="T3" fmla="*/ 25 h 47"/>
                  <a:gd name="T4" fmla="*/ 40 w 40"/>
                  <a:gd name="T5" fmla="*/ 47 h 47"/>
                  <a:gd name="T6" fmla="*/ 40 w 40"/>
                  <a:gd name="T7" fmla="*/ 25 h 47"/>
                  <a:gd name="T8" fmla="*/ 0 w 4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7">
                    <a:moveTo>
                      <a:pt x="0" y="0"/>
                    </a:moveTo>
                    <a:lnTo>
                      <a:pt x="0" y="25"/>
                    </a:lnTo>
                    <a:lnTo>
                      <a:pt x="40" y="47"/>
                    </a:lnTo>
                    <a:lnTo>
                      <a:pt x="40" y="2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任意多边形: 形状 122"/>
              <p:cNvSpPr/>
              <p:nvPr/>
            </p:nvSpPr>
            <p:spPr bwMode="auto">
              <a:xfrm>
                <a:off x="7965928" y="1873871"/>
                <a:ext cx="53626" cy="81431"/>
              </a:xfrm>
              <a:custGeom>
                <a:avLst/>
                <a:gdLst>
                  <a:gd name="T0" fmla="*/ 27 w 27"/>
                  <a:gd name="T1" fmla="*/ 41 h 41"/>
                  <a:gd name="T2" fmla="*/ 0 w 27"/>
                  <a:gd name="T3" fmla="*/ 25 h 41"/>
                  <a:gd name="T4" fmla="*/ 0 w 27"/>
                  <a:gd name="T5" fmla="*/ 0 h 41"/>
                  <a:gd name="T6" fmla="*/ 27 w 27"/>
                  <a:gd name="T7" fmla="*/ 16 h 41"/>
                  <a:gd name="T8" fmla="*/ 27 w 27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1">
                    <a:moveTo>
                      <a:pt x="27" y="41"/>
                    </a:moveTo>
                    <a:lnTo>
                      <a:pt x="0" y="25"/>
                    </a:lnTo>
                    <a:lnTo>
                      <a:pt x="0" y="0"/>
                    </a:lnTo>
                    <a:lnTo>
                      <a:pt x="27" y="16"/>
                    </a:lnTo>
                    <a:lnTo>
                      <a:pt x="27" y="41"/>
                    </a:lnTo>
                    <a:close/>
                  </a:path>
                </a:pathLst>
              </a:custGeom>
              <a:solidFill>
                <a:srgbClr val="42E8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任意多边形: 形状 123"/>
              <p:cNvSpPr/>
              <p:nvPr/>
            </p:nvSpPr>
            <p:spPr bwMode="auto">
              <a:xfrm>
                <a:off x="7596510" y="1774565"/>
                <a:ext cx="121154" cy="115195"/>
              </a:xfrm>
              <a:custGeom>
                <a:avLst/>
                <a:gdLst>
                  <a:gd name="T0" fmla="*/ 0 w 61"/>
                  <a:gd name="T1" fmla="*/ 0 h 58"/>
                  <a:gd name="T2" fmla="*/ 0 w 61"/>
                  <a:gd name="T3" fmla="*/ 23 h 58"/>
                  <a:gd name="T4" fmla="*/ 61 w 61"/>
                  <a:gd name="T5" fmla="*/ 58 h 58"/>
                  <a:gd name="T6" fmla="*/ 61 w 61"/>
                  <a:gd name="T7" fmla="*/ 35 h 58"/>
                  <a:gd name="T8" fmla="*/ 0 w 61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58">
                    <a:moveTo>
                      <a:pt x="0" y="0"/>
                    </a:moveTo>
                    <a:lnTo>
                      <a:pt x="0" y="23"/>
                    </a:lnTo>
                    <a:lnTo>
                      <a:pt x="61" y="58"/>
                    </a:lnTo>
                    <a:lnTo>
                      <a:pt x="61" y="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任意多边形: 形状 124"/>
              <p:cNvSpPr/>
              <p:nvPr/>
            </p:nvSpPr>
            <p:spPr bwMode="auto">
              <a:xfrm>
                <a:off x="7596510" y="1774565"/>
                <a:ext cx="121154" cy="115195"/>
              </a:xfrm>
              <a:custGeom>
                <a:avLst/>
                <a:gdLst>
                  <a:gd name="T0" fmla="*/ 0 w 61"/>
                  <a:gd name="T1" fmla="*/ 0 h 58"/>
                  <a:gd name="T2" fmla="*/ 0 w 61"/>
                  <a:gd name="T3" fmla="*/ 23 h 58"/>
                  <a:gd name="T4" fmla="*/ 61 w 61"/>
                  <a:gd name="T5" fmla="*/ 58 h 58"/>
                  <a:gd name="T6" fmla="*/ 61 w 61"/>
                  <a:gd name="T7" fmla="*/ 35 h 58"/>
                  <a:gd name="T8" fmla="*/ 0 w 61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58">
                    <a:moveTo>
                      <a:pt x="0" y="0"/>
                    </a:moveTo>
                    <a:lnTo>
                      <a:pt x="0" y="23"/>
                    </a:lnTo>
                    <a:lnTo>
                      <a:pt x="61" y="58"/>
                    </a:lnTo>
                    <a:lnTo>
                      <a:pt x="61" y="3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任意多边形: 形状 125"/>
              <p:cNvSpPr/>
              <p:nvPr/>
            </p:nvSpPr>
            <p:spPr bwMode="auto">
              <a:xfrm>
                <a:off x="7751427" y="1861954"/>
                <a:ext cx="148959" cy="135056"/>
              </a:xfrm>
              <a:custGeom>
                <a:avLst/>
                <a:gdLst>
                  <a:gd name="T0" fmla="*/ 0 w 75"/>
                  <a:gd name="T1" fmla="*/ 0 h 68"/>
                  <a:gd name="T2" fmla="*/ 0 w 75"/>
                  <a:gd name="T3" fmla="*/ 25 h 68"/>
                  <a:gd name="T4" fmla="*/ 75 w 75"/>
                  <a:gd name="T5" fmla="*/ 68 h 68"/>
                  <a:gd name="T6" fmla="*/ 75 w 75"/>
                  <a:gd name="T7" fmla="*/ 43 h 68"/>
                  <a:gd name="T8" fmla="*/ 0 w 75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68">
                    <a:moveTo>
                      <a:pt x="0" y="0"/>
                    </a:moveTo>
                    <a:lnTo>
                      <a:pt x="0" y="25"/>
                    </a:lnTo>
                    <a:lnTo>
                      <a:pt x="75" y="68"/>
                    </a:lnTo>
                    <a:lnTo>
                      <a:pt x="75" y="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任意多边形: 形状 126"/>
              <p:cNvSpPr/>
              <p:nvPr/>
            </p:nvSpPr>
            <p:spPr bwMode="auto">
              <a:xfrm>
                <a:off x="7751427" y="1861954"/>
                <a:ext cx="148959" cy="135056"/>
              </a:xfrm>
              <a:custGeom>
                <a:avLst/>
                <a:gdLst>
                  <a:gd name="T0" fmla="*/ 0 w 75"/>
                  <a:gd name="T1" fmla="*/ 0 h 68"/>
                  <a:gd name="T2" fmla="*/ 0 w 75"/>
                  <a:gd name="T3" fmla="*/ 25 h 68"/>
                  <a:gd name="T4" fmla="*/ 75 w 75"/>
                  <a:gd name="T5" fmla="*/ 68 h 68"/>
                  <a:gd name="T6" fmla="*/ 75 w 75"/>
                  <a:gd name="T7" fmla="*/ 43 h 68"/>
                  <a:gd name="T8" fmla="*/ 0 w 75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68">
                    <a:moveTo>
                      <a:pt x="0" y="0"/>
                    </a:moveTo>
                    <a:lnTo>
                      <a:pt x="0" y="25"/>
                    </a:lnTo>
                    <a:lnTo>
                      <a:pt x="75" y="68"/>
                    </a:lnTo>
                    <a:lnTo>
                      <a:pt x="75" y="4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任意多边形: 形状 127"/>
              <p:cNvSpPr/>
              <p:nvPr/>
            </p:nvSpPr>
            <p:spPr bwMode="auto">
              <a:xfrm>
                <a:off x="7934150" y="1969204"/>
                <a:ext cx="57598" cy="77459"/>
              </a:xfrm>
              <a:custGeom>
                <a:avLst/>
                <a:gdLst>
                  <a:gd name="T0" fmla="*/ 29 w 29"/>
                  <a:gd name="T1" fmla="*/ 39 h 39"/>
                  <a:gd name="T2" fmla="*/ 0 w 29"/>
                  <a:gd name="T3" fmla="*/ 25 h 39"/>
                  <a:gd name="T4" fmla="*/ 0 w 29"/>
                  <a:gd name="T5" fmla="*/ 0 h 39"/>
                  <a:gd name="T6" fmla="*/ 29 w 29"/>
                  <a:gd name="T7" fmla="*/ 14 h 39"/>
                  <a:gd name="T8" fmla="*/ 29 w 29"/>
                  <a:gd name="T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9">
                    <a:moveTo>
                      <a:pt x="29" y="39"/>
                    </a:moveTo>
                    <a:lnTo>
                      <a:pt x="0" y="25"/>
                    </a:lnTo>
                    <a:lnTo>
                      <a:pt x="0" y="0"/>
                    </a:lnTo>
                    <a:lnTo>
                      <a:pt x="29" y="14"/>
                    </a:lnTo>
                    <a:lnTo>
                      <a:pt x="29" y="39"/>
                    </a:lnTo>
                    <a:close/>
                  </a:path>
                </a:pathLst>
              </a:custGeom>
              <a:solidFill>
                <a:srgbClr val="42E8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任意多边形: 形状 128"/>
              <p:cNvSpPr/>
              <p:nvPr/>
            </p:nvSpPr>
            <p:spPr bwMode="auto">
              <a:xfrm>
                <a:off x="8019554" y="2018858"/>
                <a:ext cx="55611" cy="77459"/>
              </a:xfrm>
              <a:custGeom>
                <a:avLst/>
                <a:gdLst>
                  <a:gd name="T0" fmla="*/ 0 w 28"/>
                  <a:gd name="T1" fmla="*/ 0 h 39"/>
                  <a:gd name="T2" fmla="*/ 0 w 28"/>
                  <a:gd name="T3" fmla="*/ 23 h 39"/>
                  <a:gd name="T4" fmla="*/ 28 w 28"/>
                  <a:gd name="T5" fmla="*/ 39 h 39"/>
                  <a:gd name="T6" fmla="*/ 28 w 28"/>
                  <a:gd name="T7" fmla="*/ 14 h 39"/>
                  <a:gd name="T8" fmla="*/ 0 w 28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9">
                    <a:moveTo>
                      <a:pt x="0" y="0"/>
                    </a:moveTo>
                    <a:lnTo>
                      <a:pt x="0" y="23"/>
                    </a:lnTo>
                    <a:lnTo>
                      <a:pt x="28" y="39"/>
                    </a:lnTo>
                    <a:lnTo>
                      <a:pt x="28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任意多边形: 形状 129"/>
              <p:cNvSpPr/>
              <p:nvPr/>
            </p:nvSpPr>
            <p:spPr bwMode="auto">
              <a:xfrm>
                <a:off x="8019554" y="2018858"/>
                <a:ext cx="55611" cy="77459"/>
              </a:xfrm>
              <a:custGeom>
                <a:avLst/>
                <a:gdLst>
                  <a:gd name="T0" fmla="*/ 0 w 28"/>
                  <a:gd name="T1" fmla="*/ 0 h 39"/>
                  <a:gd name="T2" fmla="*/ 0 w 28"/>
                  <a:gd name="T3" fmla="*/ 23 h 39"/>
                  <a:gd name="T4" fmla="*/ 28 w 28"/>
                  <a:gd name="T5" fmla="*/ 39 h 39"/>
                  <a:gd name="T6" fmla="*/ 28 w 28"/>
                  <a:gd name="T7" fmla="*/ 14 h 39"/>
                  <a:gd name="T8" fmla="*/ 0 w 28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9">
                    <a:moveTo>
                      <a:pt x="0" y="0"/>
                    </a:moveTo>
                    <a:lnTo>
                      <a:pt x="0" y="23"/>
                    </a:lnTo>
                    <a:lnTo>
                      <a:pt x="28" y="39"/>
                    </a:lnTo>
                    <a:lnTo>
                      <a:pt x="28" y="1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任意多边形: 形状 130"/>
              <p:cNvSpPr/>
              <p:nvPr/>
            </p:nvSpPr>
            <p:spPr bwMode="auto">
              <a:xfrm>
                <a:off x="7596510" y="1885787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3 h 50"/>
                  <a:gd name="T4" fmla="*/ 44 w 44"/>
                  <a:gd name="T5" fmla="*/ 50 h 50"/>
                  <a:gd name="T6" fmla="*/ 44 w 44"/>
                  <a:gd name="T7" fmla="*/ 25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3"/>
                    </a:lnTo>
                    <a:lnTo>
                      <a:pt x="44" y="50"/>
                    </a:lnTo>
                    <a:lnTo>
                      <a:pt x="44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任意多边形: 形状 131"/>
              <p:cNvSpPr/>
              <p:nvPr/>
            </p:nvSpPr>
            <p:spPr bwMode="auto">
              <a:xfrm>
                <a:off x="7596510" y="1885787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3 h 50"/>
                  <a:gd name="T4" fmla="*/ 44 w 44"/>
                  <a:gd name="T5" fmla="*/ 50 h 50"/>
                  <a:gd name="T6" fmla="*/ 44 w 44"/>
                  <a:gd name="T7" fmla="*/ 25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3"/>
                    </a:lnTo>
                    <a:lnTo>
                      <a:pt x="44" y="50"/>
                    </a:lnTo>
                    <a:lnTo>
                      <a:pt x="44" y="2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任意多边形: 形状 132"/>
              <p:cNvSpPr/>
              <p:nvPr/>
            </p:nvSpPr>
            <p:spPr bwMode="auto">
              <a:xfrm>
                <a:off x="7717664" y="1955302"/>
                <a:ext cx="29792" cy="67528"/>
              </a:xfrm>
              <a:custGeom>
                <a:avLst/>
                <a:gdLst>
                  <a:gd name="T0" fmla="*/ 0 w 15"/>
                  <a:gd name="T1" fmla="*/ 0 h 34"/>
                  <a:gd name="T2" fmla="*/ 0 w 15"/>
                  <a:gd name="T3" fmla="*/ 23 h 34"/>
                  <a:gd name="T4" fmla="*/ 15 w 15"/>
                  <a:gd name="T5" fmla="*/ 34 h 34"/>
                  <a:gd name="T6" fmla="*/ 15 w 15"/>
                  <a:gd name="T7" fmla="*/ 9 h 34"/>
                  <a:gd name="T8" fmla="*/ 0 w 15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34">
                    <a:moveTo>
                      <a:pt x="0" y="0"/>
                    </a:moveTo>
                    <a:lnTo>
                      <a:pt x="0" y="23"/>
                    </a:lnTo>
                    <a:lnTo>
                      <a:pt x="15" y="34"/>
                    </a:lnTo>
                    <a:lnTo>
                      <a:pt x="15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任意多边形: 形状 133"/>
              <p:cNvSpPr/>
              <p:nvPr/>
            </p:nvSpPr>
            <p:spPr bwMode="auto">
              <a:xfrm>
                <a:off x="7717664" y="1955302"/>
                <a:ext cx="29792" cy="67528"/>
              </a:xfrm>
              <a:custGeom>
                <a:avLst/>
                <a:gdLst>
                  <a:gd name="T0" fmla="*/ 0 w 15"/>
                  <a:gd name="T1" fmla="*/ 0 h 34"/>
                  <a:gd name="T2" fmla="*/ 0 w 15"/>
                  <a:gd name="T3" fmla="*/ 23 h 34"/>
                  <a:gd name="T4" fmla="*/ 15 w 15"/>
                  <a:gd name="T5" fmla="*/ 34 h 34"/>
                  <a:gd name="T6" fmla="*/ 15 w 15"/>
                  <a:gd name="T7" fmla="*/ 9 h 34"/>
                  <a:gd name="T8" fmla="*/ 0 w 15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34">
                    <a:moveTo>
                      <a:pt x="0" y="0"/>
                    </a:moveTo>
                    <a:lnTo>
                      <a:pt x="0" y="23"/>
                    </a:lnTo>
                    <a:lnTo>
                      <a:pt x="15" y="34"/>
                    </a:lnTo>
                    <a:lnTo>
                      <a:pt x="15" y="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任意多边形: 形状 134"/>
              <p:cNvSpPr/>
              <p:nvPr/>
            </p:nvSpPr>
            <p:spPr bwMode="auto">
              <a:xfrm>
                <a:off x="7783205" y="1993038"/>
                <a:ext cx="55611" cy="79445"/>
              </a:xfrm>
              <a:custGeom>
                <a:avLst/>
                <a:gdLst>
                  <a:gd name="T0" fmla="*/ 0 w 28"/>
                  <a:gd name="T1" fmla="*/ 0 h 40"/>
                  <a:gd name="T2" fmla="*/ 0 w 28"/>
                  <a:gd name="T3" fmla="*/ 23 h 40"/>
                  <a:gd name="T4" fmla="*/ 28 w 28"/>
                  <a:gd name="T5" fmla="*/ 40 h 40"/>
                  <a:gd name="T6" fmla="*/ 28 w 28"/>
                  <a:gd name="T7" fmla="*/ 15 h 40"/>
                  <a:gd name="T8" fmla="*/ 0 w 28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0">
                    <a:moveTo>
                      <a:pt x="0" y="0"/>
                    </a:moveTo>
                    <a:lnTo>
                      <a:pt x="0" y="23"/>
                    </a:lnTo>
                    <a:lnTo>
                      <a:pt x="28" y="40"/>
                    </a:lnTo>
                    <a:lnTo>
                      <a:pt x="28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任意多边形: 形状 135"/>
              <p:cNvSpPr/>
              <p:nvPr/>
            </p:nvSpPr>
            <p:spPr bwMode="auto">
              <a:xfrm>
                <a:off x="7783205" y="1993038"/>
                <a:ext cx="55611" cy="79445"/>
              </a:xfrm>
              <a:custGeom>
                <a:avLst/>
                <a:gdLst>
                  <a:gd name="T0" fmla="*/ 0 w 28"/>
                  <a:gd name="T1" fmla="*/ 0 h 40"/>
                  <a:gd name="T2" fmla="*/ 0 w 28"/>
                  <a:gd name="T3" fmla="*/ 23 h 40"/>
                  <a:gd name="T4" fmla="*/ 28 w 28"/>
                  <a:gd name="T5" fmla="*/ 40 h 40"/>
                  <a:gd name="T6" fmla="*/ 28 w 28"/>
                  <a:gd name="T7" fmla="*/ 15 h 40"/>
                  <a:gd name="T8" fmla="*/ 0 w 28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0">
                    <a:moveTo>
                      <a:pt x="0" y="0"/>
                    </a:moveTo>
                    <a:lnTo>
                      <a:pt x="0" y="23"/>
                    </a:lnTo>
                    <a:lnTo>
                      <a:pt x="28" y="40"/>
                    </a:lnTo>
                    <a:lnTo>
                      <a:pt x="28" y="1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任意多边形: 形状 136"/>
              <p:cNvSpPr/>
              <p:nvPr/>
            </p:nvSpPr>
            <p:spPr bwMode="auto">
              <a:xfrm>
                <a:off x="7596510" y="1997010"/>
                <a:ext cx="323738" cy="236349"/>
              </a:xfrm>
              <a:custGeom>
                <a:avLst/>
                <a:gdLst>
                  <a:gd name="T0" fmla="*/ 0 w 163"/>
                  <a:gd name="T1" fmla="*/ 0 h 119"/>
                  <a:gd name="T2" fmla="*/ 0 w 163"/>
                  <a:gd name="T3" fmla="*/ 23 h 119"/>
                  <a:gd name="T4" fmla="*/ 163 w 163"/>
                  <a:gd name="T5" fmla="*/ 119 h 119"/>
                  <a:gd name="T6" fmla="*/ 163 w 163"/>
                  <a:gd name="T7" fmla="*/ 94 h 119"/>
                  <a:gd name="T8" fmla="*/ 0 w 163"/>
                  <a:gd name="T9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119">
                    <a:moveTo>
                      <a:pt x="0" y="0"/>
                    </a:moveTo>
                    <a:lnTo>
                      <a:pt x="0" y="23"/>
                    </a:lnTo>
                    <a:lnTo>
                      <a:pt x="163" y="119"/>
                    </a:lnTo>
                    <a:lnTo>
                      <a:pt x="163" y="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任意多边形: 形状 137"/>
              <p:cNvSpPr/>
              <p:nvPr/>
            </p:nvSpPr>
            <p:spPr bwMode="auto">
              <a:xfrm>
                <a:off x="7596510" y="1997010"/>
                <a:ext cx="323738" cy="236349"/>
              </a:xfrm>
              <a:custGeom>
                <a:avLst/>
                <a:gdLst>
                  <a:gd name="T0" fmla="*/ 0 w 163"/>
                  <a:gd name="T1" fmla="*/ 0 h 119"/>
                  <a:gd name="T2" fmla="*/ 0 w 163"/>
                  <a:gd name="T3" fmla="*/ 23 h 119"/>
                  <a:gd name="T4" fmla="*/ 163 w 163"/>
                  <a:gd name="T5" fmla="*/ 119 h 119"/>
                  <a:gd name="T6" fmla="*/ 163 w 163"/>
                  <a:gd name="T7" fmla="*/ 94 h 119"/>
                  <a:gd name="T8" fmla="*/ 0 w 163"/>
                  <a:gd name="T9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119">
                    <a:moveTo>
                      <a:pt x="0" y="0"/>
                    </a:moveTo>
                    <a:lnTo>
                      <a:pt x="0" y="23"/>
                    </a:lnTo>
                    <a:lnTo>
                      <a:pt x="163" y="119"/>
                    </a:lnTo>
                    <a:lnTo>
                      <a:pt x="163" y="9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任意多边形: 形状 138"/>
              <p:cNvSpPr/>
              <p:nvPr/>
            </p:nvSpPr>
            <p:spPr bwMode="auto">
              <a:xfrm>
                <a:off x="7954011" y="2203566"/>
                <a:ext cx="83417" cy="95334"/>
              </a:xfrm>
              <a:custGeom>
                <a:avLst/>
                <a:gdLst>
                  <a:gd name="T0" fmla="*/ 0 w 42"/>
                  <a:gd name="T1" fmla="*/ 0 h 48"/>
                  <a:gd name="T2" fmla="*/ 0 w 42"/>
                  <a:gd name="T3" fmla="*/ 23 h 48"/>
                  <a:gd name="T4" fmla="*/ 42 w 42"/>
                  <a:gd name="T5" fmla="*/ 48 h 48"/>
                  <a:gd name="T6" fmla="*/ 42 w 42"/>
                  <a:gd name="T7" fmla="*/ 23 h 48"/>
                  <a:gd name="T8" fmla="*/ 0 w 42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8">
                    <a:moveTo>
                      <a:pt x="0" y="0"/>
                    </a:moveTo>
                    <a:lnTo>
                      <a:pt x="0" y="23"/>
                    </a:lnTo>
                    <a:lnTo>
                      <a:pt x="42" y="48"/>
                    </a:lnTo>
                    <a:lnTo>
                      <a:pt x="42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任意多边形: 形状 139"/>
              <p:cNvSpPr/>
              <p:nvPr/>
            </p:nvSpPr>
            <p:spPr bwMode="auto">
              <a:xfrm>
                <a:off x="7954011" y="2203566"/>
                <a:ext cx="83417" cy="95334"/>
              </a:xfrm>
              <a:custGeom>
                <a:avLst/>
                <a:gdLst>
                  <a:gd name="T0" fmla="*/ 0 w 42"/>
                  <a:gd name="T1" fmla="*/ 0 h 48"/>
                  <a:gd name="T2" fmla="*/ 0 w 42"/>
                  <a:gd name="T3" fmla="*/ 23 h 48"/>
                  <a:gd name="T4" fmla="*/ 42 w 42"/>
                  <a:gd name="T5" fmla="*/ 48 h 48"/>
                  <a:gd name="T6" fmla="*/ 42 w 42"/>
                  <a:gd name="T7" fmla="*/ 23 h 48"/>
                  <a:gd name="T8" fmla="*/ 0 w 42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8">
                    <a:moveTo>
                      <a:pt x="0" y="0"/>
                    </a:moveTo>
                    <a:lnTo>
                      <a:pt x="0" y="23"/>
                    </a:lnTo>
                    <a:lnTo>
                      <a:pt x="42" y="48"/>
                    </a:lnTo>
                    <a:lnTo>
                      <a:pt x="42" y="2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任意多边形: 形状 140"/>
              <p:cNvSpPr/>
              <p:nvPr/>
            </p:nvSpPr>
            <p:spPr bwMode="auto">
              <a:xfrm>
                <a:off x="7596510" y="2108232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3 h 50"/>
                  <a:gd name="T4" fmla="*/ 44 w 44"/>
                  <a:gd name="T5" fmla="*/ 50 h 50"/>
                  <a:gd name="T6" fmla="*/ 44 w 44"/>
                  <a:gd name="T7" fmla="*/ 25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3"/>
                    </a:lnTo>
                    <a:lnTo>
                      <a:pt x="44" y="50"/>
                    </a:lnTo>
                    <a:lnTo>
                      <a:pt x="44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任意多边形: 形状 141"/>
              <p:cNvSpPr/>
              <p:nvPr/>
            </p:nvSpPr>
            <p:spPr bwMode="auto">
              <a:xfrm>
                <a:off x="7596510" y="2108232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3 h 50"/>
                  <a:gd name="T4" fmla="*/ 44 w 44"/>
                  <a:gd name="T5" fmla="*/ 50 h 50"/>
                  <a:gd name="T6" fmla="*/ 44 w 44"/>
                  <a:gd name="T7" fmla="*/ 25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3"/>
                    </a:lnTo>
                    <a:lnTo>
                      <a:pt x="44" y="50"/>
                    </a:lnTo>
                    <a:lnTo>
                      <a:pt x="44" y="2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任意多边形: 形状 142"/>
              <p:cNvSpPr/>
              <p:nvPr/>
            </p:nvSpPr>
            <p:spPr bwMode="auto">
              <a:xfrm>
                <a:off x="7717664" y="2179732"/>
                <a:ext cx="174778" cy="144987"/>
              </a:xfrm>
              <a:custGeom>
                <a:avLst/>
                <a:gdLst>
                  <a:gd name="T0" fmla="*/ 0 w 88"/>
                  <a:gd name="T1" fmla="*/ 0 h 73"/>
                  <a:gd name="T2" fmla="*/ 0 w 88"/>
                  <a:gd name="T3" fmla="*/ 23 h 73"/>
                  <a:gd name="T4" fmla="*/ 88 w 88"/>
                  <a:gd name="T5" fmla="*/ 73 h 73"/>
                  <a:gd name="T6" fmla="*/ 88 w 88"/>
                  <a:gd name="T7" fmla="*/ 50 h 73"/>
                  <a:gd name="T8" fmla="*/ 0 w 88"/>
                  <a:gd name="T9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73">
                    <a:moveTo>
                      <a:pt x="0" y="0"/>
                    </a:moveTo>
                    <a:lnTo>
                      <a:pt x="0" y="23"/>
                    </a:lnTo>
                    <a:lnTo>
                      <a:pt x="88" y="73"/>
                    </a:lnTo>
                    <a:lnTo>
                      <a:pt x="88" y="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任意多边形: 形状 143"/>
              <p:cNvSpPr/>
              <p:nvPr/>
            </p:nvSpPr>
            <p:spPr bwMode="auto">
              <a:xfrm>
                <a:off x="7717664" y="2179732"/>
                <a:ext cx="174778" cy="144987"/>
              </a:xfrm>
              <a:custGeom>
                <a:avLst/>
                <a:gdLst>
                  <a:gd name="T0" fmla="*/ 0 w 88"/>
                  <a:gd name="T1" fmla="*/ 0 h 73"/>
                  <a:gd name="T2" fmla="*/ 0 w 88"/>
                  <a:gd name="T3" fmla="*/ 23 h 73"/>
                  <a:gd name="T4" fmla="*/ 88 w 88"/>
                  <a:gd name="T5" fmla="*/ 73 h 73"/>
                  <a:gd name="T6" fmla="*/ 88 w 88"/>
                  <a:gd name="T7" fmla="*/ 50 h 73"/>
                  <a:gd name="T8" fmla="*/ 0 w 88"/>
                  <a:gd name="T9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73">
                    <a:moveTo>
                      <a:pt x="0" y="0"/>
                    </a:moveTo>
                    <a:lnTo>
                      <a:pt x="0" y="23"/>
                    </a:lnTo>
                    <a:lnTo>
                      <a:pt x="88" y="73"/>
                    </a:lnTo>
                    <a:lnTo>
                      <a:pt x="88" y="5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任意多边形: 形状 144"/>
              <p:cNvSpPr/>
              <p:nvPr/>
            </p:nvSpPr>
            <p:spPr bwMode="auto">
              <a:xfrm>
                <a:off x="7924220" y="2294927"/>
                <a:ext cx="55611" cy="83417"/>
              </a:xfrm>
              <a:custGeom>
                <a:avLst/>
                <a:gdLst>
                  <a:gd name="T0" fmla="*/ 0 w 28"/>
                  <a:gd name="T1" fmla="*/ 0 h 42"/>
                  <a:gd name="T2" fmla="*/ 0 w 28"/>
                  <a:gd name="T3" fmla="*/ 25 h 42"/>
                  <a:gd name="T4" fmla="*/ 28 w 28"/>
                  <a:gd name="T5" fmla="*/ 42 h 42"/>
                  <a:gd name="T6" fmla="*/ 28 w 28"/>
                  <a:gd name="T7" fmla="*/ 17 h 42"/>
                  <a:gd name="T8" fmla="*/ 0 w 2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2">
                    <a:moveTo>
                      <a:pt x="0" y="0"/>
                    </a:moveTo>
                    <a:lnTo>
                      <a:pt x="0" y="25"/>
                    </a:lnTo>
                    <a:lnTo>
                      <a:pt x="28" y="42"/>
                    </a:lnTo>
                    <a:lnTo>
                      <a:pt x="28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任意多边形: 形状 145"/>
              <p:cNvSpPr/>
              <p:nvPr/>
            </p:nvSpPr>
            <p:spPr bwMode="auto">
              <a:xfrm>
                <a:off x="7924220" y="2294927"/>
                <a:ext cx="55611" cy="83417"/>
              </a:xfrm>
              <a:custGeom>
                <a:avLst/>
                <a:gdLst>
                  <a:gd name="T0" fmla="*/ 0 w 28"/>
                  <a:gd name="T1" fmla="*/ 0 h 42"/>
                  <a:gd name="T2" fmla="*/ 0 w 28"/>
                  <a:gd name="T3" fmla="*/ 25 h 42"/>
                  <a:gd name="T4" fmla="*/ 28 w 28"/>
                  <a:gd name="T5" fmla="*/ 42 h 42"/>
                  <a:gd name="T6" fmla="*/ 28 w 28"/>
                  <a:gd name="T7" fmla="*/ 17 h 42"/>
                  <a:gd name="T8" fmla="*/ 0 w 2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2">
                    <a:moveTo>
                      <a:pt x="0" y="0"/>
                    </a:moveTo>
                    <a:lnTo>
                      <a:pt x="0" y="25"/>
                    </a:lnTo>
                    <a:lnTo>
                      <a:pt x="28" y="42"/>
                    </a:lnTo>
                    <a:lnTo>
                      <a:pt x="28" y="1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任意多边形: 形状 146"/>
              <p:cNvSpPr/>
              <p:nvPr/>
            </p:nvSpPr>
            <p:spPr bwMode="auto">
              <a:xfrm>
                <a:off x="7596510" y="2221442"/>
                <a:ext cx="178751" cy="152932"/>
              </a:xfrm>
              <a:custGeom>
                <a:avLst/>
                <a:gdLst>
                  <a:gd name="T0" fmla="*/ 90 w 90"/>
                  <a:gd name="T1" fmla="*/ 77 h 77"/>
                  <a:gd name="T2" fmla="*/ 0 w 90"/>
                  <a:gd name="T3" fmla="*/ 22 h 77"/>
                  <a:gd name="T4" fmla="*/ 0 w 90"/>
                  <a:gd name="T5" fmla="*/ 0 h 77"/>
                  <a:gd name="T6" fmla="*/ 90 w 90"/>
                  <a:gd name="T7" fmla="*/ 52 h 77"/>
                  <a:gd name="T8" fmla="*/ 90 w 90"/>
                  <a:gd name="T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77">
                    <a:moveTo>
                      <a:pt x="90" y="77"/>
                    </a:moveTo>
                    <a:lnTo>
                      <a:pt x="0" y="22"/>
                    </a:lnTo>
                    <a:lnTo>
                      <a:pt x="0" y="0"/>
                    </a:lnTo>
                    <a:lnTo>
                      <a:pt x="90" y="52"/>
                    </a:lnTo>
                    <a:lnTo>
                      <a:pt x="90" y="77"/>
                    </a:lnTo>
                    <a:close/>
                  </a:path>
                </a:pathLst>
              </a:custGeom>
              <a:solidFill>
                <a:srgbClr val="42E8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任意多边形: 形状 147"/>
              <p:cNvSpPr/>
              <p:nvPr/>
            </p:nvSpPr>
            <p:spPr bwMode="auto">
              <a:xfrm>
                <a:off x="7809025" y="2340609"/>
                <a:ext cx="133070" cy="123139"/>
              </a:xfrm>
              <a:custGeom>
                <a:avLst/>
                <a:gdLst>
                  <a:gd name="T0" fmla="*/ 0 w 67"/>
                  <a:gd name="T1" fmla="*/ 0 h 62"/>
                  <a:gd name="T2" fmla="*/ 0 w 67"/>
                  <a:gd name="T3" fmla="*/ 25 h 62"/>
                  <a:gd name="T4" fmla="*/ 67 w 67"/>
                  <a:gd name="T5" fmla="*/ 62 h 62"/>
                  <a:gd name="T6" fmla="*/ 67 w 67"/>
                  <a:gd name="T7" fmla="*/ 39 h 62"/>
                  <a:gd name="T8" fmla="*/ 0 w 67"/>
                  <a:gd name="T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62">
                    <a:moveTo>
                      <a:pt x="0" y="0"/>
                    </a:moveTo>
                    <a:lnTo>
                      <a:pt x="0" y="25"/>
                    </a:lnTo>
                    <a:lnTo>
                      <a:pt x="67" y="62"/>
                    </a:lnTo>
                    <a:lnTo>
                      <a:pt x="67" y="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任意多边形: 形状 148"/>
              <p:cNvSpPr/>
              <p:nvPr/>
            </p:nvSpPr>
            <p:spPr bwMode="auto">
              <a:xfrm>
                <a:off x="7809025" y="2340609"/>
                <a:ext cx="133070" cy="123139"/>
              </a:xfrm>
              <a:custGeom>
                <a:avLst/>
                <a:gdLst>
                  <a:gd name="T0" fmla="*/ 0 w 67"/>
                  <a:gd name="T1" fmla="*/ 0 h 62"/>
                  <a:gd name="T2" fmla="*/ 0 w 67"/>
                  <a:gd name="T3" fmla="*/ 25 h 62"/>
                  <a:gd name="T4" fmla="*/ 67 w 67"/>
                  <a:gd name="T5" fmla="*/ 62 h 62"/>
                  <a:gd name="T6" fmla="*/ 67 w 67"/>
                  <a:gd name="T7" fmla="*/ 39 h 62"/>
                  <a:gd name="T8" fmla="*/ 0 w 67"/>
                  <a:gd name="T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62">
                    <a:moveTo>
                      <a:pt x="0" y="0"/>
                    </a:moveTo>
                    <a:lnTo>
                      <a:pt x="0" y="25"/>
                    </a:lnTo>
                    <a:lnTo>
                      <a:pt x="67" y="62"/>
                    </a:lnTo>
                    <a:lnTo>
                      <a:pt x="67" y="3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任意多边形: 形状 149"/>
              <p:cNvSpPr/>
              <p:nvPr/>
            </p:nvSpPr>
            <p:spPr bwMode="auto">
              <a:xfrm>
                <a:off x="7973872" y="2435942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5 h 50"/>
                  <a:gd name="T4" fmla="*/ 44 w 44"/>
                  <a:gd name="T5" fmla="*/ 50 h 50"/>
                  <a:gd name="T6" fmla="*/ 44 w 44"/>
                  <a:gd name="T7" fmla="*/ 27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5"/>
                    </a:lnTo>
                    <a:lnTo>
                      <a:pt x="44" y="50"/>
                    </a:lnTo>
                    <a:lnTo>
                      <a:pt x="44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任意多边形: 形状 150"/>
              <p:cNvSpPr/>
              <p:nvPr/>
            </p:nvSpPr>
            <p:spPr bwMode="auto">
              <a:xfrm>
                <a:off x="7973872" y="2435942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5 h 50"/>
                  <a:gd name="T4" fmla="*/ 44 w 44"/>
                  <a:gd name="T5" fmla="*/ 50 h 50"/>
                  <a:gd name="T6" fmla="*/ 44 w 44"/>
                  <a:gd name="T7" fmla="*/ 27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5"/>
                    </a:lnTo>
                    <a:lnTo>
                      <a:pt x="44" y="50"/>
                    </a:lnTo>
                    <a:lnTo>
                      <a:pt x="44" y="2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任意多边形: 形状 151"/>
              <p:cNvSpPr/>
              <p:nvPr/>
            </p:nvSpPr>
            <p:spPr bwMode="auto">
              <a:xfrm>
                <a:off x="7596510" y="2332664"/>
                <a:ext cx="59584" cy="81431"/>
              </a:xfrm>
              <a:custGeom>
                <a:avLst/>
                <a:gdLst>
                  <a:gd name="T0" fmla="*/ 0 w 30"/>
                  <a:gd name="T1" fmla="*/ 0 h 41"/>
                  <a:gd name="T2" fmla="*/ 0 w 30"/>
                  <a:gd name="T3" fmla="*/ 23 h 41"/>
                  <a:gd name="T4" fmla="*/ 30 w 30"/>
                  <a:gd name="T5" fmla="*/ 41 h 41"/>
                  <a:gd name="T6" fmla="*/ 30 w 30"/>
                  <a:gd name="T7" fmla="*/ 16 h 41"/>
                  <a:gd name="T8" fmla="*/ 0 w 30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1">
                    <a:moveTo>
                      <a:pt x="0" y="0"/>
                    </a:moveTo>
                    <a:lnTo>
                      <a:pt x="0" y="23"/>
                    </a:lnTo>
                    <a:lnTo>
                      <a:pt x="30" y="41"/>
                    </a:lnTo>
                    <a:lnTo>
                      <a:pt x="30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任意多边形: 形状 152"/>
              <p:cNvSpPr/>
              <p:nvPr/>
            </p:nvSpPr>
            <p:spPr bwMode="auto">
              <a:xfrm>
                <a:off x="7596510" y="2332664"/>
                <a:ext cx="59584" cy="81431"/>
              </a:xfrm>
              <a:custGeom>
                <a:avLst/>
                <a:gdLst>
                  <a:gd name="T0" fmla="*/ 0 w 30"/>
                  <a:gd name="T1" fmla="*/ 0 h 41"/>
                  <a:gd name="T2" fmla="*/ 0 w 30"/>
                  <a:gd name="T3" fmla="*/ 23 h 41"/>
                  <a:gd name="T4" fmla="*/ 30 w 30"/>
                  <a:gd name="T5" fmla="*/ 41 h 41"/>
                  <a:gd name="T6" fmla="*/ 30 w 30"/>
                  <a:gd name="T7" fmla="*/ 16 h 41"/>
                  <a:gd name="T8" fmla="*/ 0 w 30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1">
                    <a:moveTo>
                      <a:pt x="0" y="0"/>
                    </a:moveTo>
                    <a:lnTo>
                      <a:pt x="0" y="23"/>
                    </a:lnTo>
                    <a:lnTo>
                      <a:pt x="30" y="41"/>
                    </a:lnTo>
                    <a:lnTo>
                      <a:pt x="30" y="1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任意多边形: 形状 153"/>
              <p:cNvSpPr/>
              <p:nvPr/>
            </p:nvSpPr>
            <p:spPr bwMode="auto">
              <a:xfrm>
                <a:off x="7691844" y="2386289"/>
                <a:ext cx="79445" cy="95334"/>
              </a:xfrm>
              <a:custGeom>
                <a:avLst/>
                <a:gdLst>
                  <a:gd name="T0" fmla="*/ 0 w 40"/>
                  <a:gd name="T1" fmla="*/ 0 h 48"/>
                  <a:gd name="T2" fmla="*/ 0 w 40"/>
                  <a:gd name="T3" fmla="*/ 25 h 48"/>
                  <a:gd name="T4" fmla="*/ 40 w 40"/>
                  <a:gd name="T5" fmla="*/ 48 h 48"/>
                  <a:gd name="T6" fmla="*/ 40 w 40"/>
                  <a:gd name="T7" fmla="*/ 23 h 48"/>
                  <a:gd name="T8" fmla="*/ 0 w 40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8">
                    <a:moveTo>
                      <a:pt x="0" y="0"/>
                    </a:moveTo>
                    <a:lnTo>
                      <a:pt x="0" y="25"/>
                    </a:lnTo>
                    <a:lnTo>
                      <a:pt x="40" y="48"/>
                    </a:lnTo>
                    <a:lnTo>
                      <a:pt x="40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任意多边形: 形状 154"/>
              <p:cNvSpPr/>
              <p:nvPr/>
            </p:nvSpPr>
            <p:spPr bwMode="auto">
              <a:xfrm>
                <a:off x="7691844" y="2386289"/>
                <a:ext cx="79445" cy="95334"/>
              </a:xfrm>
              <a:custGeom>
                <a:avLst/>
                <a:gdLst>
                  <a:gd name="T0" fmla="*/ 0 w 40"/>
                  <a:gd name="T1" fmla="*/ 0 h 48"/>
                  <a:gd name="T2" fmla="*/ 0 w 40"/>
                  <a:gd name="T3" fmla="*/ 25 h 48"/>
                  <a:gd name="T4" fmla="*/ 40 w 40"/>
                  <a:gd name="T5" fmla="*/ 48 h 48"/>
                  <a:gd name="T6" fmla="*/ 40 w 40"/>
                  <a:gd name="T7" fmla="*/ 23 h 48"/>
                  <a:gd name="T8" fmla="*/ 0 w 40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8">
                    <a:moveTo>
                      <a:pt x="0" y="0"/>
                    </a:moveTo>
                    <a:lnTo>
                      <a:pt x="0" y="25"/>
                    </a:lnTo>
                    <a:lnTo>
                      <a:pt x="40" y="48"/>
                    </a:lnTo>
                    <a:lnTo>
                      <a:pt x="40" y="2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任意多边形: 形状 155"/>
              <p:cNvSpPr/>
              <p:nvPr/>
            </p:nvSpPr>
            <p:spPr bwMode="auto">
              <a:xfrm>
                <a:off x="7805053" y="2451831"/>
                <a:ext cx="129098" cy="123139"/>
              </a:xfrm>
              <a:custGeom>
                <a:avLst/>
                <a:gdLst>
                  <a:gd name="T0" fmla="*/ 65 w 65"/>
                  <a:gd name="T1" fmla="*/ 62 h 62"/>
                  <a:gd name="T2" fmla="*/ 0 w 65"/>
                  <a:gd name="T3" fmla="*/ 25 h 62"/>
                  <a:gd name="T4" fmla="*/ 0 w 65"/>
                  <a:gd name="T5" fmla="*/ 0 h 62"/>
                  <a:gd name="T6" fmla="*/ 65 w 65"/>
                  <a:gd name="T7" fmla="*/ 37 h 62"/>
                  <a:gd name="T8" fmla="*/ 65 w 65"/>
                  <a:gd name="T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2">
                    <a:moveTo>
                      <a:pt x="65" y="62"/>
                    </a:moveTo>
                    <a:lnTo>
                      <a:pt x="0" y="25"/>
                    </a:lnTo>
                    <a:lnTo>
                      <a:pt x="0" y="0"/>
                    </a:lnTo>
                    <a:lnTo>
                      <a:pt x="65" y="37"/>
                    </a:lnTo>
                    <a:lnTo>
                      <a:pt x="65" y="62"/>
                    </a:lnTo>
                    <a:close/>
                  </a:path>
                </a:pathLst>
              </a:custGeom>
              <a:solidFill>
                <a:srgbClr val="42E8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任意多边形: 形状 156"/>
              <p:cNvSpPr/>
              <p:nvPr/>
            </p:nvSpPr>
            <p:spPr bwMode="auto">
              <a:xfrm>
                <a:off x="7596510" y="2443887"/>
                <a:ext cx="186695" cy="152932"/>
              </a:xfrm>
              <a:custGeom>
                <a:avLst/>
                <a:gdLst>
                  <a:gd name="T0" fmla="*/ 0 w 94"/>
                  <a:gd name="T1" fmla="*/ 0 h 77"/>
                  <a:gd name="T2" fmla="*/ 0 w 94"/>
                  <a:gd name="T3" fmla="*/ 23 h 77"/>
                  <a:gd name="T4" fmla="*/ 94 w 94"/>
                  <a:gd name="T5" fmla="*/ 77 h 77"/>
                  <a:gd name="T6" fmla="*/ 94 w 94"/>
                  <a:gd name="T7" fmla="*/ 54 h 77"/>
                  <a:gd name="T8" fmla="*/ 0 w 94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77">
                    <a:moveTo>
                      <a:pt x="0" y="0"/>
                    </a:moveTo>
                    <a:lnTo>
                      <a:pt x="0" y="23"/>
                    </a:lnTo>
                    <a:lnTo>
                      <a:pt x="94" y="77"/>
                    </a:lnTo>
                    <a:lnTo>
                      <a:pt x="94" y="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任意多边形: 形状 157"/>
              <p:cNvSpPr/>
              <p:nvPr/>
            </p:nvSpPr>
            <p:spPr bwMode="auto">
              <a:xfrm>
                <a:off x="7596510" y="2443887"/>
                <a:ext cx="186695" cy="152932"/>
              </a:xfrm>
              <a:custGeom>
                <a:avLst/>
                <a:gdLst>
                  <a:gd name="T0" fmla="*/ 0 w 94"/>
                  <a:gd name="T1" fmla="*/ 0 h 77"/>
                  <a:gd name="T2" fmla="*/ 0 w 94"/>
                  <a:gd name="T3" fmla="*/ 23 h 77"/>
                  <a:gd name="T4" fmla="*/ 94 w 94"/>
                  <a:gd name="T5" fmla="*/ 77 h 77"/>
                  <a:gd name="T6" fmla="*/ 94 w 94"/>
                  <a:gd name="T7" fmla="*/ 54 h 77"/>
                  <a:gd name="T8" fmla="*/ 0 w 94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77">
                    <a:moveTo>
                      <a:pt x="0" y="0"/>
                    </a:moveTo>
                    <a:lnTo>
                      <a:pt x="0" y="23"/>
                    </a:lnTo>
                    <a:lnTo>
                      <a:pt x="94" y="77"/>
                    </a:lnTo>
                    <a:lnTo>
                      <a:pt x="94" y="5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任意多边形: 形状 158"/>
              <p:cNvSpPr/>
              <p:nvPr/>
            </p:nvSpPr>
            <p:spPr bwMode="auto">
              <a:xfrm>
                <a:off x="7816970" y="2567026"/>
                <a:ext cx="174778" cy="148959"/>
              </a:xfrm>
              <a:custGeom>
                <a:avLst/>
                <a:gdLst>
                  <a:gd name="T0" fmla="*/ 0 w 88"/>
                  <a:gd name="T1" fmla="*/ 0 h 75"/>
                  <a:gd name="T2" fmla="*/ 0 w 88"/>
                  <a:gd name="T3" fmla="*/ 25 h 75"/>
                  <a:gd name="T4" fmla="*/ 88 w 88"/>
                  <a:gd name="T5" fmla="*/ 75 h 75"/>
                  <a:gd name="T6" fmla="*/ 88 w 88"/>
                  <a:gd name="T7" fmla="*/ 52 h 75"/>
                  <a:gd name="T8" fmla="*/ 0 w 88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75">
                    <a:moveTo>
                      <a:pt x="0" y="0"/>
                    </a:moveTo>
                    <a:lnTo>
                      <a:pt x="0" y="25"/>
                    </a:lnTo>
                    <a:lnTo>
                      <a:pt x="88" y="75"/>
                    </a:lnTo>
                    <a:lnTo>
                      <a:pt x="88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任意多边形: 形状 159"/>
              <p:cNvSpPr/>
              <p:nvPr/>
            </p:nvSpPr>
            <p:spPr bwMode="auto">
              <a:xfrm>
                <a:off x="7816970" y="2567026"/>
                <a:ext cx="174778" cy="148959"/>
              </a:xfrm>
              <a:custGeom>
                <a:avLst/>
                <a:gdLst>
                  <a:gd name="T0" fmla="*/ 0 w 88"/>
                  <a:gd name="T1" fmla="*/ 0 h 75"/>
                  <a:gd name="T2" fmla="*/ 0 w 88"/>
                  <a:gd name="T3" fmla="*/ 25 h 75"/>
                  <a:gd name="T4" fmla="*/ 88 w 88"/>
                  <a:gd name="T5" fmla="*/ 75 h 75"/>
                  <a:gd name="T6" fmla="*/ 88 w 88"/>
                  <a:gd name="T7" fmla="*/ 52 h 75"/>
                  <a:gd name="T8" fmla="*/ 0 w 88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75">
                    <a:moveTo>
                      <a:pt x="0" y="0"/>
                    </a:moveTo>
                    <a:lnTo>
                      <a:pt x="0" y="25"/>
                    </a:lnTo>
                    <a:lnTo>
                      <a:pt x="88" y="75"/>
                    </a:lnTo>
                    <a:lnTo>
                      <a:pt x="88" y="5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任意多边形: 形状 160"/>
              <p:cNvSpPr/>
              <p:nvPr/>
            </p:nvSpPr>
            <p:spPr bwMode="auto">
              <a:xfrm>
                <a:off x="8025511" y="2688178"/>
                <a:ext cx="53626" cy="81431"/>
              </a:xfrm>
              <a:custGeom>
                <a:avLst/>
                <a:gdLst>
                  <a:gd name="T0" fmla="*/ 0 w 27"/>
                  <a:gd name="T1" fmla="*/ 0 h 41"/>
                  <a:gd name="T2" fmla="*/ 0 w 27"/>
                  <a:gd name="T3" fmla="*/ 25 h 41"/>
                  <a:gd name="T4" fmla="*/ 27 w 27"/>
                  <a:gd name="T5" fmla="*/ 41 h 41"/>
                  <a:gd name="T6" fmla="*/ 27 w 27"/>
                  <a:gd name="T7" fmla="*/ 16 h 41"/>
                  <a:gd name="T8" fmla="*/ 0 w 2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1">
                    <a:moveTo>
                      <a:pt x="0" y="0"/>
                    </a:moveTo>
                    <a:lnTo>
                      <a:pt x="0" y="25"/>
                    </a:lnTo>
                    <a:lnTo>
                      <a:pt x="27" y="41"/>
                    </a:lnTo>
                    <a:lnTo>
                      <a:pt x="27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任意多边形: 形状 161"/>
              <p:cNvSpPr/>
              <p:nvPr/>
            </p:nvSpPr>
            <p:spPr bwMode="auto">
              <a:xfrm>
                <a:off x="8025511" y="2688178"/>
                <a:ext cx="53626" cy="81431"/>
              </a:xfrm>
              <a:custGeom>
                <a:avLst/>
                <a:gdLst>
                  <a:gd name="T0" fmla="*/ 0 w 27"/>
                  <a:gd name="T1" fmla="*/ 0 h 41"/>
                  <a:gd name="T2" fmla="*/ 0 w 27"/>
                  <a:gd name="T3" fmla="*/ 25 h 41"/>
                  <a:gd name="T4" fmla="*/ 27 w 27"/>
                  <a:gd name="T5" fmla="*/ 41 h 41"/>
                  <a:gd name="T6" fmla="*/ 27 w 27"/>
                  <a:gd name="T7" fmla="*/ 16 h 41"/>
                  <a:gd name="T8" fmla="*/ 0 w 2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1">
                    <a:moveTo>
                      <a:pt x="0" y="0"/>
                    </a:moveTo>
                    <a:lnTo>
                      <a:pt x="0" y="25"/>
                    </a:lnTo>
                    <a:lnTo>
                      <a:pt x="27" y="41"/>
                    </a:lnTo>
                    <a:lnTo>
                      <a:pt x="27" y="1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任意多边形: 形状 162"/>
              <p:cNvSpPr/>
              <p:nvPr/>
            </p:nvSpPr>
            <p:spPr bwMode="auto">
              <a:xfrm>
                <a:off x="8110915" y="2737832"/>
                <a:ext cx="55611" cy="81431"/>
              </a:xfrm>
              <a:custGeom>
                <a:avLst/>
                <a:gdLst>
                  <a:gd name="T0" fmla="*/ 0 w 28"/>
                  <a:gd name="T1" fmla="*/ 0 h 41"/>
                  <a:gd name="T2" fmla="*/ 0 w 28"/>
                  <a:gd name="T3" fmla="*/ 25 h 41"/>
                  <a:gd name="T4" fmla="*/ 28 w 28"/>
                  <a:gd name="T5" fmla="*/ 41 h 41"/>
                  <a:gd name="T6" fmla="*/ 28 w 28"/>
                  <a:gd name="T7" fmla="*/ 16 h 41"/>
                  <a:gd name="T8" fmla="*/ 0 w 28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1">
                    <a:moveTo>
                      <a:pt x="0" y="0"/>
                    </a:moveTo>
                    <a:lnTo>
                      <a:pt x="0" y="25"/>
                    </a:lnTo>
                    <a:lnTo>
                      <a:pt x="28" y="41"/>
                    </a:lnTo>
                    <a:lnTo>
                      <a:pt x="28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任意多边形: 形状 163"/>
              <p:cNvSpPr/>
              <p:nvPr/>
            </p:nvSpPr>
            <p:spPr bwMode="auto">
              <a:xfrm>
                <a:off x="8110915" y="2737832"/>
                <a:ext cx="55611" cy="81431"/>
              </a:xfrm>
              <a:custGeom>
                <a:avLst/>
                <a:gdLst>
                  <a:gd name="T0" fmla="*/ 0 w 28"/>
                  <a:gd name="T1" fmla="*/ 0 h 41"/>
                  <a:gd name="T2" fmla="*/ 0 w 28"/>
                  <a:gd name="T3" fmla="*/ 25 h 41"/>
                  <a:gd name="T4" fmla="*/ 28 w 28"/>
                  <a:gd name="T5" fmla="*/ 41 h 41"/>
                  <a:gd name="T6" fmla="*/ 28 w 28"/>
                  <a:gd name="T7" fmla="*/ 16 h 41"/>
                  <a:gd name="T8" fmla="*/ 0 w 28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1">
                    <a:moveTo>
                      <a:pt x="0" y="0"/>
                    </a:moveTo>
                    <a:lnTo>
                      <a:pt x="0" y="25"/>
                    </a:lnTo>
                    <a:lnTo>
                      <a:pt x="28" y="41"/>
                    </a:lnTo>
                    <a:lnTo>
                      <a:pt x="28" y="1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任意多边形: 形状 164"/>
              <p:cNvSpPr/>
              <p:nvPr/>
            </p:nvSpPr>
            <p:spPr bwMode="auto">
              <a:xfrm>
                <a:off x="7596510" y="2555109"/>
                <a:ext cx="113209" cy="111223"/>
              </a:xfrm>
              <a:custGeom>
                <a:avLst/>
                <a:gdLst>
                  <a:gd name="T0" fmla="*/ 0 w 57"/>
                  <a:gd name="T1" fmla="*/ 0 h 56"/>
                  <a:gd name="T2" fmla="*/ 0 w 57"/>
                  <a:gd name="T3" fmla="*/ 23 h 56"/>
                  <a:gd name="T4" fmla="*/ 57 w 57"/>
                  <a:gd name="T5" fmla="*/ 56 h 56"/>
                  <a:gd name="T6" fmla="*/ 57 w 57"/>
                  <a:gd name="T7" fmla="*/ 31 h 56"/>
                  <a:gd name="T8" fmla="*/ 0 w 57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6">
                    <a:moveTo>
                      <a:pt x="0" y="0"/>
                    </a:moveTo>
                    <a:lnTo>
                      <a:pt x="0" y="23"/>
                    </a:lnTo>
                    <a:lnTo>
                      <a:pt x="57" y="56"/>
                    </a:lnTo>
                    <a:lnTo>
                      <a:pt x="57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任意多边形: 形状 165"/>
              <p:cNvSpPr/>
              <p:nvPr/>
            </p:nvSpPr>
            <p:spPr bwMode="auto">
              <a:xfrm>
                <a:off x="7596510" y="2555109"/>
                <a:ext cx="113209" cy="111223"/>
              </a:xfrm>
              <a:custGeom>
                <a:avLst/>
                <a:gdLst>
                  <a:gd name="T0" fmla="*/ 0 w 57"/>
                  <a:gd name="T1" fmla="*/ 0 h 56"/>
                  <a:gd name="T2" fmla="*/ 0 w 57"/>
                  <a:gd name="T3" fmla="*/ 23 h 56"/>
                  <a:gd name="T4" fmla="*/ 57 w 57"/>
                  <a:gd name="T5" fmla="*/ 56 h 56"/>
                  <a:gd name="T6" fmla="*/ 57 w 57"/>
                  <a:gd name="T7" fmla="*/ 31 h 56"/>
                  <a:gd name="T8" fmla="*/ 0 w 57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6">
                    <a:moveTo>
                      <a:pt x="0" y="0"/>
                    </a:moveTo>
                    <a:lnTo>
                      <a:pt x="0" y="23"/>
                    </a:lnTo>
                    <a:lnTo>
                      <a:pt x="57" y="56"/>
                    </a:lnTo>
                    <a:lnTo>
                      <a:pt x="57" y="3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任意多边形: 形状 166"/>
              <p:cNvSpPr/>
              <p:nvPr/>
            </p:nvSpPr>
            <p:spPr bwMode="auto">
              <a:xfrm>
                <a:off x="8174471" y="1993038"/>
                <a:ext cx="152932" cy="141015"/>
              </a:xfrm>
              <a:custGeom>
                <a:avLst/>
                <a:gdLst>
                  <a:gd name="T0" fmla="*/ 0 w 77"/>
                  <a:gd name="T1" fmla="*/ 25 h 71"/>
                  <a:gd name="T2" fmla="*/ 77 w 77"/>
                  <a:gd name="T3" fmla="*/ 71 h 71"/>
                  <a:gd name="T4" fmla="*/ 77 w 77"/>
                  <a:gd name="T5" fmla="*/ 46 h 71"/>
                  <a:gd name="T6" fmla="*/ 0 w 77"/>
                  <a:gd name="T7" fmla="*/ 0 h 71"/>
                  <a:gd name="T8" fmla="*/ 0 w 77"/>
                  <a:gd name="T9" fmla="*/ 25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71">
                    <a:moveTo>
                      <a:pt x="0" y="25"/>
                    </a:moveTo>
                    <a:lnTo>
                      <a:pt x="77" y="71"/>
                    </a:lnTo>
                    <a:lnTo>
                      <a:pt x="77" y="46"/>
                    </a:lnTo>
                    <a:lnTo>
                      <a:pt x="0" y="0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42E8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8" name="任意多边形: 形状 167"/>
              <p:cNvSpPr/>
              <p:nvPr/>
            </p:nvSpPr>
            <p:spPr bwMode="auto">
              <a:xfrm>
                <a:off x="8206249" y="2126108"/>
                <a:ext cx="121154" cy="119167"/>
              </a:xfrm>
              <a:custGeom>
                <a:avLst/>
                <a:gdLst>
                  <a:gd name="T0" fmla="*/ 0 w 61"/>
                  <a:gd name="T1" fmla="*/ 0 h 60"/>
                  <a:gd name="T2" fmla="*/ 0 w 61"/>
                  <a:gd name="T3" fmla="*/ 25 h 60"/>
                  <a:gd name="T4" fmla="*/ 61 w 61"/>
                  <a:gd name="T5" fmla="*/ 60 h 60"/>
                  <a:gd name="T6" fmla="*/ 61 w 61"/>
                  <a:gd name="T7" fmla="*/ 35 h 60"/>
                  <a:gd name="T8" fmla="*/ 0 w 61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60">
                    <a:moveTo>
                      <a:pt x="0" y="0"/>
                    </a:moveTo>
                    <a:lnTo>
                      <a:pt x="0" y="25"/>
                    </a:lnTo>
                    <a:lnTo>
                      <a:pt x="61" y="60"/>
                    </a:lnTo>
                    <a:lnTo>
                      <a:pt x="61" y="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9" name="任意多边形: 形状 168"/>
              <p:cNvSpPr/>
              <p:nvPr/>
            </p:nvSpPr>
            <p:spPr bwMode="auto">
              <a:xfrm>
                <a:off x="8206249" y="2126108"/>
                <a:ext cx="121154" cy="119167"/>
              </a:xfrm>
              <a:custGeom>
                <a:avLst/>
                <a:gdLst>
                  <a:gd name="T0" fmla="*/ 0 w 61"/>
                  <a:gd name="T1" fmla="*/ 0 h 60"/>
                  <a:gd name="T2" fmla="*/ 0 w 61"/>
                  <a:gd name="T3" fmla="*/ 25 h 60"/>
                  <a:gd name="T4" fmla="*/ 61 w 61"/>
                  <a:gd name="T5" fmla="*/ 60 h 60"/>
                  <a:gd name="T6" fmla="*/ 61 w 61"/>
                  <a:gd name="T7" fmla="*/ 35 h 60"/>
                  <a:gd name="T8" fmla="*/ 0 w 61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60">
                    <a:moveTo>
                      <a:pt x="0" y="0"/>
                    </a:moveTo>
                    <a:lnTo>
                      <a:pt x="0" y="25"/>
                    </a:lnTo>
                    <a:lnTo>
                      <a:pt x="61" y="60"/>
                    </a:lnTo>
                    <a:lnTo>
                      <a:pt x="61" y="3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0" name="任意多边形: 形状 169"/>
              <p:cNvSpPr/>
              <p:nvPr/>
            </p:nvSpPr>
            <p:spPr bwMode="auto">
              <a:xfrm>
                <a:off x="8240012" y="2253219"/>
                <a:ext cx="87389" cy="103278"/>
              </a:xfrm>
              <a:custGeom>
                <a:avLst/>
                <a:gdLst>
                  <a:gd name="T0" fmla="*/ 0 w 44"/>
                  <a:gd name="T1" fmla="*/ 0 h 52"/>
                  <a:gd name="T2" fmla="*/ 0 w 44"/>
                  <a:gd name="T3" fmla="*/ 25 h 52"/>
                  <a:gd name="T4" fmla="*/ 44 w 44"/>
                  <a:gd name="T5" fmla="*/ 52 h 52"/>
                  <a:gd name="T6" fmla="*/ 44 w 44"/>
                  <a:gd name="T7" fmla="*/ 27 h 52"/>
                  <a:gd name="T8" fmla="*/ 0 w 44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2">
                    <a:moveTo>
                      <a:pt x="0" y="0"/>
                    </a:moveTo>
                    <a:lnTo>
                      <a:pt x="0" y="25"/>
                    </a:lnTo>
                    <a:lnTo>
                      <a:pt x="44" y="52"/>
                    </a:lnTo>
                    <a:lnTo>
                      <a:pt x="44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1" name="任意多边形: 形状 170"/>
              <p:cNvSpPr/>
              <p:nvPr/>
            </p:nvSpPr>
            <p:spPr bwMode="auto">
              <a:xfrm>
                <a:off x="8240012" y="2253219"/>
                <a:ext cx="87389" cy="103278"/>
              </a:xfrm>
              <a:custGeom>
                <a:avLst/>
                <a:gdLst>
                  <a:gd name="T0" fmla="*/ 0 w 44"/>
                  <a:gd name="T1" fmla="*/ 0 h 52"/>
                  <a:gd name="T2" fmla="*/ 0 w 44"/>
                  <a:gd name="T3" fmla="*/ 25 h 52"/>
                  <a:gd name="T4" fmla="*/ 44 w 44"/>
                  <a:gd name="T5" fmla="*/ 52 h 52"/>
                  <a:gd name="T6" fmla="*/ 44 w 44"/>
                  <a:gd name="T7" fmla="*/ 27 h 52"/>
                  <a:gd name="T8" fmla="*/ 0 w 44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2">
                    <a:moveTo>
                      <a:pt x="0" y="0"/>
                    </a:moveTo>
                    <a:lnTo>
                      <a:pt x="0" y="25"/>
                    </a:lnTo>
                    <a:lnTo>
                      <a:pt x="44" y="52"/>
                    </a:lnTo>
                    <a:lnTo>
                      <a:pt x="44" y="2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2" name="任意多边形: 形状 171"/>
              <p:cNvSpPr/>
              <p:nvPr/>
            </p:nvSpPr>
            <p:spPr bwMode="auto">
              <a:xfrm>
                <a:off x="8202276" y="2344581"/>
                <a:ext cx="125126" cy="123139"/>
              </a:xfrm>
              <a:custGeom>
                <a:avLst/>
                <a:gdLst>
                  <a:gd name="T0" fmla="*/ 0 w 63"/>
                  <a:gd name="T1" fmla="*/ 0 h 62"/>
                  <a:gd name="T2" fmla="*/ 0 w 63"/>
                  <a:gd name="T3" fmla="*/ 25 h 62"/>
                  <a:gd name="T4" fmla="*/ 63 w 63"/>
                  <a:gd name="T5" fmla="*/ 62 h 62"/>
                  <a:gd name="T6" fmla="*/ 63 w 63"/>
                  <a:gd name="T7" fmla="*/ 37 h 62"/>
                  <a:gd name="T8" fmla="*/ 0 w 63"/>
                  <a:gd name="T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2">
                    <a:moveTo>
                      <a:pt x="0" y="0"/>
                    </a:moveTo>
                    <a:lnTo>
                      <a:pt x="0" y="25"/>
                    </a:lnTo>
                    <a:lnTo>
                      <a:pt x="63" y="62"/>
                    </a:lnTo>
                    <a:lnTo>
                      <a:pt x="63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3" name="任意多边形: 形状 172"/>
              <p:cNvSpPr/>
              <p:nvPr/>
            </p:nvSpPr>
            <p:spPr bwMode="auto">
              <a:xfrm>
                <a:off x="8202276" y="2344581"/>
                <a:ext cx="125126" cy="123139"/>
              </a:xfrm>
              <a:custGeom>
                <a:avLst/>
                <a:gdLst>
                  <a:gd name="T0" fmla="*/ 0 w 63"/>
                  <a:gd name="T1" fmla="*/ 0 h 62"/>
                  <a:gd name="T2" fmla="*/ 0 w 63"/>
                  <a:gd name="T3" fmla="*/ 25 h 62"/>
                  <a:gd name="T4" fmla="*/ 63 w 63"/>
                  <a:gd name="T5" fmla="*/ 62 h 62"/>
                  <a:gd name="T6" fmla="*/ 63 w 63"/>
                  <a:gd name="T7" fmla="*/ 37 h 62"/>
                  <a:gd name="T8" fmla="*/ 0 w 63"/>
                  <a:gd name="T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2">
                    <a:moveTo>
                      <a:pt x="0" y="0"/>
                    </a:moveTo>
                    <a:lnTo>
                      <a:pt x="0" y="25"/>
                    </a:lnTo>
                    <a:lnTo>
                      <a:pt x="63" y="62"/>
                    </a:lnTo>
                    <a:lnTo>
                      <a:pt x="63" y="3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4" name="任意多边形: 形状 173"/>
              <p:cNvSpPr/>
              <p:nvPr/>
            </p:nvSpPr>
            <p:spPr bwMode="auto">
              <a:xfrm>
                <a:off x="8240012" y="2477650"/>
                <a:ext cx="87389" cy="103278"/>
              </a:xfrm>
              <a:custGeom>
                <a:avLst/>
                <a:gdLst>
                  <a:gd name="T0" fmla="*/ 0 w 44"/>
                  <a:gd name="T1" fmla="*/ 0 h 52"/>
                  <a:gd name="T2" fmla="*/ 0 w 44"/>
                  <a:gd name="T3" fmla="*/ 24 h 52"/>
                  <a:gd name="T4" fmla="*/ 44 w 44"/>
                  <a:gd name="T5" fmla="*/ 52 h 52"/>
                  <a:gd name="T6" fmla="*/ 44 w 44"/>
                  <a:gd name="T7" fmla="*/ 27 h 52"/>
                  <a:gd name="T8" fmla="*/ 0 w 44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2">
                    <a:moveTo>
                      <a:pt x="0" y="0"/>
                    </a:moveTo>
                    <a:lnTo>
                      <a:pt x="0" y="24"/>
                    </a:lnTo>
                    <a:lnTo>
                      <a:pt x="44" y="52"/>
                    </a:lnTo>
                    <a:lnTo>
                      <a:pt x="44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5" name="任意多边形: 形状 174"/>
              <p:cNvSpPr/>
              <p:nvPr/>
            </p:nvSpPr>
            <p:spPr bwMode="auto">
              <a:xfrm>
                <a:off x="8240012" y="2477650"/>
                <a:ext cx="87389" cy="103278"/>
              </a:xfrm>
              <a:custGeom>
                <a:avLst/>
                <a:gdLst>
                  <a:gd name="T0" fmla="*/ 0 w 44"/>
                  <a:gd name="T1" fmla="*/ 0 h 52"/>
                  <a:gd name="T2" fmla="*/ 0 w 44"/>
                  <a:gd name="T3" fmla="*/ 24 h 52"/>
                  <a:gd name="T4" fmla="*/ 44 w 44"/>
                  <a:gd name="T5" fmla="*/ 52 h 52"/>
                  <a:gd name="T6" fmla="*/ 44 w 44"/>
                  <a:gd name="T7" fmla="*/ 27 h 52"/>
                  <a:gd name="T8" fmla="*/ 0 w 44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2">
                    <a:moveTo>
                      <a:pt x="0" y="0"/>
                    </a:moveTo>
                    <a:lnTo>
                      <a:pt x="0" y="24"/>
                    </a:lnTo>
                    <a:lnTo>
                      <a:pt x="44" y="52"/>
                    </a:lnTo>
                    <a:lnTo>
                      <a:pt x="44" y="2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6" name="任意多边形: 形状 175"/>
              <p:cNvSpPr/>
              <p:nvPr/>
            </p:nvSpPr>
            <p:spPr bwMode="auto">
              <a:xfrm>
                <a:off x="8220151" y="2574970"/>
                <a:ext cx="107250" cy="117182"/>
              </a:xfrm>
              <a:custGeom>
                <a:avLst/>
                <a:gdLst>
                  <a:gd name="T0" fmla="*/ 0 w 54"/>
                  <a:gd name="T1" fmla="*/ 0 h 59"/>
                  <a:gd name="T2" fmla="*/ 0 w 54"/>
                  <a:gd name="T3" fmla="*/ 25 h 59"/>
                  <a:gd name="T4" fmla="*/ 54 w 54"/>
                  <a:gd name="T5" fmla="*/ 59 h 59"/>
                  <a:gd name="T6" fmla="*/ 54 w 54"/>
                  <a:gd name="T7" fmla="*/ 34 h 59"/>
                  <a:gd name="T8" fmla="*/ 0 w 54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9">
                    <a:moveTo>
                      <a:pt x="0" y="0"/>
                    </a:moveTo>
                    <a:lnTo>
                      <a:pt x="0" y="25"/>
                    </a:lnTo>
                    <a:lnTo>
                      <a:pt x="54" y="59"/>
                    </a:lnTo>
                    <a:lnTo>
                      <a:pt x="54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7" name="任意多边形: 形状 176"/>
              <p:cNvSpPr/>
              <p:nvPr/>
            </p:nvSpPr>
            <p:spPr bwMode="auto">
              <a:xfrm>
                <a:off x="8220151" y="2574970"/>
                <a:ext cx="107250" cy="117182"/>
              </a:xfrm>
              <a:custGeom>
                <a:avLst/>
                <a:gdLst>
                  <a:gd name="T0" fmla="*/ 0 w 54"/>
                  <a:gd name="T1" fmla="*/ 0 h 59"/>
                  <a:gd name="T2" fmla="*/ 0 w 54"/>
                  <a:gd name="T3" fmla="*/ 25 h 59"/>
                  <a:gd name="T4" fmla="*/ 54 w 54"/>
                  <a:gd name="T5" fmla="*/ 59 h 59"/>
                  <a:gd name="T6" fmla="*/ 54 w 54"/>
                  <a:gd name="T7" fmla="*/ 34 h 59"/>
                  <a:gd name="T8" fmla="*/ 0 w 54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9">
                    <a:moveTo>
                      <a:pt x="0" y="0"/>
                    </a:moveTo>
                    <a:lnTo>
                      <a:pt x="0" y="25"/>
                    </a:lnTo>
                    <a:lnTo>
                      <a:pt x="54" y="59"/>
                    </a:lnTo>
                    <a:lnTo>
                      <a:pt x="54" y="3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8" name="任意多边形: 形状 177"/>
              <p:cNvSpPr/>
              <p:nvPr/>
            </p:nvSpPr>
            <p:spPr bwMode="auto">
              <a:xfrm>
                <a:off x="8269804" y="2715984"/>
                <a:ext cx="57598" cy="87389"/>
              </a:xfrm>
              <a:custGeom>
                <a:avLst/>
                <a:gdLst>
                  <a:gd name="T0" fmla="*/ 0 w 29"/>
                  <a:gd name="T1" fmla="*/ 0 h 44"/>
                  <a:gd name="T2" fmla="*/ 0 w 29"/>
                  <a:gd name="T3" fmla="*/ 25 h 44"/>
                  <a:gd name="T4" fmla="*/ 29 w 29"/>
                  <a:gd name="T5" fmla="*/ 44 h 44"/>
                  <a:gd name="T6" fmla="*/ 29 w 29"/>
                  <a:gd name="T7" fmla="*/ 19 h 44"/>
                  <a:gd name="T8" fmla="*/ 0 w 29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4">
                    <a:moveTo>
                      <a:pt x="0" y="0"/>
                    </a:moveTo>
                    <a:lnTo>
                      <a:pt x="0" y="25"/>
                    </a:lnTo>
                    <a:lnTo>
                      <a:pt x="29" y="44"/>
                    </a:lnTo>
                    <a:lnTo>
                      <a:pt x="29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9" name="任意多边形: 形状 178"/>
              <p:cNvSpPr/>
              <p:nvPr/>
            </p:nvSpPr>
            <p:spPr bwMode="auto">
              <a:xfrm>
                <a:off x="8269804" y="2715984"/>
                <a:ext cx="57598" cy="87389"/>
              </a:xfrm>
              <a:custGeom>
                <a:avLst/>
                <a:gdLst>
                  <a:gd name="T0" fmla="*/ 0 w 29"/>
                  <a:gd name="T1" fmla="*/ 0 h 44"/>
                  <a:gd name="T2" fmla="*/ 0 w 29"/>
                  <a:gd name="T3" fmla="*/ 25 h 44"/>
                  <a:gd name="T4" fmla="*/ 29 w 29"/>
                  <a:gd name="T5" fmla="*/ 44 h 44"/>
                  <a:gd name="T6" fmla="*/ 29 w 29"/>
                  <a:gd name="T7" fmla="*/ 19 h 44"/>
                  <a:gd name="T8" fmla="*/ 0 w 29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4">
                    <a:moveTo>
                      <a:pt x="0" y="0"/>
                    </a:moveTo>
                    <a:lnTo>
                      <a:pt x="0" y="25"/>
                    </a:lnTo>
                    <a:lnTo>
                      <a:pt x="29" y="44"/>
                    </a:lnTo>
                    <a:lnTo>
                      <a:pt x="29" y="1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0" name="任意多边形: 形状 179"/>
              <p:cNvSpPr/>
              <p:nvPr/>
            </p:nvSpPr>
            <p:spPr bwMode="auto">
              <a:xfrm>
                <a:off x="8212206" y="2795429"/>
                <a:ext cx="115195" cy="115195"/>
              </a:xfrm>
              <a:custGeom>
                <a:avLst/>
                <a:gdLst>
                  <a:gd name="T0" fmla="*/ 0 w 58"/>
                  <a:gd name="T1" fmla="*/ 0 h 58"/>
                  <a:gd name="T2" fmla="*/ 0 w 58"/>
                  <a:gd name="T3" fmla="*/ 25 h 58"/>
                  <a:gd name="T4" fmla="*/ 58 w 58"/>
                  <a:gd name="T5" fmla="*/ 58 h 58"/>
                  <a:gd name="T6" fmla="*/ 58 w 58"/>
                  <a:gd name="T7" fmla="*/ 35 h 58"/>
                  <a:gd name="T8" fmla="*/ 0 w 58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8">
                    <a:moveTo>
                      <a:pt x="0" y="0"/>
                    </a:moveTo>
                    <a:lnTo>
                      <a:pt x="0" y="25"/>
                    </a:lnTo>
                    <a:lnTo>
                      <a:pt x="58" y="58"/>
                    </a:lnTo>
                    <a:lnTo>
                      <a:pt x="58" y="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1" name="任意多边形: 形状 180"/>
              <p:cNvSpPr/>
              <p:nvPr/>
            </p:nvSpPr>
            <p:spPr bwMode="auto">
              <a:xfrm>
                <a:off x="8212206" y="2795429"/>
                <a:ext cx="115195" cy="115195"/>
              </a:xfrm>
              <a:custGeom>
                <a:avLst/>
                <a:gdLst>
                  <a:gd name="T0" fmla="*/ 0 w 58"/>
                  <a:gd name="T1" fmla="*/ 0 h 58"/>
                  <a:gd name="T2" fmla="*/ 0 w 58"/>
                  <a:gd name="T3" fmla="*/ 25 h 58"/>
                  <a:gd name="T4" fmla="*/ 58 w 58"/>
                  <a:gd name="T5" fmla="*/ 58 h 58"/>
                  <a:gd name="T6" fmla="*/ 58 w 58"/>
                  <a:gd name="T7" fmla="*/ 35 h 58"/>
                  <a:gd name="T8" fmla="*/ 0 w 58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8">
                    <a:moveTo>
                      <a:pt x="0" y="0"/>
                    </a:moveTo>
                    <a:lnTo>
                      <a:pt x="0" y="25"/>
                    </a:lnTo>
                    <a:lnTo>
                      <a:pt x="58" y="58"/>
                    </a:lnTo>
                    <a:lnTo>
                      <a:pt x="58" y="3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2" name="任意多边形: 形状 181"/>
              <p:cNvSpPr/>
              <p:nvPr/>
            </p:nvSpPr>
            <p:spPr bwMode="auto">
              <a:xfrm>
                <a:off x="8220151" y="2910623"/>
                <a:ext cx="107250" cy="111223"/>
              </a:xfrm>
              <a:custGeom>
                <a:avLst/>
                <a:gdLst>
                  <a:gd name="T0" fmla="*/ 0 w 54"/>
                  <a:gd name="T1" fmla="*/ 0 h 56"/>
                  <a:gd name="T2" fmla="*/ 0 w 54"/>
                  <a:gd name="T3" fmla="*/ 25 h 56"/>
                  <a:gd name="T4" fmla="*/ 54 w 54"/>
                  <a:gd name="T5" fmla="*/ 56 h 56"/>
                  <a:gd name="T6" fmla="*/ 54 w 54"/>
                  <a:gd name="T7" fmla="*/ 33 h 56"/>
                  <a:gd name="T8" fmla="*/ 0 w 54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6">
                    <a:moveTo>
                      <a:pt x="0" y="0"/>
                    </a:moveTo>
                    <a:lnTo>
                      <a:pt x="0" y="25"/>
                    </a:lnTo>
                    <a:lnTo>
                      <a:pt x="54" y="56"/>
                    </a:lnTo>
                    <a:lnTo>
                      <a:pt x="54" y="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3" name="任意多边形: 形状 182"/>
              <p:cNvSpPr/>
              <p:nvPr/>
            </p:nvSpPr>
            <p:spPr bwMode="auto">
              <a:xfrm>
                <a:off x="8220151" y="2910623"/>
                <a:ext cx="107250" cy="111223"/>
              </a:xfrm>
              <a:custGeom>
                <a:avLst/>
                <a:gdLst>
                  <a:gd name="T0" fmla="*/ 0 w 54"/>
                  <a:gd name="T1" fmla="*/ 0 h 56"/>
                  <a:gd name="T2" fmla="*/ 0 w 54"/>
                  <a:gd name="T3" fmla="*/ 25 h 56"/>
                  <a:gd name="T4" fmla="*/ 54 w 54"/>
                  <a:gd name="T5" fmla="*/ 56 h 56"/>
                  <a:gd name="T6" fmla="*/ 54 w 54"/>
                  <a:gd name="T7" fmla="*/ 33 h 56"/>
                  <a:gd name="T8" fmla="*/ 0 w 54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6">
                    <a:moveTo>
                      <a:pt x="0" y="0"/>
                    </a:moveTo>
                    <a:lnTo>
                      <a:pt x="0" y="25"/>
                    </a:lnTo>
                    <a:lnTo>
                      <a:pt x="54" y="56"/>
                    </a:lnTo>
                    <a:lnTo>
                      <a:pt x="54" y="3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4" name="任意多边形: 形状 183"/>
              <p:cNvSpPr/>
              <p:nvPr/>
            </p:nvSpPr>
            <p:spPr bwMode="auto">
              <a:xfrm>
                <a:off x="7741497" y="2638526"/>
                <a:ext cx="45681" cy="73487"/>
              </a:xfrm>
              <a:custGeom>
                <a:avLst/>
                <a:gdLst>
                  <a:gd name="T0" fmla="*/ 23 w 23"/>
                  <a:gd name="T1" fmla="*/ 37 h 37"/>
                  <a:gd name="T2" fmla="*/ 0 w 23"/>
                  <a:gd name="T3" fmla="*/ 25 h 37"/>
                  <a:gd name="T4" fmla="*/ 0 w 23"/>
                  <a:gd name="T5" fmla="*/ 0 h 37"/>
                  <a:gd name="T6" fmla="*/ 23 w 23"/>
                  <a:gd name="T7" fmla="*/ 14 h 37"/>
                  <a:gd name="T8" fmla="*/ 23 w 23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7">
                    <a:moveTo>
                      <a:pt x="23" y="37"/>
                    </a:moveTo>
                    <a:lnTo>
                      <a:pt x="0" y="25"/>
                    </a:lnTo>
                    <a:lnTo>
                      <a:pt x="0" y="0"/>
                    </a:lnTo>
                    <a:lnTo>
                      <a:pt x="23" y="14"/>
                    </a:lnTo>
                    <a:lnTo>
                      <a:pt x="23" y="37"/>
                    </a:lnTo>
                    <a:close/>
                  </a:path>
                </a:pathLst>
              </a:custGeom>
              <a:solidFill>
                <a:srgbClr val="42E8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5" name="任意多边形: 形状 184"/>
              <p:cNvSpPr/>
              <p:nvPr/>
            </p:nvSpPr>
            <p:spPr bwMode="auto">
              <a:xfrm>
                <a:off x="7820942" y="2684206"/>
                <a:ext cx="107250" cy="111223"/>
              </a:xfrm>
              <a:custGeom>
                <a:avLst/>
                <a:gdLst>
                  <a:gd name="T0" fmla="*/ 0 w 54"/>
                  <a:gd name="T1" fmla="*/ 0 h 56"/>
                  <a:gd name="T2" fmla="*/ 0 w 54"/>
                  <a:gd name="T3" fmla="*/ 25 h 56"/>
                  <a:gd name="T4" fmla="*/ 54 w 54"/>
                  <a:gd name="T5" fmla="*/ 56 h 56"/>
                  <a:gd name="T6" fmla="*/ 54 w 54"/>
                  <a:gd name="T7" fmla="*/ 31 h 56"/>
                  <a:gd name="T8" fmla="*/ 0 w 54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6">
                    <a:moveTo>
                      <a:pt x="0" y="0"/>
                    </a:moveTo>
                    <a:lnTo>
                      <a:pt x="0" y="25"/>
                    </a:lnTo>
                    <a:lnTo>
                      <a:pt x="54" y="56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6" name="任意多边形: 形状 185"/>
              <p:cNvSpPr/>
              <p:nvPr/>
            </p:nvSpPr>
            <p:spPr bwMode="auto">
              <a:xfrm>
                <a:off x="7820942" y="2684206"/>
                <a:ext cx="107250" cy="111223"/>
              </a:xfrm>
              <a:custGeom>
                <a:avLst/>
                <a:gdLst>
                  <a:gd name="T0" fmla="*/ 0 w 54"/>
                  <a:gd name="T1" fmla="*/ 0 h 56"/>
                  <a:gd name="T2" fmla="*/ 0 w 54"/>
                  <a:gd name="T3" fmla="*/ 25 h 56"/>
                  <a:gd name="T4" fmla="*/ 54 w 54"/>
                  <a:gd name="T5" fmla="*/ 56 h 56"/>
                  <a:gd name="T6" fmla="*/ 54 w 54"/>
                  <a:gd name="T7" fmla="*/ 31 h 56"/>
                  <a:gd name="T8" fmla="*/ 0 w 54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6">
                    <a:moveTo>
                      <a:pt x="0" y="0"/>
                    </a:moveTo>
                    <a:lnTo>
                      <a:pt x="0" y="25"/>
                    </a:lnTo>
                    <a:lnTo>
                      <a:pt x="54" y="56"/>
                    </a:lnTo>
                    <a:lnTo>
                      <a:pt x="54" y="3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7" name="任意多边形: 形状 186"/>
              <p:cNvSpPr/>
              <p:nvPr/>
            </p:nvSpPr>
            <p:spPr bwMode="auto">
              <a:xfrm>
                <a:off x="6730563" y="2171788"/>
                <a:ext cx="224432" cy="176765"/>
              </a:xfrm>
              <a:custGeom>
                <a:avLst/>
                <a:gdLst>
                  <a:gd name="T0" fmla="*/ 0 w 113"/>
                  <a:gd name="T1" fmla="*/ 0 h 89"/>
                  <a:gd name="T2" fmla="*/ 0 w 113"/>
                  <a:gd name="T3" fmla="*/ 25 h 89"/>
                  <a:gd name="T4" fmla="*/ 113 w 113"/>
                  <a:gd name="T5" fmla="*/ 89 h 89"/>
                  <a:gd name="T6" fmla="*/ 113 w 113"/>
                  <a:gd name="T7" fmla="*/ 64 h 89"/>
                  <a:gd name="T8" fmla="*/ 0 w 113"/>
                  <a:gd name="T9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89">
                    <a:moveTo>
                      <a:pt x="0" y="0"/>
                    </a:moveTo>
                    <a:lnTo>
                      <a:pt x="0" y="25"/>
                    </a:lnTo>
                    <a:lnTo>
                      <a:pt x="113" y="89"/>
                    </a:lnTo>
                    <a:lnTo>
                      <a:pt x="113" y="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8" name="任意多边形: 形状 187"/>
              <p:cNvSpPr/>
              <p:nvPr/>
            </p:nvSpPr>
            <p:spPr bwMode="auto">
              <a:xfrm>
                <a:off x="6730563" y="2171788"/>
                <a:ext cx="224432" cy="176765"/>
              </a:xfrm>
              <a:custGeom>
                <a:avLst/>
                <a:gdLst>
                  <a:gd name="T0" fmla="*/ 0 w 113"/>
                  <a:gd name="T1" fmla="*/ 0 h 89"/>
                  <a:gd name="T2" fmla="*/ 0 w 113"/>
                  <a:gd name="T3" fmla="*/ 25 h 89"/>
                  <a:gd name="T4" fmla="*/ 113 w 113"/>
                  <a:gd name="T5" fmla="*/ 89 h 89"/>
                  <a:gd name="T6" fmla="*/ 113 w 113"/>
                  <a:gd name="T7" fmla="*/ 64 h 89"/>
                  <a:gd name="T8" fmla="*/ 0 w 113"/>
                  <a:gd name="T9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89">
                    <a:moveTo>
                      <a:pt x="0" y="0"/>
                    </a:moveTo>
                    <a:lnTo>
                      <a:pt x="0" y="25"/>
                    </a:lnTo>
                    <a:lnTo>
                      <a:pt x="113" y="89"/>
                    </a:lnTo>
                    <a:lnTo>
                      <a:pt x="113" y="6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9" name="任意多边形: 形状 188"/>
              <p:cNvSpPr/>
              <p:nvPr/>
            </p:nvSpPr>
            <p:spPr bwMode="auto">
              <a:xfrm>
                <a:off x="6986773" y="2318761"/>
                <a:ext cx="79445" cy="95334"/>
              </a:xfrm>
              <a:custGeom>
                <a:avLst/>
                <a:gdLst>
                  <a:gd name="T0" fmla="*/ 0 w 40"/>
                  <a:gd name="T1" fmla="*/ 0 h 48"/>
                  <a:gd name="T2" fmla="*/ 0 w 40"/>
                  <a:gd name="T3" fmla="*/ 23 h 48"/>
                  <a:gd name="T4" fmla="*/ 40 w 40"/>
                  <a:gd name="T5" fmla="*/ 48 h 48"/>
                  <a:gd name="T6" fmla="*/ 40 w 40"/>
                  <a:gd name="T7" fmla="*/ 23 h 48"/>
                  <a:gd name="T8" fmla="*/ 0 w 40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8">
                    <a:moveTo>
                      <a:pt x="0" y="0"/>
                    </a:moveTo>
                    <a:lnTo>
                      <a:pt x="0" y="23"/>
                    </a:lnTo>
                    <a:lnTo>
                      <a:pt x="40" y="48"/>
                    </a:lnTo>
                    <a:lnTo>
                      <a:pt x="40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0" name="任意多边形: 形状 189"/>
              <p:cNvSpPr/>
              <p:nvPr/>
            </p:nvSpPr>
            <p:spPr bwMode="auto">
              <a:xfrm>
                <a:off x="6986773" y="2318761"/>
                <a:ext cx="79445" cy="95334"/>
              </a:xfrm>
              <a:custGeom>
                <a:avLst/>
                <a:gdLst>
                  <a:gd name="T0" fmla="*/ 0 w 40"/>
                  <a:gd name="T1" fmla="*/ 0 h 48"/>
                  <a:gd name="T2" fmla="*/ 0 w 40"/>
                  <a:gd name="T3" fmla="*/ 23 h 48"/>
                  <a:gd name="T4" fmla="*/ 40 w 40"/>
                  <a:gd name="T5" fmla="*/ 48 h 48"/>
                  <a:gd name="T6" fmla="*/ 40 w 40"/>
                  <a:gd name="T7" fmla="*/ 23 h 48"/>
                  <a:gd name="T8" fmla="*/ 0 w 40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8">
                    <a:moveTo>
                      <a:pt x="0" y="0"/>
                    </a:moveTo>
                    <a:lnTo>
                      <a:pt x="0" y="23"/>
                    </a:lnTo>
                    <a:lnTo>
                      <a:pt x="40" y="48"/>
                    </a:lnTo>
                    <a:lnTo>
                      <a:pt x="40" y="2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1" name="任意多边形: 形状 190"/>
              <p:cNvSpPr/>
              <p:nvPr/>
            </p:nvSpPr>
            <p:spPr bwMode="auto">
              <a:xfrm>
                <a:off x="7103953" y="2386289"/>
                <a:ext cx="53626" cy="77459"/>
              </a:xfrm>
              <a:custGeom>
                <a:avLst/>
                <a:gdLst>
                  <a:gd name="T0" fmla="*/ 0 w 27"/>
                  <a:gd name="T1" fmla="*/ 0 h 39"/>
                  <a:gd name="T2" fmla="*/ 0 w 27"/>
                  <a:gd name="T3" fmla="*/ 23 h 39"/>
                  <a:gd name="T4" fmla="*/ 27 w 27"/>
                  <a:gd name="T5" fmla="*/ 39 h 39"/>
                  <a:gd name="T6" fmla="*/ 27 w 27"/>
                  <a:gd name="T7" fmla="*/ 14 h 39"/>
                  <a:gd name="T8" fmla="*/ 0 w 27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9">
                    <a:moveTo>
                      <a:pt x="0" y="0"/>
                    </a:moveTo>
                    <a:lnTo>
                      <a:pt x="0" y="23"/>
                    </a:lnTo>
                    <a:lnTo>
                      <a:pt x="27" y="39"/>
                    </a:lnTo>
                    <a:lnTo>
                      <a:pt x="27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2" name="任意多边形: 形状 191"/>
              <p:cNvSpPr/>
              <p:nvPr/>
            </p:nvSpPr>
            <p:spPr bwMode="auto">
              <a:xfrm>
                <a:off x="7103953" y="2386289"/>
                <a:ext cx="53626" cy="77459"/>
              </a:xfrm>
              <a:custGeom>
                <a:avLst/>
                <a:gdLst>
                  <a:gd name="T0" fmla="*/ 0 w 27"/>
                  <a:gd name="T1" fmla="*/ 0 h 39"/>
                  <a:gd name="T2" fmla="*/ 0 w 27"/>
                  <a:gd name="T3" fmla="*/ 23 h 39"/>
                  <a:gd name="T4" fmla="*/ 27 w 27"/>
                  <a:gd name="T5" fmla="*/ 39 h 39"/>
                  <a:gd name="T6" fmla="*/ 27 w 27"/>
                  <a:gd name="T7" fmla="*/ 14 h 39"/>
                  <a:gd name="T8" fmla="*/ 0 w 27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9">
                    <a:moveTo>
                      <a:pt x="0" y="0"/>
                    </a:moveTo>
                    <a:lnTo>
                      <a:pt x="0" y="23"/>
                    </a:lnTo>
                    <a:lnTo>
                      <a:pt x="27" y="39"/>
                    </a:lnTo>
                    <a:lnTo>
                      <a:pt x="27" y="1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3" name="任意多边形: 形状 192"/>
              <p:cNvSpPr/>
              <p:nvPr/>
            </p:nvSpPr>
            <p:spPr bwMode="auto">
              <a:xfrm>
                <a:off x="6730563" y="2283011"/>
                <a:ext cx="119167" cy="119167"/>
              </a:xfrm>
              <a:custGeom>
                <a:avLst/>
                <a:gdLst>
                  <a:gd name="T0" fmla="*/ 0 w 60"/>
                  <a:gd name="T1" fmla="*/ 0 h 60"/>
                  <a:gd name="T2" fmla="*/ 0 w 60"/>
                  <a:gd name="T3" fmla="*/ 25 h 60"/>
                  <a:gd name="T4" fmla="*/ 60 w 60"/>
                  <a:gd name="T5" fmla="*/ 60 h 60"/>
                  <a:gd name="T6" fmla="*/ 60 w 60"/>
                  <a:gd name="T7" fmla="*/ 35 h 60"/>
                  <a:gd name="T8" fmla="*/ 0 w 60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60">
                    <a:moveTo>
                      <a:pt x="0" y="0"/>
                    </a:moveTo>
                    <a:lnTo>
                      <a:pt x="0" y="25"/>
                    </a:lnTo>
                    <a:lnTo>
                      <a:pt x="60" y="60"/>
                    </a:lnTo>
                    <a:lnTo>
                      <a:pt x="60" y="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4" name="任意多边形: 形状 193"/>
              <p:cNvSpPr/>
              <p:nvPr/>
            </p:nvSpPr>
            <p:spPr bwMode="auto">
              <a:xfrm>
                <a:off x="6730563" y="2283011"/>
                <a:ext cx="119167" cy="119167"/>
              </a:xfrm>
              <a:custGeom>
                <a:avLst/>
                <a:gdLst>
                  <a:gd name="T0" fmla="*/ 0 w 60"/>
                  <a:gd name="T1" fmla="*/ 0 h 60"/>
                  <a:gd name="T2" fmla="*/ 0 w 60"/>
                  <a:gd name="T3" fmla="*/ 25 h 60"/>
                  <a:gd name="T4" fmla="*/ 60 w 60"/>
                  <a:gd name="T5" fmla="*/ 60 h 60"/>
                  <a:gd name="T6" fmla="*/ 60 w 60"/>
                  <a:gd name="T7" fmla="*/ 35 h 60"/>
                  <a:gd name="T8" fmla="*/ 0 w 60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60">
                    <a:moveTo>
                      <a:pt x="0" y="0"/>
                    </a:moveTo>
                    <a:lnTo>
                      <a:pt x="0" y="25"/>
                    </a:lnTo>
                    <a:lnTo>
                      <a:pt x="60" y="60"/>
                    </a:lnTo>
                    <a:lnTo>
                      <a:pt x="60" y="3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5" name="任意多边形: 形状 194"/>
              <p:cNvSpPr/>
              <p:nvPr/>
            </p:nvSpPr>
            <p:spPr bwMode="auto">
              <a:xfrm>
                <a:off x="6887467" y="2368414"/>
                <a:ext cx="144987" cy="137043"/>
              </a:xfrm>
              <a:custGeom>
                <a:avLst/>
                <a:gdLst>
                  <a:gd name="T0" fmla="*/ 0 w 73"/>
                  <a:gd name="T1" fmla="*/ 0 h 69"/>
                  <a:gd name="T2" fmla="*/ 0 w 73"/>
                  <a:gd name="T3" fmla="*/ 25 h 69"/>
                  <a:gd name="T4" fmla="*/ 73 w 73"/>
                  <a:gd name="T5" fmla="*/ 69 h 69"/>
                  <a:gd name="T6" fmla="*/ 73 w 73"/>
                  <a:gd name="T7" fmla="*/ 44 h 69"/>
                  <a:gd name="T8" fmla="*/ 0 w 73"/>
                  <a:gd name="T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69">
                    <a:moveTo>
                      <a:pt x="0" y="0"/>
                    </a:moveTo>
                    <a:lnTo>
                      <a:pt x="0" y="25"/>
                    </a:lnTo>
                    <a:lnTo>
                      <a:pt x="73" y="69"/>
                    </a:lnTo>
                    <a:lnTo>
                      <a:pt x="73" y="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6" name="任意多边形: 形状 195"/>
              <p:cNvSpPr/>
              <p:nvPr/>
            </p:nvSpPr>
            <p:spPr bwMode="auto">
              <a:xfrm>
                <a:off x="6887467" y="2368414"/>
                <a:ext cx="144987" cy="137043"/>
              </a:xfrm>
              <a:custGeom>
                <a:avLst/>
                <a:gdLst>
                  <a:gd name="T0" fmla="*/ 0 w 73"/>
                  <a:gd name="T1" fmla="*/ 0 h 69"/>
                  <a:gd name="T2" fmla="*/ 0 w 73"/>
                  <a:gd name="T3" fmla="*/ 25 h 69"/>
                  <a:gd name="T4" fmla="*/ 73 w 73"/>
                  <a:gd name="T5" fmla="*/ 69 h 69"/>
                  <a:gd name="T6" fmla="*/ 73 w 73"/>
                  <a:gd name="T7" fmla="*/ 44 h 69"/>
                  <a:gd name="T8" fmla="*/ 0 w 73"/>
                  <a:gd name="T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69">
                    <a:moveTo>
                      <a:pt x="0" y="0"/>
                    </a:moveTo>
                    <a:lnTo>
                      <a:pt x="0" y="25"/>
                    </a:lnTo>
                    <a:lnTo>
                      <a:pt x="73" y="69"/>
                    </a:lnTo>
                    <a:lnTo>
                      <a:pt x="73" y="4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7" name="任意多边形: 形状 196"/>
              <p:cNvSpPr/>
              <p:nvPr/>
            </p:nvSpPr>
            <p:spPr bwMode="auto">
              <a:xfrm>
                <a:off x="7070190" y="2477650"/>
                <a:ext cx="53626" cy="77459"/>
              </a:xfrm>
              <a:custGeom>
                <a:avLst/>
                <a:gdLst>
                  <a:gd name="T0" fmla="*/ 0 w 27"/>
                  <a:gd name="T1" fmla="*/ 0 h 39"/>
                  <a:gd name="T2" fmla="*/ 0 w 27"/>
                  <a:gd name="T3" fmla="*/ 24 h 39"/>
                  <a:gd name="T4" fmla="*/ 27 w 27"/>
                  <a:gd name="T5" fmla="*/ 39 h 39"/>
                  <a:gd name="T6" fmla="*/ 27 w 27"/>
                  <a:gd name="T7" fmla="*/ 16 h 39"/>
                  <a:gd name="T8" fmla="*/ 0 w 27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9">
                    <a:moveTo>
                      <a:pt x="0" y="0"/>
                    </a:moveTo>
                    <a:lnTo>
                      <a:pt x="0" y="24"/>
                    </a:lnTo>
                    <a:lnTo>
                      <a:pt x="27" y="39"/>
                    </a:lnTo>
                    <a:lnTo>
                      <a:pt x="27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8" name="任意多边形: 形状 197"/>
              <p:cNvSpPr/>
              <p:nvPr/>
            </p:nvSpPr>
            <p:spPr bwMode="auto">
              <a:xfrm>
                <a:off x="7070190" y="2477650"/>
                <a:ext cx="53626" cy="77459"/>
              </a:xfrm>
              <a:custGeom>
                <a:avLst/>
                <a:gdLst>
                  <a:gd name="T0" fmla="*/ 0 w 27"/>
                  <a:gd name="T1" fmla="*/ 0 h 39"/>
                  <a:gd name="T2" fmla="*/ 0 w 27"/>
                  <a:gd name="T3" fmla="*/ 24 h 39"/>
                  <a:gd name="T4" fmla="*/ 27 w 27"/>
                  <a:gd name="T5" fmla="*/ 39 h 39"/>
                  <a:gd name="T6" fmla="*/ 27 w 27"/>
                  <a:gd name="T7" fmla="*/ 16 h 39"/>
                  <a:gd name="T8" fmla="*/ 0 w 27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9">
                    <a:moveTo>
                      <a:pt x="0" y="0"/>
                    </a:moveTo>
                    <a:lnTo>
                      <a:pt x="0" y="24"/>
                    </a:lnTo>
                    <a:lnTo>
                      <a:pt x="27" y="39"/>
                    </a:lnTo>
                    <a:lnTo>
                      <a:pt x="27" y="1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9" name="任意多边形: 形状 198"/>
              <p:cNvSpPr/>
              <p:nvPr/>
            </p:nvSpPr>
            <p:spPr bwMode="auto">
              <a:xfrm>
                <a:off x="7153607" y="2525317"/>
                <a:ext cx="53626" cy="79445"/>
              </a:xfrm>
              <a:custGeom>
                <a:avLst/>
                <a:gdLst>
                  <a:gd name="T0" fmla="*/ 0 w 27"/>
                  <a:gd name="T1" fmla="*/ 0 h 40"/>
                  <a:gd name="T2" fmla="*/ 0 w 27"/>
                  <a:gd name="T3" fmla="*/ 23 h 40"/>
                  <a:gd name="T4" fmla="*/ 27 w 27"/>
                  <a:gd name="T5" fmla="*/ 40 h 40"/>
                  <a:gd name="T6" fmla="*/ 27 w 27"/>
                  <a:gd name="T7" fmla="*/ 15 h 40"/>
                  <a:gd name="T8" fmla="*/ 0 w 27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0">
                    <a:moveTo>
                      <a:pt x="0" y="0"/>
                    </a:moveTo>
                    <a:lnTo>
                      <a:pt x="0" y="23"/>
                    </a:lnTo>
                    <a:lnTo>
                      <a:pt x="27" y="40"/>
                    </a:lnTo>
                    <a:lnTo>
                      <a:pt x="27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0" name="任意多边形: 形状 199"/>
              <p:cNvSpPr/>
              <p:nvPr/>
            </p:nvSpPr>
            <p:spPr bwMode="auto">
              <a:xfrm>
                <a:off x="7153607" y="2525317"/>
                <a:ext cx="53626" cy="79445"/>
              </a:xfrm>
              <a:custGeom>
                <a:avLst/>
                <a:gdLst>
                  <a:gd name="T0" fmla="*/ 0 w 27"/>
                  <a:gd name="T1" fmla="*/ 0 h 40"/>
                  <a:gd name="T2" fmla="*/ 0 w 27"/>
                  <a:gd name="T3" fmla="*/ 23 h 40"/>
                  <a:gd name="T4" fmla="*/ 27 w 27"/>
                  <a:gd name="T5" fmla="*/ 40 h 40"/>
                  <a:gd name="T6" fmla="*/ 27 w 27"/>
                  <a:gd name="T7" fmla="*/ 15 h 40"/>
                  <a:gd name="T8" fmla="*/ 0 w 27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0">
                    <a:moveTo>
                      <a:pt x="0" y="0"/>
                    </a:moveTo>
                    <a:lnTo>
                      <a:pt x="0" y="23"/>
                    </a:lnTo>
                    <a:lnTo>
                      <a:pt x="27" y="40"/>
                    </a:lnTo>
                    <a:lnTo>
                      <a:pt x="27" y="1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1" name="任意多边形: 形状 200"/>
              <p:cNvSpPr/>
              <p:nvPr/>
            </p:nvSpPr>
            <p:spPr bwMode="auto">
              <a:xfrm>
                <a:off x="6730563" y="2394233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5 h 50"/>
                  <a:gd name="T4" fmla="*/ 44 w 44"/>
                  <a:gd name="T5" fmla="*/ 50 h 50"/>
                  <a:gd name="T6" fmla="*/ 44 w 44"/>
                  <a:gd name="T7" fmla="*/ 25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5"/>
                    </a:lnTo>
                    <a:lnTo>
                      <a:pt x="44" y="50"/>
                    </a:lnTo>
                    <a:lnTo>
                      <a:pt x="44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2" name="任意多边形: 形状 201"/>
              <p:cNvSpPr/>
              <p:nvPr/>
            </p:nvSpPr>
            <p:spPr bwMode="auto">
              <a:xfrm>
                <a:off x="6730563" y="2394233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5 h 50"/>
                  <a:gd name="T4" fmla="*/ 44 w 44"/>
                  <a:gd name="T5" fmla="*/ 50 h 50"/>
                  <a:gd name="T6" fmla="*/ 44 w 44"/>
                  <a:gd name="T7" fmla="*/ 25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5"/>
                    </a:lnTo>
                    <a:lnTo>
                      <a:pt x="44" y="50"/>
                    </a:lnTo>
                    <a:lnTo>
                      <a:pt x="44" y="2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3" name="任意多边形: 形状 202"/>
              <p:cNvSpPr/>
              <p:nvPr/>
            </p:nvSpPr>
            <p:spPr bwMode="auto">
              <a:xfrm>
                <a:off x="6849730" y="2463748"/>
                <a:ext cx="33765" cy="67528"/>
              </a:xfrm>
              <a:custGeom>
                <a:avLst/>
                <a:gdLst>
                  <a:gd name="T0" fmla="*/ 0 w 17"/>
                  <a:gd name="T1" fmla="*/ 0 h 34"/>
                  <a:gd name="T2" fmla="*/ 0 w 17"/>
                  <a:gd name="T3" fmla="*/ 25 h 34"/>
                  <a:gd name="T4" fmla="*/ 17 w 17"/>
                  <a:gd name="T5" fmla="*/ 34 h 34"/>
                  <a:gd name="T6" fmla="*/ 17 w 17"/>
                  <a:gd name="T7" fmla="*/ 9 h 34"/>
                  <a:gd name="T8" fmla="*/ 0 w 17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34">
                    <a:moveTo>
                      <a:pt x="0" y="0"/>
                    </a:moveTo>
                    <a:lnTo>
                      <a:pt x="0" y="25"/>
                    </a:lnTo>
                    <a:lnTo>
                      <a:pt x="17" y="34"/>
                    </a:lnTo>
                    <a:lnTo>
                      <a:pt x="17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4" name="任意多边形: 形状 203"/>
              <p:cNvSpPr/>
              <p:nvPr/>
            </p:nvSpPr>
            <p:spPr bwMode="auto">
              <a:xfrm>
                <a:off x="6849730" y="2463748"/>
                <a:ext cx="33765" cy="67528"/>
              </a:xfrm>
              <a:custGeom>
                <a:avLst/>
                <a:gdLst>
                  <a:gd name="T0" fmla="*/ 0 w 17"/>
                  <a:gd name="T1" fmla="*/ 0 h 34"/>
                  <a:gd name="T2" fmla="*/ 0 w 17"/>
                  <a:gd name="T3" fmla="*/ 25 h 34"/>
                  <a:gd name="T4" fmla="*/ 17 w 17"/>
                  <a:gd name="T5" fmla="*/ 34 h 34"/>
                  <a:gd name="T6" fmla="*/ 17 w 17"/>
                  <a:gd name="T7" fmla="*/ 9 h 34"/>
                  <a:gd name="T8" fmla="*/ 0 w 17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34">
                    <a:moveTo>
                      <a:pt x="0" y="0"/>
                    </a:moveTo>
                    <a:lnTo>
                      <a:pt x="0" y="25"/>
                    </a:lnTo>
                    <a:lnTo>
                      <a:pt x="17" y="34"/>
                    </a:lnTo>
                    <a:lnTo>
                      <a:pt x="17" y="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5" name="任意多边形: 形状 204"/>
              <p:cNvSpPr/>
              <p:nvPr/>
            </p:nvSpPr>
            <p:spPr bwMode="auto">
              <a:xfrm>
                <a:off x="6917258" y="2501483"/>
                <a:ext cx="53626" cy="79445"/>
              </a:xfrm>
              <a:custGeom>
                <a:avLst/>
                <a:gdLst>
                  <a:gd name="T0" fmla="*/ 0 w 27"/>
                  <a:gd name="T1" fmla="*/ 0 h 40"/>
                  <a:gd name="T2" fmla="*/ 0 w 27"/>
                  <a:gd name="T3" fmla="*/ 25 h 40"/>
                  <a:gd name="T4" fmla="*/ 27 w 27"/>
                  <a:gd name="T5" fmla="*/ 40 h 40"/>
                  <a:gd name="T6" fmla="*/ 27 w 27"/>
                  <a:gd name="T7" fmla="*/ 15 h 40"/>
                  <a:gd name="T8" fmla="*/ 0 w 27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0">
                    <a:moveTo>
                      <a:pt x="0" y="0"/>
                    </a:moveTo>
                    <a:lnTo>
                      <a:pt x="0" y="25"/>
                    </a:lnTo>
                    <a:lnTo>
                      <a:pt x="27" y="40"/>
                    </a:lnTo>
                    <a:lnTo>
                      <a:pt x="27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6" name="任意多边形: 形状 205"/>
              <p:cNvSpPr/>
              <p:nvPr/>
            </p:nvSpPr>
            <p:spPr bwMode="auto">
              <a:xfrm>
                <a:off x="6917258" y="2501483"/>
                <a:ext cx="53626" cy="79445"/>
              </a:xfrm>
              <a:custGeom>
                <a:avLst/>
                <a:gdLst>
                  <a:gd name="T0" fmla="*/ 0 w 27"/>
                  <a:gd name="T1" fmla="*/ 0 h 40"/>
                  <a:gd name="T2" fmla="*/ 0 w 27"/>
                  <a:gd name="T3" fmla="*/ 25 h 40"/>
                  <a:gd name="T4" fmla="*/ 27 w 27"/>
                  <a:gd name="T5" fmla="*/ 40 h 40"/>
                  <a:gd name="T6" fmla="*/ 27 w 27"/>
                  <a:gd name="T7" fmla="*/ 15 h 40"/>
                  <a:gd name="T8" fmla="*/ 0 w 27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0">
                    <a:moveTo>
                      <a:pt x="0" y="0"/>
                    </a:moveTo>
                    <a:lnTo>
                      <a:pt x="0" y="25"/>
                    </a:lnTo>
                    <a:lnTo>
                      <a:pt x="27" y="40"/>
                    </a:lnTo>
                    <a:lnTo>
                      <a:pt x="27" y="1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7" name="任意多边形: 形状 206"/>
              <p:cNvSpPr/>
              <p:nvPr/>
            </p:nvSpPr>
            <p:spPr bwMode="auto">
              <a:xfrm>
                <a:off x="6730563" y="2505456"/>
                <a:ext cx="323738" cy="236349"/>
              </a:xfrm>
              <a:custGeom>
                <a:avLst/>
                <a:gdLst>
                  <a:gd name="T0" fmla="*/ 0 w 163"/>
                  <a:gd name="T1" fmla="*/ 0 h 119"/>
                  <a:gd name="T2" fmla="*/ 0 w 163"/>
                  <a:gd name="T3" fmla="*/ 25 h 119"/>
                  <a:gd name="T4" fmla="*/ 163 w 163"/>
                  <a:gd name="T5" fmla="*/ 119 h 119"/>
                  <a:gd name="T6" fmla="*/ 163 w 163"/>
                  <a:gd name="T7" fmla="*/ 94 h 119"/>
                  <a:gd name="T8" fmla="*/ 0 w 163"/>
                  <a:gd name="T9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119">
                    <a:moveTo>
                      <a:pt x="0" y="0"/>
                    </a:moveTo>
                    <a:lnTo>
                      <a:pt x="0" y="25"/>
                    </a:lnTo>
                    <a:lnTo>
                      <a:pt x="163" y="119"/>
                    </a:lnTo>
                    <a:lnTo>
                      <a:pt x="163" y="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8" name="任意多边形: 形状 207"/>
              <p:cNvSpPr/>
              <p:nvPr/>
            </p:nvSpPr>
            <p:spPr bwMode="auto">
              <a:xfrm>
                <a:off x="6730563" y="2505456"/>
                <a:ext cx="323738" cy="236349"/>
              </a:xfrm>
              <a:custGeom>
                <a:avLst/>
                <a:gdLst>
                  <a:gd name="T0" fmla="*/ 0 w 163"/>
                  <a:gd name="T1" fmla="*/ 0 h 119"/>
                  <a:gd name="T2" fmla="*/ 0 w 163"/>
                  <a:gd name="T3" fmla="*/ 25 h 119"/>
                  <a:gd name="T4" fmla="*/ 163 w 163"/>
                  <a:gd name="T5" fmla="*/ 119 h 119"/>
                  <a:gd name="T6" fmla="*/ 163 w 163"/>
                  <a:gd name="T7" fmla="*/ 94 h 119"/>
                  <a:gd name="T8" fmla="*/ 0 w 163"/>
                  <a:gd name="T9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119">
                    <a:moveTo>
                      <a:pt x="0" y="0"/>
                    </a:moveTo>
                    <a:lnTo>
                      <a:pt x="0" y="25"/>
                    </a:lnTo>
                    <a:lnTo>
                      <a:pt x="163" y="119"/>
                    </a:lnTo>
                    <a:lnTo>
                      <a:pt x="163" y="9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9" name="任意多边形: 形状 208"/>
              <p:cNvSpPr/>
              <p:nvPr/>
            </p:nvSpPr>
            <p:spPr bwMode="auto">
              <a:xfrm>
                <a:off x="7092037" y="2712012"/>
                <a:ext cx="77459" cy="95334"/>
              </a:xfrm>
              <a:custGeom>
                <a:avLst/>
                <a:gdLst>
                  <a:gd name="T0" fmla="*/ 0 w 39"/>
                  <a:gd name="T1" fmla="*/ 0 h 48"/>
                  <a:gd name="T2" fmla="*/ 0 w 39"/>
                  <a:gd name="T3" fmla="*/ 25 h 48"/>
                  <a:gd name="T4" fmla="*/ 39 w 39"/>
                  <a:gd name="T5" fmla="*/ 48 h 48"/>
                  <a:gd name="T6" fmla="*/ 39 w 39"/>
                  <a:gd name="T7" fmla="*/ 23 h 48"/>
                  <a:gd name="T8" fmla="*/ 0 w 39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48">
                    <a:moveTo>
                      <a:pt x="0" y="0"/>
                    </a:moveTo>
                    <a:lnTo>
                      <a:pt x="0" y="25"/>
                    </a:lnTo>
                    <a:lnTo>
                      <a:pt x="39" y="48"/>
                    </a:lnTo>
                    <a:lnTo>
                      <a:pt x="39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0" name="任意多边形: 形状 209"/>
              <p:cNvSpPr/>
              <p:nvPr/>
            </p:nvSpPr>
            <p:spPr bwMode="auto">
              <a:xfrm>
                <a:off x="7092037" y="2712012"/>
                <a:ext cx="77459" cy="95334"/>
              </a:xfrm>
              <a:custGeom>
                <a:avLst/>
                <a:gdLst>
                  <a:gd name="T0" fmla="*/ 0 w 39"/>
                  <a:gd name="T1" fmla="*/ 0 h 48"/>
                  <a:gd name="T2" fmla="*/ 0 w 39"/>
                  <a:gd name="T3" fmla="*/ 25 h 48"/>
                  <a:gd name="T4" fmla="*/ 39 w 39"/>
                  <a:gd name="T5" fmla="*/ 48 h 48"/>
                  <a:gd name="T6" fmla="*/ 39 w 39"/>
                  <a:gd name="T7" fmla="*/ 23 h 48"/>
                  <a:gd name="T8" fmla="*/ 0 w 39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48">
                    <a:moveTo>
                      <a:pt x="0" y="0"/>
                    </a:moveTo>
                    <a:lnTo>
                      <a:pt x="0" y="25"/>
                    </a:lnTo>
                    <a:lnTo>
                      <a:pt x="39" y="48"/>
                    </a:lnTo>
                    <a:lnTo>
                      <a:pt x="39" y="2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1" name="任意多边形: 形状 210"/>
              <p:cNvSpPr/>
              <p:nvPr/>
            </p:nvSpPr>
            <p:spPr bwMode="auto">
              <a:xfrm>
                <a:off x="6730563" y="2616678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5 h 50"/>
                  <a:gd name="T4" fmla="*/ 44 w 44"/>
                  <a:gd name="T5" fmla="*/ 50 h 50"/>
                  <a:gd name="T6" fmla="*/ 44 w 44"/>
                  <a:gd name="T7" fmla="*/ 25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5"/>
                    </a:lnTo>
                    <a:lnTo>
                      <a:pt x="44" y="50"/>
                    </a:lnTo>
                    <a:lnTo>
                      <a:pt x="44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2" name="任意多边形: 形状 211"/>
              <p:cNvSpPr/>
              <p:nvPr/>
            </p:nvSpPr>
            <p:spPr bwMode="auto">
              <a:xfrm>
                <a:off x="6730563" y="2616678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5 h 50"/>
                  <a:gd name="T4" fmla="*/ 44 w 44"/>
                  <a:gd name="T5" fmla="*/ 50 h 50"/>
                  <a:gd name="T6" fmla="*/ 44 w 44"/>
                  <a:gd name="T7" fmla="*/ 25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5"/>
                    </a:lnTo>
                    <a:lnTo>
                      <a:pt x="44" y="50"/>
                    </a:lnTo>
                    <a:lnTo>
                      <a:pt x="44" y="2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3" name="任意多边形: 形状 212"/>
              <p:cNvSpPr/>
              <p:nvPr/>
            </p:nvSpPr>
            <p:spPr bwMode="auto">
              <a:xfrm>
                <a:off x="6849730" y="2688178"/>
                <a:ext cx="174778" cy="148959"/>
              </a:xfrm>
              <a:custGeom>
                <a:avLst/>
                <a:gdLst>
                  <a:gd name="T0" fmla="*/ 0 w 88"/>
                  <a:gd name="T1" fmla="*/ 0 h 75"/>
                  <a:gd name="T2" fmla="*/ 0 w 88"/>
                  <a:gd name="T3" fmla="*/ 25 h 75"/>
                  <a:gd name="T4" fmla="*/ 88 w 88"/>
                  <a:gd name="T5" fmla="*/ 75 h 75"/>
                  <a:gd name="T6" fmla="*/ 88 w 88"/>
                  <a:gd name="T7" fmla="*/ 50 h 75"/>
                  <a:gd name="T8" fmla="*/ 0 w 88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75">
                    <a:moveTo>
                      <a:pt x="0" y="0"/>
                    </a:moveTo>
                    <a:lnTo>
                      <a:pt x="0" y="25"/>
                    </a:lnTo>
                    <a:lnTo>
                      <a:pt x="88" y="75"/>
                    </a:lnTo>
                    <a:lnTo>
                      <a:pt x="88" y="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4" name="任意多边形: 形状 213"/>
              <p:cNvSpPr/>
              <p:nvPr/>
            </p:nvSpPr>
            <p:spPr bwMode="auto">
              <a:xfrm>
                <a:off x="6849730" y="2688178"/>
                <a:ext cx="174778" cy="148959"/>
              </a:xfrm>
              <a:custGeom>
                <a:avLst/>
                <a:gdLst>
                  <a:gd name="T0" fmla="*/ 0 w 88"/>
                  <a:gd name="T1" fmla="*/ 0 h 75"/>
                  <a:gd name="T2" fmla="*/ 0 w 88"/>
                  <a:gd name="T3" fmla="*/ 25 h 75"/>
                  <a:gd name="T4" fmla="*/ 88 w 88"/>
                  <a:gd name="T5" fmla="*/ 75 h 75"/>
                  <a:gd name="T6" fmla="*/ 88 w 88"/>
                  <a:gd name="T7" fmla="*/ 50 h 75"/>
                  <a:gd name="T8" fmla="*/ 0 w 88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75">
                    <a:moveTo>
                      <a:pt x="0" y="0"/>
                    </a:moveTo>
                    <a:lnTo>
                      <a:pt x="0" y="25"/>
                    </a:lnTo>
                    <a:lnTo>
                      <a:pt x="88" y="75"/>
                    </a:lnTo>
                    <a:lnTo>
                      <a:pt x="88" y="5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5" name="任意多边形: 形状 214"/>
              <p:cNvSpPr/>
              <p:nvPr/>
            </p:nvSpPr>
            <p:spPr bwMode="auto">
              <a:xfrm>
                <a:off x="7058273" y="2803373"/>
                <a:ext cx="53626" cy="81431"/>
              </a:xfrm>
              <a:custGeom>
                <a:avLst/>
                <a:gdLst>
                  <a:gd name="T0" fmla="*/ 0 w 27"/>
                  <a:gd name="T1" fmla="*/ 0 h 41"/>
                  <a:gd name="T2" fmla="*/ 0 w 27"/>
                  <a:gd name="T3" fmla="*/ 25 h 41"/>
                  <a:gd name="T4" fmla="*/ 27 w 27"/>
                  <a:gd name="T5" fmla="*/ 41 h 41"/>
                  <a:gd name="T6" fmla="*/ 27 w 27"/>
                  <a:gd name="T7" fmla="*/ 17 h 41"/>
                  <a:gd name="T8" fmla="*/ 0 w 2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1">
                    <a:moveTo>
                      <a:pt x="0" y="0"/>
                    </a:moveTo>
                    <a:lnTo>
                      <a:pt x="0" y="25"/>
                    </a:lnTo>
                    <a:lnTo>
                      <a:pt x="27" y="41"/>
                    </a:lnTo>
                    <a:lnTo>
                      <a:pt x="27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6" name="任意多边形: 形状 215"/>
              <p:cNvSpPr/>
              <p:nvPr/>
            </p:nvSpPr>
            <p:spPr bwMode="auto">
              <a:xfrm>
                <a:off x="7058273" y="2803373"/>
                <a:ext cx="53626" cy="81431"/>
              </a:xfrm>
              <a:custGeom>
                <a:avLst/>
                <a:gdLst>
                  <a:gd name="T0" fmla="*/ 0 w 27"/>
                  <a:gd name="T1" fmla="*/ 0 h 41"/>
                  <a:gd name="T2" fmla="*/ 0 w 27"/>
                  <a:gd name="T3" fmla="*/ 25 h 41"/>
                  <a:gd name="T4" fmla="*/ 27 w 27"/>
                  <a:gd name="T5" fmla="*/ 41 h 41"/>
                  <a:gd name="T6" fmla="*/ 27 w 27"/>
                  <a:gd name="T7" fmla="*/ 17 h 41"/>
                  <a:gd name="T8" fmla="*/ 0 w 2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1">
                    <a:moveTo>
                      <a:pt x="0" y="0"/>
                    </a:moveTo>
                    <a:lnTo>
                      <a:pt x="0" y="25"/>
                    </a:lnTo>
                    <a:lnTo>
                      <a:pt x="27" y="41"/>
                    </a:lnTo>
                    <a:lnTo>
                      <a:pt x="27" y="1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7" name="任意多边形: 形状 216"/>
              <p:cNvSpPr/>
              <p:nvPr/>
            </p:nvSpPr>
            <p:spPr bwMode="auto">
              <a:xfrm>
                <a:off x="6730563" y="2727901"/>
                <a:ext cx="178751" cy="152932"/>
              </a:xfrm>
              <a:custGeom>
                <a:avLst/>
                <a:gdLst>
                  <a:gd name="T0" fmla="*/ 0 w 90"/>
                  <a:gd name="T1" fmla="*/ 0 h 77"/>
                  <a:gd name="T2" fmla="*/ 0 w 90"/>
                  <a:gd name="T3" fmla="*/ 25 h 77"/>
                  <a:gd name="T4" fmla="*/ 90 w 90"/>
                  <a:gd name="T5" fmla="*/ 77 h 77"/>
                  <a:gd name="T6" fmla="*/ 90 w 90"/>
                  <a:gd name="T7" fmla="*/ 52 h 77"/>
                  <a:gd name="T8" fmla="*/ 0 w 90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77">
                    <a:moveTo>
                      <a:pt x="0" y="0"/>
                    </a:moveTo>
                    <a:lnTo>
                      <a:pt x="0" y="25"/>
                    </a:lnTo>
                    <a:lnTo>
                      <a:pt x="90" y="77"/>
                    </a:lnTo>
                    <a:lnTo>
                      <a:pt x="90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8" name="任意多边形: 形状 217"/>
              <p:cNvSpPr/>
              <p:nvPr/>
            </p:nvSpPr>
            <p:spPr bwMode="auto">
              <a:xfrm>
                <a:off x="6730563" y="2727901"/>
                <a:ext cx="178751" cy="152932"/>
              </a:xfrm>
              <a:custGeom>
                <a:avLst/>
                <a:gdLst>
                  <a:gd name="T0" fmla="*/ 0 w 90"/>
                  <a:gd name="T1" fmla="*/ 0 h 77"/>
                  <a:gd name="T2" fmla="*/ 0 w 90"/>
                  <a:gd name="T3" fmla="*/ 25 h 77"/>
                  <a:gd name="T4" fmla="*/ 90 w 90"/>
                  <a:gd name="T5" fmla="*/ 77 h 77"/>
                  <a:gd name="T6" fmla="*/ 90 w 90"/>
                  <a:gd name="T7" fmla="*/ 52 h 77"/>
                  <a:gd name="T8" fmla="*/ 0 w 90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77">
                    <a:moveTo>
                      <a:pt x="0" y="0"/>
                    </a:moveTo>
                    <a:lnTo>
                      <a:pt x="0" y="25"/>
                    </a:lnTo>
                    <a:lnTo>
                      <a:pt x="90" y="77"/>
                    </a:lnTo>
                    <a:lnTo>
                      <a:pt x="90" y="5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9" name="任意多边形: 形状 218"/>
              <p:cNvSpPr/>
              <p:nvPr/>
            </p:nvSpPr>
            <p:spPr bwMode="auto">
              <a:xfrm>
                <a:off x="6945064" y="2853027"/>
                <a:ext cx="129098" cy="119167"/>
              </a:xfrm>
              <a:custGeom>
                <a:avLst/>
                <a:gdLst>
                  <a:gd name="T0" fmla="*/ 0 w 65"/>
                  <a:gd name="T1" fmla="*/ 0 h 60"/>
                  <a:gd name="T2" fmla="*/ 0 w 65"/>
                  <a:gd name="T3" fmla="*/ 23 h 60"/>
                  <a:gd name="T4" fmla="*/ 65 w 65"/>
                  <a:gd name="T5" fmla="*/ 60 h 60"/>
                  <a:gd name="T6" fmla="*/ 65 w 65"/>
                  <a:gd name="T7" fmla="*/ 37 h 60"/>
                  <a:gd name="T8" fmla="*/ 0 w 65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0">
                    <a:moveTo>
                      <a:pt x="0" y="0"/>
                    </a:moveTo>
                    <a:lnTo>
                      <a:pt x="0" y="23"/>
                    </a:lnTo>
                    <a:lnTo>
                      <a:pt x="65" y="60"/>
                    </a:lnTo>
                    <a:lnTo>
                      <a:pt x="65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0" name="任意多边形: 形状 219"/>
              <p:cNvSpPr/>
              <p:nvPr/>
            </p:nvSpPr>
            <p:spPr bwMode="auto">
              <a:xfrm>
                <a:off x="6945064" y="2853027"/>
                <a:ext cx="129098" cy="119167"/>
              </a:xfrm>
              <a:custGeom>
                <a:avLst/>
                <a:gdLst>
                  <a:gd name="T0" fmla="*/ 0 w 65"/>
                  <a:gd name="T1" fmla="*/ 0 h 60"/>
                  <a:gd name="T2" fmla="*/ 0 w 65"/>
                  <a:gd name="T3" fmla="*/ 23 h 60"/>
                  <a:gd name="T4" fmla="*/ 65 w 65"/>
                  <a:gd name="T5" fmla="*/ 60 h 60"/>
                  <a:gd name="T6" fmla="*/ 65 w 65"/>
                  <a:gd name="T7" fmla="*/ 37 h 60"/>
                  <a:gd name="T8" fmla="*/ 0 w 65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0">
                    <a:moveTo>
                      <a:pt x="0" y="0"/>
                    </a:moveTo>
                    <a:lnTo>
                      <a:pt x="0" y="23"/>
                    </a:lnTo>
                    <a:lnTo>
                      <a:pt x="65" y="60"/>
                    </a:lnTo>
                    <a:lnTo>
                      <a:pt x="65" y="3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1" name="任意多边形: 形状 220"/>
              <p:cNvSpPr/>
              <p:nvPr/>
            </p:nvSpPr>
            <p:spPr bwMode="auto">
              <a:xfrm>
                <a:off x="7107926" y="2944388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5 h 50"/>
                  <a:gd name="T4" fmla="*/ 44 w 44"/>
                  <a:gd name="T5" fmla="*/ 50 h 50"/>
                  <a:gd name="T6" fmla="*/ 44 w 44"/>
                  <a:gd name="T7" fmla="*/ 27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5"/>
                    </a:lnTo>
                    <a:lnTo>
                      <a:pt x="44" y="50"/>
                    </a:lnTo>
                    <a:lnTo>
                      <a:pt x="44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2" name="任意多边形: 形状 221"/>
              <p:cNvSpPr/>
              <p:nvPr/>
            </p:nvSpPr>
            <p:spPr bwMode="auto">
              <a:xfrm>
                <a:off x="7107926" y="2944388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5 h 50"/>
                  <a:gd name="T4" fmla="*/ 44 w 44"/>
                  <a:gd name="T5" fmla="*/ 50 h 50"/>
                  <a:gd name="T6" fmla="*/ 44 w 44"/>
                  <a:gd name="T7" fmla="*/ 27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5"/>
                    </a:lnTo>
                    <a:lnTo>
                      <a:pt x="44" y="50"/>
                    </a:lnTo>
                    <a:lnTo>
                      <a:pt x="44" y="2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3" name="任意多边形: 形状 222"/>
              <p:cNvSpPr/>
              <p:nvPr/>
            </p:nvSpPr>
            <p:spPr bwMode="auto">
              <a:xfrm>
                <a:off x="6730563" y="2841110"/>
                <a:ext cx="61570" cy="81431"/>
              </a:xfrm>
              <a:custGeom>
                <a:avLst/>
                <a:gdLst>
                  <a:gd name="T0" fmla="*/ 0 w 31"/>
                  <a:gd name="T1" fmla="*/ 0 h 41"/>
                  <a:gd name="T2" fmla="*/ 0 w 31"/>
                  <a:gd name="T3" fmla="*/ 25 h 41"/>
                  <a:gd name="T4" fmla="*/ 31 w 31"/>
                  <a:gd name="T5" fmla="*/ 41 h 41"/>
                  <a:gd name="T6" fmla="*/ 31 w 31"/>
                  <a:gd name="T7" fmla="*/ 16 h 41"/>
                  <a:gd name="T8" fmla="*/ 0 w 31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1">
                    <a:moveTo>
                      <a:pt x="0" y="0"/>
                    </a:moveTo>
                    <a:lnTo>
                      <a:pt x="0" y="25"/>
                    </a:lnTo>
                    <a:lnTo>
                      <a:pt x="31" y="41"/>
                    </a:lnTo>
                    <a:lnTo>
                      <a:pt x="31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4" name="任意多边形: 形状 223"/>
              <p:cNvSpPr/>
              <p:nvPr/>
            </p:nvSpPr>
            <p:spPr bwMode="auto">
              <a:xfrm>
                <a:off x="6730563" y="2841110"/>
                <a:ext cx="61570" cy="81431"/>
              </a:xfrm>
              <a:custGeom>
                <a:avLst/>
                <a:gdLst>
                  <a:gd name="T0" fmla="*/ 0 w 31"/>
                  <a:gd name="T1" fmla="*/ 0 h 41"/>
                  <a:gd name="T2" fmla="*/ 0 w 31"/>
                  <a:gd name="T3" fmla="*/ 25 h 41"/>
                  <a:gd name="T4" fmla="*/ 31 w 31"/>
                  <a:gd name="T5" fmla="*/ 41 h 41"/>
                  <a:gd name="T6" fmla="*/ 31 w 31"/>
                  <a:gd name="T7" fmla="*/ 16 h 41"/>
                  <a:gd name="T8" fmla="*/ 0 w 31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1">
                    <a:moveTo>
                      <a:pt x="0" y="0"/>
                    </a:moveTo>
                    <a:lnTo>
                      <a:pt x="0" y="25"/>
                    </a:lnTo>
                    <a:lnTo>
                      <a:pt x="31" y="41"/>
                    </a:lnTo>
                    <a:lnTo>
                      <a:pt x="31" y="1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5" name="任意多边形: 形状 224"/>
              <p:cNvSpPr/>
              <p:nvPr/>
            </p:nvSpPr>
            <p:spPr bwMode="auto">
              <a:xfrm>
                <a:off x="6825897" y="2894734"/>
                <a:ext cx="79445" cy="93348"/>
              </a:xfrm>
              <a:custGeom>
                <a:avLst/>
                <a:gdLst>
                  <a:gd name="T0" fmla="*/ 0 w 40"/>
                  <a:gd name="T1" fmla="*/ 0 h 47"/>
                  <a:gd name="T2" fmla="*/ 0 w 40"/>
                  <a:gd name="T3" fmla="*/ 25 h 47"/>
                  <a:gd name="T4" fmla="*/ 40 w 40"/>
                  <a:gd name="T5" fmla="*/ 47 h 47"/>
                  <a:gd name="T6" fmla="*/ 40 w 40"/>
                  <a:gd name="T7" fmla="*/ 23 h 47"/>
                  <a:gd name="T8" fmla="*/ 0 w 4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7">
                    <a:moveTo>
                      <a:pt x="0" y="0"/>
                    </a:moveTo>
                    <a:lnTo>
                      <a:pt x="0" y="25"/>
                    </a:lnTo>
                    <a:lnTo>
                      <a:pt x="40" y="47"/>
                    </a:lnTo>
                    <a:lnTo>
                      <a:pt x="40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6" name="任意多边形: 形状 225"/>
              <p:cNvSpPr/>
              <p:nvPr/>
            </p:nvSpPr>
            <p:spPr bwMode="auto">
              <a:xfrm>
                <a:off x="6825897" y="2894734"/>
                <a:ext cx="79445" cy="93348"/>
              </a:xfrm>
              <a:custGeom>
                <a:avLst/>
                <a:gdLst>
                  <a:gd name="T0" fmla="*/ 0 w 40"/>
                  <a:gd name="T1" fmla="*/ 0 h 47"/>
                  <a:gd name="T2" fmla="*/ 0 w 40"/>
                  <a:gd name="T3" fmla="*/ 25 h 47"/>
                  <a:gd name="T4" fmla="*/ 40 w 40"/>
                  <a:gd name="T5" fmla="*/ 47 h 47"/>
                  <a:gd name="T6" fmla="*/ 40 w 40"/>
                  <a:gd name="T7" fmla="*/ 23 h 47"/>
                  <a:gd name="T8" fmla="*/ 0 w 4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7">
                    <a:moveTo>
                      <a:pt x="0" y="0"/>
                    </a:moveTo>
                    <a:lnTo>
                      <a:pt x="0" y="25"/>
                    </a:lnTo>
                    <a:lnTo>
                      <a:pt x="40" y="47"/>
                    </a:lnTo>
                    <a:lnTo>
                      <a:pt x="40" y="2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7" name="任意多边形: 形状 226"/>
              <p:cNvSpPr/>
              <p:nvPr/>
            </p:nvSpPr>
            <p:spPr bwMode="auto">
              <a:xfrm>
                <a:off x="6937119" y="2960277"/>
                <a:ext cx="133070" cy="123139"/>
              </a:xfrm>
              <a:custGeom>
                <a:avLst/>
                <a:gdLst>
                  <a:gd name="T0" fmla="*/ 0 w 67"/>
                  <a:gd name="T1" fmla="*/ 0 h 62"/>
                  <a:gd name="T2" fmla="*/ 0 w 67"/>
                  <a:gd name="T3" fmla="*/ 25 h 62"/>
                  <a:gd name="T4" fmla="*/ 67 w 67"/>
                  <a:gd name="T5" fmla="*/ 62 h 62"/>
                  <a:gd name="T6" fmla="*/ 67 w 67"/>
                  <a:gd name="T7" fmla="*/ 37 h 62"/>
                  <a:gd name="T8" fmla="*/ 0 w 67"/>
                  <a:gd name="T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62">
                    <a:moveTo>
                      <a:pt x="0" y="0"/>
                    </a:moveTo>
                    <a:lnTo>
                      <a:pt x="0" y="25"/>
                    </a:lnTo>
                    <a:lnTo>
                      <a:pt x="67" y="62"/>
                    </a:lnTo>
                    <a:lnTo>
                      <a:pt x="67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8" name="任意多边形: 形状 227"/>
              <p:cNvSpPr/>
              <p:nvPr/>
            </p:nvSpPr>
            <p:spPr bwMode="auto">
              <a:xfrm>
                <a:off x="6937119" y="2960277"/>
                <a:ext cx="133070" cy="123139"/>
              </a:xfrm>
              <a:custGeom>
                <a:avLst/>
                <a:gdLst>
                  <a:gd name="T0" fmla="*/ 0 w 67"/>
                  <a:gd name="T1" fmla="*/ 0 h 62"/>
                  <a:gd name="T2" fmla="*/ 0 w 67"/>
                  <a:gd name="T3" fmla="*/ 25 h 62"/>
                  <a:gd name="T4" fmla="*/ 67 w 67"/>
                  <a:gd name="T5" fmla="*/ 62 h 62"/>
                  <a:gd name="T6" fmla="*/ 67 w 67"/>
                  <a:gd name="T7" fmla="*/ 37 h 62"/>
                  <a:gd name="T8" fmla="*/ 0 w 67"/>
                  <a:gd name="T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62">
                    <a:moveTo>
                      <a:pt x="0" y="0"/>
                    </a:moveTo>
                    <a:lnTo>
                      <a:pt x="0" y="25"/>
                    </a:lnTo>
                    <a:lnTo>
                      <a:pt x="67" y="62"/>
                    </a:lnTo>
                    <a:lnTo>
                      <a:pt x="67" y="3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9" name="任意多边形: 形状 228"/>
              <p:cNvSpPr/>
              <p:nvPr/>
            </p:nvSpPr>
            <p:spPr bwMode="auto">
              <a:xfrm>
                <a:off x="6730563" y="2952333"/>
                <a:ext cx="186695" cy="152932"/>
              </a:xfrm>
              <a:custGeom>
                <a:avLst/>
                <a:gdLst>
                  <a:gd name="T0" fmla="*/ 0 w 94"/>
                  <a:gd name="T1" fmla="*/ 0 h 77"/>
                  <a:gd name="T2" fmla="*/ 0 w 94"/>
                  <a:gd name="T3" fmla="*/ 25 h 77"/>
                  <a:gd name="T4" fmla="*/ 94 w 94"/>
                  <a:gd name="T5" fmla="*/ 77 h 77"/>
                  <a:gd name="T6" fmla="*/ 94 w 94"/>
                  <a:gd name="T7" fmla="*/ 54 h 77"/>
                  <a:gd name="T8" fmla="*/ 0 w 94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77">
                    <a:moveTo>
                      <a:pt x="0" y="0"/>
                    </a:moveTo>
                    <a:lnTo>
                      <a:pt x="0" y="25"/>
                    </a:lnTo>
                    <a:lnTo>
                      <a:pt x="94" y="77"/>
                    </a:lnTo>
                    <a:lnTo>
                      <a:pt x="94" y="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0" name="任意多边形: 形状 229"/>
              <p:cNvSpPr/>
              <p:nvPr/>
            </p:nvSpPr>
            <p:spPr bwMode="auto">
              <a:xfrm>
                <a:off x="6730563" y="2952333"/>
                <a:ext cx="186695" cy="152932"/>
              </a:xfrm>
              <a:custGeom>
                <a:avLst/>
                <a:gdLst>
                  <a:gd name="T0" fmla="*/ 0 w 94"/>
                  <a:gd name="T1" fmla="*/ 0 h 77"/>
                  <a:gd name="T2" fmla="*/ 0 w 94"/>
                  <a:gd name="T3" fmla="*/ 25 h 77"/>
                  <a:gd name="T4" fmla="*/ 94 w 94"/>
                  <a:gd name="T5" fmla="*/ 77 h 77"/>
                  <a:gd name="T6" fmla="*/ 94 w 94"/>
                  <a:gd name="T7" fmla="*/ 54 h 77"/>
                  <a:gd name="T8" fmla="*/ 0 w 94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77">
                    <a:moveTo>
                      <a:pt x="0" y="0"/>
                    </a:moveTo>
                    <a:lnTo>
                      <a:pt x="0" y="25"/>
                    </a:lnTo>
                    <a:lnTo>
                      <a:pt x="94" y="77"/>
                    </a:lnTo>
                    <a:lnTo>
                      <a:pt x="94" y="5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1" name="任意多边形: 形状 230"/>
              <p:cNvSpPr/>
              <p:nvPr/>
            </p:nvSpPr>
            <p:spPr bwMode="auto">
              <a:xfrm>
                <a:off x="6951023" y="3075472"/>
                <a:ext cx="172793" cy="152932"/>
              </a:xfrm>
              <a:custGeom>
                <a:avLst/>
                <a:gdLst>
                  <a:gd name="T0" fmla="*/ 0 w 87"/>
                  <a:gd name="T1" fmla="*/ 0 h 77"/>
                  <a:gd name="T2" fmla="*/ 0 w 87"/>
                  <a:gd name="T3" fmla="*/ 25 h 77"/>
                  <a:gd name="T4" fmla="*/ 87 w 87"/>
                  <a:gd name="T5" fmla="*/ 77 h 77"/>
                  <a:gd name="T6" fmla="*/ 87 w 87"/>
                  <a:gd name="T7" fmla="*/ 52 h 77"/>
                  <a:gd name="T8" fmla="*/ 0 w 87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77">
                    <a:moveTo>
                      <a:pt x="0" y="0"/>
                    </a:moveTo>
                    <a:lnTo>
                      <a:pt x="0" y="25"/>
                    </a:lnTo>
                    <a:lnTo>
                      <a:pt x="87" y="77"/>
                    </a:lnTo>
                    <a:lnTo>
                      <a:pt x="87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2" name="任意多边形: 形状 231"/>
              <p:cNvSpPr/>
              <p:nvPr/>
            </p:nvSpPr>
            <p:spPr bwMode="auto">
              <a:xfrm>
                <a:off x="6951023" y="3075472"/>
                <a:ext cx="172793" cy="152932"/>
              </a:xfrm>
              <a:custGeom>
                <a:avLst/>
                <a:gdLst>
                  <a:gd name="T0" fmla="*/ 0 w 87"/>
                  <a:gd name="T1" fmla="*/ 0 h 77"/>
                  <a:gd name="T2" fmla="*/ 0 w 87"/>
                  <a:gd name="T3" fmla="*/ 25 h 77"/>
                  <a:gd name="T4" fmla="*/ 87 w 87"/>
                  <a:gd name="T5" fmla="*/ 77 h 77"/>
                  <a:gd name="T6" fmla="*/ 87 w 87"/>
                  <a:gd name="T7" fmla="*/ 52 h 77"/>
                  <a:gd name="T8" fmla="*/ 0 w 87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77">
                    <a:moveTo>
                      <a:pt x="0" y="0"/>
                    </a:moveTo>
                    <a:lnTo>
                      <a:pt x="0" y="25"/>
                    </a:lnTo>
                    <a:lnTo>
                      <a:pt x="87" y="77"/>
                    </a:lnTo>
                    <a:lnTo>
                      <a:pt x="87" y="5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3" name="任意多边形: 形状 232"/>
              <p:cNvSpPr/>
              <p:nvPr/>
            </p:nvSpPr>
            <p:spPr bwMode="auto">
              <a:xfrm>
                <a:off x="7157579" y="3194639"/>
                <a:ext cx="57598" cy="83417"/>
              </a:xfrm>
              <a:custGeom>
                <a:avLst/>
                <a:gdLst>
                  <a:gd name="T0" fmla="*/ 0 w 29"/>
                  <a:gd name="T1" fmla="*/ 0 h 42"/>
                  <a:gd name="T2" fmla="*/ 0 w 29"/>
                  <a:gd name="T3" fmla="*/ 25 h 42"/>
                  <a:gd name="T4" fmla="*/ 29 w 29"/>
                  <a:gd name="T5" fmla="*/ 42 h 42"/>
                  <a:gd name="T6" fmla="*/ 29 w 29"/>
                  <a:gd name="T7" fmla="*/ 17 h 42"/>
                  <a:gd name="T8" fmla="*/ 0 w 29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2">
                    <a:moveTo>
                      <a:pt x="0" y="0"/>
                    </a:moveTo>
                    <a:lnTo>
                      <a:pt x="0" y="25"/>
                    </a:lnTo>
                    <a:lnTo>
                      <a:pt x="29" y="42"/>
                    </a:lnTo>
                    <a:lnTo>
                      <a:pt x="29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4" name="任意多边形: 形状 233"/>
              <p:cNvSpPr/>
              <p:nvPr/>
            </p:nvSpPr>
            <p:spPr bwMode="auto">
              <a:xfrm>
                <a:off x="7157579" y="3194639"/>
                <a:ext cx="57598" cy="83417"/>
              </a:xfrm>
              <a:custGeom>
                <a:avLst/>
                <a:gdLst>
                  <a:gd name="T0" fmla="*/ 0 w 29"/>
                  <a:gd name="T1" fmla="*/ 0 h 42"/>
                  <a:gd name="T2" fmla="*/ 0 w 29"/>
                  <a:gd name="T3" fmla="*/ 25 h 42"/>
                  <a:gd name="T4" fmla="*/ 29 w 29"/>
                  <a:gd name="T5" fmla="*/ 42 h 42"/>
                  <a:gd name="T6" fmla="*/ 29 w 29"/>
                  <a:gd name="T7" fmla="*/ 17 h 42"/>
                  <a:gd name="T8" fmla="*/ 0 w 29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2">
                    <a:moveTo>
                      <a:pt x="0" y="0"/>
                    </a:moveTo>
                    <a:lnTo>
                      <a:pt x="0" y="25"/>
                    </a:lnTo>
                    <a:lnTo>
                      <a:pt x="29" y="42"/>
                    </a:lnTo>
                    <a:lnTo>
                      <a:pt x="29" y="1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5" name="任意多边形: 形状 234"/>
              <p:cNvSpPr/>
              <p:nvPr/>
            </p:nvSpPr>
            <p:spPr bwMode="auto">
              <a:xfrm>
                <a:off x="7244968" y="3244291"/>
                <a:ext cx="53626" cy="83417"/>
              </a:xfrm>
              <a:custGeom>
                <a:avLst/>
                <a:gdLst>
                  <a:gd name="T0" fmla="*/ 0 w 27"/>
                  <a:gd name="T1" fmla="*/ 0 h 42"/>
                  <a:gd name="T2" fmla="*/ 0 w 27"/>
                  <a:gd name="T3" fmla="*/ 25 h 42"/>
                  <a:gd name="T4" fmla="*/ 27 w 27"/>
                  <a:gd name="T5" fmla="*/ 42 h 42"/>
                  <a:gd name="T6" fmla="*/ 27 w 27"/>
                  <a:gd name="T7" fmla="*/ 17 h 42"/>
                  <a:gd name="T8" fmla="*/ 0 w 2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2">
                    <a:moveTo>
                      <a:pt x="0" y="0"/>
                    </a:moveTo>
                    <a:lnTo>
                      <a:pt x="0" y="25"/>
                    </a:lnTo>
                    <a:lnTo>
                      <a:pt x="27" y="42"/>
                    </a:lnTo>
                    <a:lnTo>
                      <a:pt x="27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6" name="任意多边形: 形状 235"/>
              <p:cNvSpPr/>
              <p:nvPr/>
            </p:nvSpPr>
            <p:spPr bwMode="auto">
              <a:xfrm>
                <a:off x="7244968" y="3244291"/>
                <a:ext cx="53626" cy="83417"/>
              </a:xfrm>
              <a:custGeom>
                <a:avLst/>
                <a:gdLst>
                  <a:gd name="T0" fmla="*/ 0 w 27"/>
                  <a:gd name="T1" fmla="*/ 0 h 42"/>
                  <a:gd name="T2" fmla="*/ 0 w 27"/>
                  <a:gd name="T3" fmla="*/ 25 h 42"/>
                  <a:gd name="T4" fmla="*/ 27 w 27"/>
                  <a:gd name="T5" fmla="*/ 42 h 42"/>
                  <a:gd name="T6" fmla="*/ 27 w 27"/>
                  <a:gd name="T7" fmla="*/ 17 h 42"/>
                  <a:gd name="T8" fmla="*/ 0 w 2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2">
                    <a:moveTo>
                      <a:pt x="0" y="0"/>
                    </a:moveTo>
                    <a:lnTo>
                      <a:pt x="0" y="25"/>
                    </a:lnTo>
                    <a:lnTo>
                      <a:pt x="27" y="42"/>
                    </a:lnTo>
                    <a:lnTo>
                      <a:pt x="27" y="1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7" name="任意多边形: 形状 236"/>
              <p:cNvSpPr/>
              <p:nvPr/>
            </p:nvSpPr>
            <p:spPr bwMode="auto">
              <a:xfrm>
                <a:off x="6730563" y="3063555"/>
                <a:ext cx="111223" cy="111223"/>
              </a:xfrm>
              <a:custGeom>
                <a:avLst/>
                <a:gdLst>
                  <a:gd name="T0" fmla="*/ 0 w 56"/>
                  <a:gd name="T1" fmla="*/ 0 h 56"/>
                  <a:gd name="T2" fmla="*/ 0 w 56"/>
                  <a:gd name="T3" fmla="*/ 25 h 56"/>
                  <a:gd name="T4" fmla="*/ 56 w 56"/>
                  <a:gd name="T5" fmla="*/ 56 h 56"/>
                  <a:gd name="T6" fmla="*/ 56 w 56"/>
                  <a:gd name="T7" fmla="*/ 31 h 56"/>
                  <a:gd name="T8" fmla="*/ 0 w 56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6">
                    <a:moveTo>
                      <a:pt x="0" y="0"/>
                    </a:moveTo>
                    <a:lnTo>
                      <a:pt x="0" y="25"/>
                    </a:lnTo>
                    <a:lnTo>
                      <a:pt x="56" y="56"/>
                    </a:lnTo>
                    <a:lnTo>
                      <a:pt x="56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8" name="任意多边形: 形状 237"/>
              <p:cNvSpPr/>
              <p:nvPr/>
            </p:nvSpPr>
            <p:spPr bwMode="auto">
              <a:xfrm>
                <a:off x="6730563" y="3063555"/>
                <a:ext cx="111223" cy="111223"/>
              </a:xfrm>
              <a:custGeom>
                <a:avLst/>
                <a:gdLst>
                  <a:gd name="T0" fmla="*/ 0 w 56"/>
                  <a:gd name="T1" fmla="*/ 0 h 56"/>
                  <a:gd name="T2" fmla="*/ 0 w 56"/>
                  <a:gd name="T3" fmla="*/ 25 h 56"/>
                  <a:gd name="T4" fmla="*/ 56 w 56"/>
                  <a:gd name="T5" fmla="*/ 56 h 56"/>
                  <a:gd name="T6" fmla="*/ 56 w 56"/>
                  <a:gd name="T7" fmla="*/ 31 h 56"/>
                  <a:gd name="T8" fmla="*/ 0 w 56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6">
                    <a:moveTo>
                      <a:pt x="0" y="0"/>
                    </a:moveTo>
                    <a:lnTo>
                      <a:pt x="0" y="25"/>
                    </a:lnTo>
                    <a:lnTo>
                      <a:pt x="56" y="56"/>
                    </a:lnTo>
                    <a:lnTo>
                      <a:pt x="56" y="3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9" name="任意多边形: 形状 238"/>
              <p:cNvSpPr/>
              <p:nvPr/>
            </p:nvSpPr>
            <p:spPr bwMode="auto">
              <a:xfrm>
                <a:off x="7306537" y="2501483"/>
                <a:ext cx="158889" cy="141015"/>
              </a:xfrm>
              <a:custGeom>
                <a:avLst/>
                <a:gdLst>
                  <a:gd name="T0" fmla="*/ 0 w 80"/>
                  <a:gd name="T1" fmla="*/ 0 h 71"/>
                  <a:gd name="T2" fmla="*/ 0 w 80"/>
                  <a:gd name="T3" fmla="*/ 25 h 71"/>
                  <a:gd name="T4" fmla="*/ 80 w 80"/>
                  <a:gd name="T5" fmla="*/ 71 h 71"/>
                  <a:gd name="T6" fmla="*/ 80 w 80"/>
                  <a:gd name="T7" fmla="*/ 46 h 71"/>
                  <a:gd name="T8" fmla="*/ 0 w 80"/>
                  <a:gd name="T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71">
                    <a:moveTo>
                      <a:pt x="0" y="0"/>
                    </a:moveTo>
                    <a:lnTo>
                      <a:pt x="0" y="25"/>
                    </a:lnTo>
                    <a:lnTo>
                      <a:pt x="80" y="71"/>
                    </a:lnTo>
                    <a:lnTo>
                      <a:pt x="80" y="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0" name="任意多边形: 形状 239"/>
              <p:cNvSpPr/>
              <p:nvPr/>
            </p:nvSpPr>
            <p:spPr bwMode="auto">
              <a:xfrm>
                <a:off x="7306537" y="2501483"/>
                <a:ext cx="158889" cy="141015"/>
              </a:xfrm>
              <a:custGeom>
                <a:avLst/>
                <a:gdLst>
                  <a:gd name="T0" fmla="*/ 0 w 80"/>
                  <a:gd name="T1" fmla="*/ 0 h 71"/>
                  <a:gd name="T2" fmla="*/ 0 w 80"/>
                  <a:gd name="T3" fmla="*/ 25 h 71"/>
                  <a:gd name="T4" fmla="*/ 80 w 80"/>
                  <a:gd name="T5" fmla="*/ 71 h 71"/>
                  <a:gd name="T6" fmla="*/ 80 w 80"/>
                  <a:gd name="T7" fmla="*/ 46 h 71"/>
                  <a:gd name="T8" fmla="*/ 0 w 80"/>
                  <a:gd name="T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71">
                    <a:moveTo>
                      <a:pt x="0" y="0"/>
                    </a:moveTo>
                    <a:lnTo>
                      <a:pt x="0" y="25"/>
                    </a:lnTo>
                    <a:lnTo>
                      <a:pt x="80" y="71"/>
                    </a:lnTo>
                    <a:lnTo>
                      <a:pt x="80" y="4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1" name="任意多边形: 形状 240"/>
              <p:cNvSpPr/>
              <p:nvPr/>
            </p:nvSpPr>
            <p:spPr bwMode="auto">
              <a:xfrm>
                <a:off x="7340302" y="2634554"/>
                <a:ext cx="125126" cy="119167"/>
              </a:xfrm>
              <a:custGeom>
                <a:avLst/>
                <a:gdLst>
                  <a:gd name="T0" fmla="*/ 0 w 63"/>
                  <a:gd name="T1" fmla="*/ 0 h 60"/>
                  <a:gd name="T2" fmla="*/ 0 w 63"/>
                  <a:gd name="T3" fmla="*/ 25 h 60"/>
                  <a:gd name="T4" fmla="*/ 63 w 63"/>
                  <a:gd name="T5" fmla="*/ 60 h 60"/>
                  <a:gd name="T6" fmla="*/ 63 w 63"/>
                  <a:gd name="T7" fmla="*/ 35 h 60"/>
                  <a:gd name="T8" fmla="*/ 0 w 63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0">
                    <a:moveTo>
                      <a:pt x="0" y="0"/>
                    </a:moveTo>
                    <a:lnTo>
                      <a:pt x="0" y="25"/>
                    </a:lnTo>
                    <a:lnTo>
                      <a:pt x="63" y="60"/>
                    </a:lnTo>
                    <a:lnTo>
                      <a:pt x="63" y="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2" name="任意多边形: 形状 241"/>
              <p:cNvSpPr/>
              <p:nvPr/>
            </p:nvSpPr>
            <p:spPr bwMode="auto">
              <a:xfrm>
                <a:off x="7340302" y="2634554"/>
                <a:ext cx="125126" cy="119167"/>
              </a:xfrm>
              <a:custGeom>
                <a:avLst/>
                <a:gdLst>
                  <a:gd name="T0" fmla="*/ 0 w 63"/>
                  <a:gd name="T1" fmla="*/ 0 h 60"/>
                  <a:gd name="T2" fmla="*/ 0 w 63"/>
                  <a:gd name="T3" fmla="*/ 25 h 60"/>
                  <a:gd name="T4" fmla="*/ 63 w 63"/>
                  <a:gd name="T5" fmla="*/ 60 h 60"/>
                  <a:gd name="T6" fmla="*/ 63 w 63"/>
                  <a:gd name="T7" fmla="*/ 35 h 60"/>
                  <a:gd name="T8" fmla="*/ 0 w 63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0">
                    <a:moveTo>
                      <a:pt x="0" y="0"/>
                    </a:moveTo>
                    <a:lnTo>
                      <a:pt x="0" y="25"/>
                    </a:lnTo>
                    <a:lnTo>
                      <a:pt x="63" y="60"/>
                    </a:lnTo>
                    <a:lnTo>
                      <a:pt x="63" y="3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3" name="任意多边形: 形状 242"/>
              <p:cNvSpPr/>
              <p:nvPr/>
            </p:nvSpPr>
            <p:spPr bwMode="auto">
              <a:xfrm>
                <a:off x="7378037" y="2765638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3 h 50"/>
                  <a:gd name="T4" fmla="*/ 44 w 44"/>
                  <a:gd name="T5" fmla="*/ 50 h 50"/>
                  <a:gd name="T6" fmla="*/ 44 w 44"/>
                  <a:gd name="T7" fmla="*/ 25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3"/>
                    </a:lnTo>
                    <a:lnTo>
                      <a:pt x="44" y="50"/>
                    </a:lnTo>
                    <a:lnTo>
                      <a:pt x="44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4" name="任意多边形: 形状 243"/>
              <p:cNvSpPr/>
              <p:nvPr/>
            </p:nvSpPr>
            <p:spPr bwMode="auto">
              <a:xfrm>
                <a:off x="7378037" y="2765638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3 h 50"/>
                  <a:gd name="T4" fmla="*/ 44 w 44"/>
                  <a:gd name="T5" fmla="*/ 50 h 50"/>
                  <a:gd name="T6" fmla="*/ 44 w 44"/>
                  <a:gd name="T7" fmla="*/ 25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3"/>
                    </a:lnTo>
                    <a:lnTo>
                      <a:pt x="44" y="50"/>
                    </a:lnTo>
                    <a:lnTo>
                      <a:pt x="44" y="2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5" name="任意多边形: 形状 244"/>
              <p:cNvSpPr/>
              <p:nvPr/>
            </p:nvSpPr>
            <p:spPr bwMode="auto">
              <a:xfrm>
                <a:off x="7336330" y="2853027"/>
                <a:ext cx="129098" cy="123139"/>
              </a:xfrm>
              <a:custGeom>
                <a:avLst/>
                <a:gdLst>
                  <a:gd name="T0" fmla="*/ 0 w 65"/>
                  <a:gd name="T1" fmla="*/ 0 h 62"/>
                  <a:gd name="T2" fmla="*/ 0 w 65"/>
                  <a:gd name="T3" fmla="*/ 25 h 62"/>
                  <a:gd name="T4" fmla="*/ 65 w 65"/>
                  <a:gd name="T5" fmla="*/ 62 h 62"/>
                  <a:gd name="T6" fmla="*/ 65 w 65"/>
                  <a:gd name="T7" fmla="*/ 37 h 62"/>
                  <a:gd name="T8" fmla="*/ 0 w 65"/>
                  <a:gd name="T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2">
                    <a:moveTo>
                      <a:pt x="0" y="0"/>
                    </a:moveTo>
                    <a:lnTo>
                      <a:pt x="0" y="25"/>
                    </a:lnTo>
                    <a:lnTo>
                      <a:pt x="65" y="62"/>
                    </a:lnTo>
                    <a:lnTo>
                      <a:pt x="65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6" name="任意多边形: 形状 245"/>
              <p:cNvSpPr/>
              <p:nvPr/>
            </p:nvSpPr>
            <p:spPr bwMode="auto">
              <a:xfrm>
                <a:off x="7336330" y="2853027"/>
                <a:ext cx="129098" cy="123139"/>
              </a:xfrm>
              <a:custGeom>
                <a:avLst/>
                <a:gdLst>
                  <a:gd name="T0" fmla="*/ 0 w 65"/>
                  <a:gd name="T1" fmla="*/ 0 h 62"/>
                  <a:gd name="T2" fmla="*/ 0 w 65"/>
                  <a:gd name="T3" fmla="*/ 25 h 62"/>
                  <a:gd name="T4" fmla="*/ 65 w 65"/>
                  <a:gd name="T5" fmla="*/ 62 h 62"/>
                  <a:gd name="T6" fmla="*/ 65 w 65"/>
                  <a:gd name="T7" fmla="*/ 37 h 62"/>
                  <a:gd name="T8" fmla="*/ 0 w 65"/>
                  <a:gd name="T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2">
                    <a:moveTo>
                      <a:pt x="0" y="0"/>
                    </a:moveTo>
                    <a:lnTo>
                      <a:pt x="0" y="25"/>
                    </a:lnTo>
                    <a:lnTo>
                      <a:pt x="65" y="62"/>
                    </a:lnTo>
                    <a:lnTo>
                      <a:pt x="65" y="3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7" name="任意多边形: 形状 246"/>
              <p:cNvSpPr/>
              <p:nvPr/>
            </p:nvSpPr>
            <p:spPr bwMode="auto">
              <a:xfrm>
                <a:off x="7378037" y="2988083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3 h 50"/>
                  <a:gd name="T4" fmla="*/ 44 w 44"/>
                  <a:gd name="T5" fmla="*/ 50 h 50"/>
                  <a:gd name="T6" fmla="*/ 44 w 44"/>
                  <a:gd name="T7" fmla="*/ 25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3"/>
                    </a:lnTo>
                    <a:lnTo>
                      <a:pt x="44" y="50"/>
                    </a:lnTo>
                    <a:lnTo>
                      <a:pt x="44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8" name="任意多边形: 形状 247"/>
              <p:cNvSpPr/>
              <p:nvPr/>
            </p:nvSpPr>
            <p:spPr bwMode="auto">
              <a:xfrm>
                <a:off x="7378037" y="2988083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3 h 50"/>
                  <a:gd name="T4" fmla="*/ 44 w 44"/>
                  <a:gd name="T5" fmla="*/ 50 h 50"/>
                  <a:gd name="T6" fmla="*/ 44 w 44"/>
                  <a:gd name="T7" fmla="*/ 25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3"/>
                    </a:lnTo>
                    <a:lnTo>
                      <a:pt x="44" y="50"/>
                    </a:lnTo>
                    <a:lnTo>
                      <a:pt x="44" y="2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9" name="任意多边形: 形状 248"/>
              <p:cNvSpPr/>
              <p:nvPr/>
            </p:nvSpPr>
            <p:spPr bwMode="auto">
              <a:xfrm>
                <a:off x="7352218" y="3083416"/>
                <a:ext cx="113209" cy="117182"/>
              </a:xfrm>
              <a:custGeom>
                <a:avLst/>
                <a:gdLst>
                  <a:gd name="T0" fmla="*/ 0 w 57"/>
                  <a:gd name="T1" fmla="*/ 0 h 59"/>
                  <a:gd name="T2" fmla="*/ 0 w 57"/>
                  <a:gd name="T3" fmla="*/ 25 h 59"/>
                  <a:gd name="T4" fmla="*/ 57 w 57"/>
                  <a:gd name="T5" fmla="*/ 59 h 59"/>
                  <a:gd name="T6" fmla="*/ 57 w 57"/>
                  <a:gd name="T7" fmla="*/ 34 h 59"/>
                  <a:gd name="T8" fmla="*/ 0 w 57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9">
                    <a:moveTo>
                      <a:pt x="0" y="0"/>
                    </a:moveTo>
                    <a:lnTo>
                      <a:pt x="0" y="25"/>
                    </a:lnTo>
                    <a:lnTo>
                      <a:pt x="57" y="59"/>
                    </a:lnTo>
                    <a:lnTo>
                      <a:pt x="57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0" name="任意多边形: 形状 249"/>
              <p:cNvSpPr/>
              <p:nvPr/>
            </p:nvSpPr>
            <p:spPr bwMode="auto">
              <a:xfrm>
                <a:off x="7352218" y="3083416"/>
                <a:ext cx="113209" cy="117182"/>
              </a:xfrm>
              <a:custGeom>
                <a:avLst/>
                <a:gdLst>
                  <a:gd name="T0" fmla="*/ 0 w 57"/>
                  <a:gd name="T1" fmla="*/ 0 h 59"/>
                  <a:gd name="T2" fmla="*/ 0 w 57"/>
                  <a:gd name="T3" fmla="*/ 25 h 59"/>
                  <a:gd name="T4" fmla="*/ 57 w 57"/>
                  <a:gd name="T5" fmla="*/ 59 h 59"/>
                  <a:gd name="T6" fmla="*/ 57 w 57"/>
                  <a:gd name="T7" fmla="*/ 34 h 59"/>
                  <a:gd name="T8" fmla="*/ 0 w 57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9">
                    <a:moveTo>
                      <a:pt x="0" y="0"/>
                    </a:moveTo>
                    <a:lnTo>
                      <a:pt x="0" y="25"/>
                    </a:lnTo>
                    <a:lnTo>
                      <a:pt x="57" y="59"/>
                    </a:lnTo>
                    <a:lnTo>
                      <a:pt x="57" y="3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1" name="任意多边形: 形状 250"/>
              <p:cNvSpPr/>
              <p:nvPr/>
            </p:nvSpPr>
            <p:spPr bwMode="auto">
              <a:xfrm>
                <a:off x="7401871" y="3224430"/>
                <a:ext cx="63556" cy="87389"/>
              </a:xfrm>
              <a:custGeom>
                <a:avLst/>
                <a:gdLst>
                  <a:gd name="T0" fmla="*/ 0 w 32"/>
                  <a:gd name="T1" fmla="*/ 0 h 44"/>
                  <a:gd name="T2" fmla="*/ 0 w 32"/>
                  <a:gd name="T3" fmla="*/ 25 h 44"/>
                  <a:gd name="T4" fmla="*/ 32 w 32"/>
                  <a:gd name="T5" fmla="*/ 44 h 44"/>
                  <a:gd name="T6" fmla="*/ 32 w 32"/>
                  <a:gd name="T7" fmla="*/ 19 h 44"/>
                  <a:gd name="T8" fmla="*/ 0 w 32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4">
                    <a:moveTo>
                      <a:pt x="0" y="0"/>
                    </a:moveTo>
                    <a:lnTo>
                      <a:pt x="0" y="25"/>
                    </a:lnTo>
                    <a:lnTo>
                      <a:pt x="32" y="44"/>
                    </a:lnTo>
                    <a:lnTo>
                      <a:pt x="32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2" name="任意多边形: 形状 251"/>
              <p:cNvSpPr/>
              <p:nvPr/>
            </p:nvSpPr>
            <p:spPr bwMode="auto">
              <a:xfrm>
                <a:off x="7401871" y="3224430"/>
                <a:ext cx="63556" cy="87389"/>
              </a:xfrm>
              <a:custGeom>
                <a:avLst/>
                <a:gdLst>
                  <a:gd name="T0" fmla="*/ 0 w 32"/>
                  <a:gd name="T1" fmla="*/ 0 h 44"/>
                  <a:gd name="T2" fmla="*/ 0 w 32"/>
                  <a:gd name="T3" fmla="*/ 25 h 44"/>
                  <a:gd name="T4" fmla="*/ 32 w 32"/>
                  <a:gd name="T5" fmla="*/ 44 h 44"/>
                  <a:gd name="T6" fmla="*/ 32 w 32"/>
                  <a:gd name="T7" fmla="*/ 19 h 44"/>
                  <a:gd name="T8" fmla="*/ 0 w 32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4">
                    <a:moveTo>
                      <a:pt x="0" y="0"/>
                    </a:moveTo>
                    <a:lnTo>
                      <a:pt x="0" y="25"/>
                    </a:lnTo>
                    <a:lnTo>
                      <a:pt x="32" y="44"/>
                    </a:lnTo>
                    <a:lnTo>
                      <a:pt x="32" y="1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3" name="任意多边形: 形状 252"/>
              <p:cNvSpPr/>
              <p:nvPr/>
            </p:nvSpPr>
            <p:spPr bwMode="auto">
              <a:xfrm>
                <a:off x="7344274" y="3303875"/>
                <a:ext cx="121154" cy="119167"/>
              </a:xfrm>
              <a:custGeom>
                <a:avLst/>
                <a:gdLst>
                  <a:gd name="T0" fmla="*/ 0 w 61"/>
                  <a:gd name="T1" fmla="*/ 0 h 60"/>
                  <a:gd name="T2" fmla="*/ 0 w 61"/>
                  <a:gd name="T3" fmla="*/ 25 h 60"/>
                  <a:gd name="T4" fmla="*/ 61 w 61"/>
                  <a:gd name="T5" fmla="*/ 60 h 60"/>
                  <a:gd name="T6" fmla="*/ 61 w 61"/>
                  <a:gd name="T7" fmla="*/ 35 h 60"/>
                  <a:gd name="T8" fmla="*/ 0 w 61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60">
                    <a:moveTo>
                      <a:pt x="0" y="0"/>
                    </a:moveTo>
                    <a:lnTo>
                      <a:pt x="0" y="25"/>
                    </a:lnTo>
                    <a:lnTo>
                      <a:pt x="61" y="60"/>
                    </a:lnTo>
                    <a:lnTo>
                      <a:pt x="61" y="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4" name="任意多边形: 形状 253"/>
              <p:cNvSpPr/>
              <p:nvPr/>
            </p:nvSpPr>
            <p:spPr bwMode="auto">
              <a:xfrm>
                <a:off x="7344274" y="3303875"/>
                <a:ext cx="121154" cy="119167"/>
              </a:xfrm>
              <a:custGeom>
                <a:avLst/>
                <a:gdLst>
                  <a:gd name="T0" fmla="*/ 0 w 61"/>
                  <a:gd name="T1" fmla="*/ 0 h 60"/>
                  <a:gd name="T2" fmla="*/ 0 w 61"/>
                  <a:gd name="T3" fmla="*/ 25 h 60"/>
                  <a:gd name="T4" fmla="*/ 61 w 61"/>
                  <a:gd name="T5" fmla="*/ 60 h 60"/>
                  <a:gd name="T6" fmla="*/ 61 w 61"/>
                  <a:gd name="T7" fmla="*/ 35 h 60"/>
                  <a:gd name="T8" fmla="*/ 0 w 61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60">
                    <a:moveTo>
                      <a:pt x="0" y="0"/>
                    </a:moveTo>
                    <a:lnTo>
                      <a:pt x="0" y="25"/>
                    </a:lnTo>
                    <a:lnTo>
                      <a:pt x="61" y="60"/>
                    </a:lnTo>
                    <a:lnTo>
                      <a:pt x="61" y="3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5" name="任意多边形: 形状 254"/>
              <p:cNvSpPr/>
              <p:nvPr/>
            </p:nvSpPr>
            <p:spPr bwMode="auto">
              <a:xfrm>
                <a:off x="7352218" y="3419069"/>
                <a:ext cx="113209" cy="115195"/>
              </a:xfrm>
              <a:custGeom>
                <a:avLst/>
                <a:gdLst>
                  <a:gd name="T0" fmla="*/ 0 w 57"/>
                  <a:gd name="T1" fmla="*/ 0 h 58"/>
                  <a:gd name="T2" fmla="*/ 0 w 57"/>
                  <a:gd name="T3" fmla="*/ 25 h 58"/>
                  <a:gd name="T4" fmla="*/ 57 w 57"/>
                  <a:gd name="T5" fmla="*/ 58 h 58"/>
                  <a:gd name="T6" fmla="*/ 57 w 57"/>
                  <a:gd name="T7" fmla="*/ 33 h 58"/>
                  <a:gd name="T8" fmla="*/ 0 w 5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8">
                    <a:moveTo>
                      <a:pt x="0" y="0"/>
                    </a:moveTo>
                    <a:lnTo>
                      <a:pt x="0" y="25"/>
                    </a:lnTo>
                    <a:lnTo>
                      <a:pt x="57" y="58"/>
                    </a:lnTo>
                    <a:lnTo>
                      <a:pt x="57" y="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6" name="任意多边形: 形状 255"/>
              <p:cNvSpPr/>
              <p:nvPr/>
            </p:nvSpPr>
            <p:spPr bwMode="auto">
              <a:xfrm>
                <a:off x="7352218" y="3419069"/>
                <a:ext cx="113209" cy="115195"/>
              </a:xfrm>
              <a:custGeom>
                <a:avLst/>
                <a:gdLst>
                  <a:gd name="T0" fmla="*/ 0 w 57"/>
                  <a:gd name="T1" fmla="*/ 0 h 58"/>
                  <a:gd name="T2" fmla="*/ 0 w 57"/>
                  <a:gd name="T3" fmla="*/ 25 h 58"/>
                  <a:gd name="T4" fmla="*/ 57 w 57"/>
                  <a:gd name="T5" fmla="*/ 58 h 58"/>
                  <a:gd name="T6" fmla="*/ 57 w 57"/>
                  <a:gd name="T7" fmla="*/ 33 h 58"/>
                  <a:gd name="T8" fmla="*/ 0 w 5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8">
                    <a:moveTo>
                      <a:pt x="0" y="0"/>
                    </a:moveTo>
                    <a:lnTo>
                      <a:pt x="0" y="25"/>
                    </a:lnTo>
                    <a:lnTo>
                      <a:pt x="57" y="58"/>
                    </a:lnTo>
                    <a:lnTo>
                      <a:pt x="57" y="3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7" name="任意多边形: 形状 256"/>
              <p:cNvSpPr/>
              <p:nvPr/>
            </p:nvSpPr>
            <p:spPr bwMode="auto">
              <a:xfrm>
                <a:off x="6875550" y="3146972"/>
                <a:ext cx="49654" cy="73487"/>
              </a:xfrm>
              <a:custGeom>
                <a:avLst/>
                <a:gdLst>
                  <a:gd name="T0" fmla="*/ 0 w 25"/>
                  <a:gd name="T1" fmla="*/ 0 h 37"/>
                  <a:gd name="T2" fmla="*/ 0 w 25"/>
                  <a:gd name="T3" fmla="*/ 24 h 37"/>
                  <a:gd name="T4" fmla="*/ 25 w 25"/>
                  <a:gd name="T5" fmla="*/ 37 h 37"/>
                  <a:gd name="T6" fmla="*/ 25 w 25"/>
                  <a:gd name="T7" fmla="*/ 14 h 37"/>
                  <a:gd name="T8" fmla="*/ 0 w 25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7">
                    <a:moveTo>
                      <a:pt x="0" y="0"/>
                    </a:moveTo>
                    <a:lnTo>
                      <a:pt x="0" y="24"/>
                    </a:lnTo>
                    <a:lnTo>
                      <a:pt x="25" y="37"/>
                    </a:lnTo>
                    <a:lnTo>
                      <a:pt x="25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8" name="任意多边形: 形状 257"/>
              <p:cNvSpPr/>
              <p:nvPr/>
            </p:nvSpPr>
            <p:spPr bwMode="auto">
              <a:xfrm>
                <a:off x="6875550" y="3146972"/>
                <a:ext cx="49654" cy="73487"/>
              </a:xfrm>
              <a:custGeom>
                <a:avLst/>
                <a:gdLst>
                  <a:gd name="T0" fmla="*/ 0 w 25"/>
                  <a:gd name="T1" fmla="*/ 0 h 37"/>
                  <a:gd name="T2" fmla="*/ 0 w 25"/>
                  <a:gd name="T3" fmla="*/ 24 h 37"/>
                  <a:gd name="T4" fmla="*/ 25 w 25"/>
                  <a:gd name="T5" fmla="*/ 37 h 37"/>
                  <a:gd name="T6" fmla="*/ 25 w 25"/>
                  <a:gd name="T7" fmla="*/ 14 h 37"/>
                  <a:gd name="T8" fmla="*/ 0 w 25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7">
                    <a:moveTo>
                      <a:pt x="0" y="0"/>
                    </a:moveTo>
                    <a:lnTo>
                      <a:pt x="0" y="24"/>
                    </a:lnTo>
                    <a:lnTo>
                      <a:pt x="25" y="37"/>
                    </a:lnTo>
                    <a:lnTo>
                      <a:pt x="25" y="1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9" name="任意多边形: 形状 258"/>
              <p:cNvSpPr/>
              <p:nvPr/>
            </p:nvSpPr>
            <p:spPr bwMode="auto">
              <a:xfrm>
                <a:off x="6958967" y="3190667"/>
                <a:ext cx="107250" cy="113209"/>
              </a:xfrm>
              <a:custGeom>
                <a:avLst/>
                <a:gdLst>
                  <a:gd name="T0" fmla="*/ 0 w 54"/>
                  <a:gd name="T1" fmla="*/ 0 h 57"/>
                  <a:gd name="T2" fmla="*/ 0 w 54"/>
                  <a:gd name="T3" fmla="*/ 25 h 57"/>
                  <a:gd name="T4" fmla="*/ 54 w 54"/>
                  <a:gd name="T5" fmla="*/ 57 h 57"/>
                  <a:gd name="T6" fmla="*/ 54 w 54"/>
                  <a:gd name="T7" fmla="*/ 32 h 57"/>
                  <a:gd name="T8" fmla="*/ 0 w 54"/>
                  <a:gd name="T9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7">
                    <a:moveTo>
                      <a:pt x="0" y="0"/>
                    </a:moveTo>
                    <a:lnTo>
                      <a:pt x="0" y="25"/>
                    </a:lnTo>
                    <a:lnTo>
                      <a:pt x="54" y="57"/>
                    </a:lnTo>
                    <a:lnTo>
                      <a:pt x="54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0" name="任意多边形: 形状 259"/>
              <p:cNvSpPr/>
              <p:nvPr/>
            </p:nvSpPr>
            <p:spPr bwMode="auto">
              <a:xfrm>
                <a:off x="6958967" y="3190667"/>
                <a:ext cx="107250" cy="113209"/>
              </a:xfrm>
              <a:custGeom>
                <a:avLst/>
                <a:gdLst>
                  <a:gd name="T0" fmla="*/ 0 w 54"/>
                  <a:gd name="T1" fmla="*/ 0 h 57"/>
                  <a:gd name="T2" fmla="*/ 0 w 54"/>
                  <a:gd name="T3" fmla="*/ 25 h 57"/>
                  <a:gd name="T4" fmla="*/ 54 w 54"/>
                  <a:gd name="T5" fmla="*/ 57 h 57"/>
                  <a:gd name="T6" fmla="*/ 54 w 54"/>
                  <a:gd name="T7" fmla="*/ 32 h 57"/>
                  <a:gd name="T8" fmla="*/ 0 w 54"/>
                  <a:gd name="T9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7">
                    <a:moveTo>
                      <a:pt x="0" y="0"/>
                    </a:moveTo>
                    <a:lnTo>
                      <a:pt x="0" y="25"/>
                    </a:lnTo>
                    <a:lnTo>
                      <a:pt x="54" y="57"/>
                    </a:lnTo>
                    <a:lnTo>
                      <a:pt x="54" y="3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1" name="任意多边形: 形状 260"/>
              <p:cNvSpPr/>
              <p:nvPr/>
            </p:nvSpPr>
            <p:spPr bwMode="auto">
              <a:xfrm>
                <a:off x="6970884" y="3526320"/>
                <a:ext cx="182723" cy="152932"/>
              </a:xfrm>
              <a:custGeom>
                <a:avLst/>
                <a:gdLst>
                  <a:gd name="T0" fmla="*/ 0 w 92"/>
                  <a:gd name="T1" fmla="*/ 0 h 77"/>
                  <a:gd name="T2" fmla="*/ 0 w 92"/>
                  <a:gd name="T3" fmla="*/ 25 h 77"/>
                  <a:gd name="T4" fmla="*/ 92 w 92"/>
                  <a:gd name="T5" fmla="*/ 77 h 77"/>
                  <a:gd name="T6" fmla="*/ 92 w 92"/>
                  <a:gd name="T7" fmla="*/ 52 h 77"/>
                  <a:gd name="T8" fmla="*/ 0 w 92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77">
                    <a:moveTo>
                      <a:pt x="0" y="0"/>
                    </a:moveTo>
                    <a:lnTo>
                      <a:pt x="0" y="25"/>
                    </a:lnTo>
                    <a:lnTo>
                      <a:pt x="92" y="77"/>
                    </a:lnTo>
                    <a:lnTo>
                      <a:pt x="92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2" name="任意多边形: 形状 261"/>
              <p:cNvSpPr/>
              <p:nvPr/>
            </p:nvSpPr>
            <p:spPr bwMode="auto">
              <a:xfrm>
                <a:off x="6970884" y="3526320"/>
                <a:ext cx="182723" cy="152932"/>
              </a:xfrm>
              <a:custGeom>
                <a:avLst/>
                <a:gdLst>
                  <a:gd name="T0" fmla="*/ 0 w 92"/>
                  <a:gd name="T1" fmla="*/ 0 h 77"/>
                  <a:gd name="T2" fmla="*/ 0 w 92"/>
                  <a:gd name="T3" fmla="*/ 25 h 77"/>
                  <a:gd name="T4" fmla="*/ 92 w 92"/>
                  <a:gd name="T5" fmla="*/ 77 h 77"/>
                  <a:gd name="T6" fmla="*/ 92 w 92"/>
                  <a:gd name="T7" fmla="*/ 52 h 77"/>
                  <a:gd name="T8" fmla="*/ 0 w 92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77">
                    <a:moveTo>
                      <a:pt x="0" y="0"/>
                    </a:moveTo>
                    <a:lnTo>
                      <a:pt x="0" y="25"/>
                    </a:lnTo>
                    <a:lnTo>
                      <a:pt x="92" y="77"/>
                    </a:lnTo>
                    <a:lnTo>
                      <a:pt x="92" y="5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3" name="任意多边形: 形状 262"/>
              <p:cNvSpPr/>
              <p:nvPr/>
            </p:nvSpPr>
            <p:spPr bwMode="auto">
              <a:xfrm>
                <a:off x="7203259" y="3657403"/>
                <a:ext cx="75472" cy="91361"/>
              </a:xfrm>
              <a:custGeom>
                <a:avLst/>
                <a:gdLst>
                  <a:gd name="T0" fmla="*/ 0 w 38"/>
                  <a:gd name="T1" fmla="*/ 0 h 46"/>
                  <a:gd name="T2" fmla="*/ 0 w 38"/>
                  <a:gd name="T3" fmla="*/ 25 h 46"/>
                  <a:gd name="T4" fmla="*/ 38 w 38"/>
                  <a:gd name="T5" fmla="*/ 46 h 46"/>
                  <a:gd name="T6" fmla="*/ 38 w 38"/>
                  <a:gd name="T7" fmla="*/ 21 h 46"/>
                  <a:gd name="T8" fmla="*/ 0 w 38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6">
                    <a:moveTo>
                      <a:pt x="0" y="0"/>
                    </a:moveTo>
                    <a:lnTo>
                      <a:pt x="0" y="25"/>
                    </a:lnTo>
                    <a:lnTo>
                      <a:pt x="38" y="46"/>
                    </a:lnTo>
                    <a:lnTo>
                      <a:pt x="38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4" name="任意多边形: 形状 263"/>
              <p:cNvSpPr/>
              <p:nvPr/>
            </p:nvSpPr>
            <p:spPr bwMode="auto">
              <a:xfrm>
                <a:off x="7203259" y="3657403"/>
                <a:ext cx="75472" cy="91361"/>
              </a:xfrm>
              <a:custGeom>
                <a:avLst/>
                <a:gdLst>
                  <a:gd name="T0" fmla="*/ 0 w 38"/>
                  <a:gd name="T1" fmla="*/ 0 h 46"/>
                  <a:gd name="T2" fmla="*/ 0 w 38"/>
                  <a:gd name="T3" fmla="*/ 25 h 46"/>
                  <a:gd name="T4" fmla="*/ 38 w 38"/>
                  <a:gd name="T5" fmla="*/ 46 h 46"/>
                  <a:gd name="T6" fmla="*/ 38 w 38"/>
                  <a:gd name="T7" fmla="*/ 21 h 46"/>
                  <a:gd name="T8" fmla="*/ 0 w 38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6">
                    <a:moveTo>
                      <a:pt x="0" y="0"/>
                    </a:moveTo>
                    <a:lnTo>
                      <a:pt x="0" y="25"/>
                    </a:lnTo>
                    <a:lnTo>
                      <a:pt x="38" y="46"/>
                    </a:lnTo>
                    <a:lnTo>
                      <a:pt x="38" y="2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5" name="任意多边形: 形状 264"/>
              <p:cNvSpPr/>
              <p:nvPr/>
            </p:nvSpPr>
            <p:spPr bwMode="auto">
              <a:xfrm>
                <a:off x="7596510" y="2666332"/>
                <a:ext cx="220460" cy="178750"/>
              </a:xfrm>
              <a:custGeom>
                <a:avLst/>
                <a:gdLst>
                  <a:gd name="T0" fmla="*/ 0 w 111"/>
                  <a:gd name="T1" fmla="*/ 0 h 90"/>
                  <a:gd name="T2" fmla="*/ 0 w 111"/>
                  <a:gd name="T3" fmla="*/ 25 h 90"/>
                  <a:gd name="T4" fmla="*/ 111 w 111"/>
                  <a:gd name="T5" fmla="*/ 90 h 90"/>
                  <a:gd name="T6" fmla="*/ 111 w 111"/>
                  <a:gd name="T7" fmla="*/ 65 h 90"/>
                  <a:gd name="T8" fmla="*/ 0 w 111"/>
                  <a:gd name="T9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90">
                    <a:moveTo>
                      <a:pt x="0" y="0"/>
                    </a:moveTo>
                    <a:lnTo>
                      <a:pt x="0" y="25"/>
                    </a:lnTo>
                    <a:lnTo>
                      <a:pt x="111" y="90"/>
                    </a:lnTo>
                    <a:lnTo>
                      <a:pt x="111" y="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6" name="任意多边形: 形状 265"/>
              <p:cNvSpPr/>
              <p:nvPr/>
            </p:nvSpPr>
            <p:spPr bwMode="auto">
              <a:xfrm>
                <a:off x="7596510" y="2666332"/>
                <a:ext cx="220460" cy="178750"/>
              </a:xfrm>
              <a:custGeom>
                <a:avLst/>
                <a:gdLst>
                  <a:gd name="T0" fmla="*/ 0 w 111"/>
                  <a:gd name="T1" fmla="*/ 0 h 90"/>
                  <a:gd name="T2" fmla="*/ 0 w 111"/>
                  <a:gd name="T3" fmla="*/ 25 h 90"/>
                  <a:gd name="T4" fmla="*/ 111 w 111"/>
                  <a:gd name="T5" fmla="*/ 90 h 90"/>
                  <a:gd name="T6" fmla="*/ 111 w 111"/>
                  <a:gd name="T7" fmla="*/ 65 h 90"/>
                  <a:gd name="T8" fmla="*/ 0 w 111"/>
                  <a:gd name="T9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90">
                    <a:moveTo>
                      <a:pt x="0" y="0"/>
                    </a:moveTo>
                    <a:lnTo>
                      <a:pt x="0" y="25"/>
                    </a:lnTo>
                    <a:lnTo>
                      <a:pt x="111" y="90"/>
                    </a:lnTo>
                    <a:lnTo>
                      <a:pt x="111" y="6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7" name="任意多边形: 形状 266"/>
              <p:cNvSpPr/>
              <p:nvPr/>
            </p:nvSpPr>
            <p:spPr bwMode="auto">
              <a:xfrm>
                <a:off x="7854705" y="2815290"/>
                <a:ext cx="79445" cy="95334"/>
              </a:xfrm>
              <a:custGeom>
                <a:avLst/>
                <a:gdLst>
                  <a:gd name="T0" fmla="*/ 0 w 40"/>
                  <a:gd name="T1" fmla="*/ 0 h 48"/>
                  <a:gd name="T2" fmla="*/ 0 w 40"/>
                  <a:gd name="T3" fmla="*/ 23 h 48"/>
                  <a:gd name="T4" fmla="*/ 40 w 40"/>
                  <a:gd name="T5" fmla="*/ 48 h 48"/>
                  <a:gd name="T6" fmla="*/ 40 w 40"/>
                  <a:gd name="T7" fmla="*/ 23 h 48"/>
                  <a:gd name="T8" fmla="*/ 0 w 40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8">
                    <a:moveTo>
                      <a:pt x="0" y="0"/>
                    </a:moveTo>
                    <a:lnTo>
                      <a:pt x="0" y="23"/>
                    </a:lnTo>
                    <a:lnTo>
                      <a:pt x="40" y="48"/>
                    </a:lnTo>
                    <a:lnTo>
                      <a:pt x="40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8" name="任意多边形: 形状 267"/>
              <p:cNvSpPr/>
              <p:nvPr/>
            </p:nvSpPr>
            <p:spPr bwMode="auto">
              <a:xfrm>
                <a:off x="7854705" y="2815290"/>
                <a:ext cx="79445" cy="95334"/>
              </a:xfrm>
              <a:custGeom>
                <a:avLst/>
                <a:gdLst>
                  <a:gd name="T0" fmla="*/ 0 w 40"/>
                  <a:gd name="T1" fmla="*/ 0 h 48"/>
                  <a:gd name="T2" fmla="*/ 0 w 40"/>
                  <a:gd name="T3" fmla="*/ 23 h 48"/>
                  <a:gd name="T4" fmla="*/ 40 w 40"/>
                  <a:gd name="T5" fmla="*/ 48 h 48"/>
                  <a:gd name="T6" fmla="*/ 40 w 40"/>
                  <a:gd name="T7" fmla="*/ 23 h 48"/>
                  <a:gd name="T8" fmla="*/ 0 w 40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8">
                    <a:moveTo>
                      <a:pt x="0" y="0"/>
                    </a:moveTo>
                    <a:lnTo>
                      <a:pt x="0" y="23"/>
                    </a:lnTo>
                    <a:lnTo>
                      <a:pt x="40" y="48"/>
                    </a:lnTo>
                    <a:lnTo>
                      <a:pt x="40" y="2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9" name="任意多边形: 形状 268"/>
              <p:cNvSpPr/>
              <p:nvPr/>
            </p:nvSpPr>
            <p:spPr bwMode="auto">
              <a:xfrm>
                <a:off x="7965928" y="2880832"/>
                <a:ext cx="53626" cy="79445"/>
              </a:xfrm>
              <a:custGeom>
                <a:avLst/>
                <a:gdLst>
                  <a:gd name="T0" fmla="*/ 0 w 27"/>
                  <a:gd name="T1" fmla="*/ 0 h 40"/>
                  <a:gd name="T2" fmla="*/ 0 w 27"/>
                  <a:gd name="T3" fmla="*/ 23 h 40"/>
                  <a:gd name="T4" fmla="*/ 27 w 27"/>
                  <a:gd name="T5" fmla="*/ 40 h 40"/>
                  <a:gd name="T6" fmla="*/ 27 w 27"/>
                  <a:gd name="T7" fmla="*/ 15 h 40"/>
                  <a:gd name="T8" fmla="*/ 0 w 27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0">
                    <a:moveTo>
                      <a:pt x="0" y="0"/>
                    </a:moveTo>
                    <a:lnTo>
                      <a:pt x="0" y="23"/>
                    </a:lnTo>
                    <a:lnTo>
                      <a:pt x="27" y="40"/>
                    </a:lnTo>
                    <a:lnTo>
                      <a:pt x="27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0" name="任意多边形: 形状 269"/>
              <p:cNvSpPr/>
              <p:nvPr/>
            </p:nvSpPr>
            <p:spPr bwMode="auto">
              <a:xfrm>
                <a:off x="7965928" y="2880832"/>
                <a:ext cx="53626" cy="79445"/>
              </a:xfrm>
              <a:custGeom>
                <a:avLst/>
                <a:gdLst>
                  <a:gd name="T0" fmla="*/ 0 w 27"/>
                  <a:gd name="T1" fmla="*/ 0 h 40"/>
                  <a:gd name="T2" fmla="*/ 0 w 27"/>
                  <a:gd name="T3" fmla="*/ 23 h 40"/>
                  <a:gd name="T4" fmla="*/ 27 w 27"/>
                  <a:gd name="T5" fmla="*/ 40 h 40"/>
                  <a:gd name="T6" fmla="*/ 27 w 27"/>
                  <a:gd name="T7" fmla="*/ 15 h 40"/>
                  <a:gd name="T8" fmla="*/ 0 w 27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0">
                    <a:moveTo>
                      <a:pt x="0" y="0"/>
                    </a:moveTo>
                    <a:lnTo>
                      <a:pt x="0" y="23"/>
                    </a:lnTo>
                    <a:lnTo>
                      <a:pt x="27" y="40"/>
                    </a:lnTo>
                    <a:lnTo>
                      <a:pt x="27" y="1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1" name="任意多边形: 形状 270"/>
              <p:cNvSpPr/>
              <p:nvPr/>
            </p:nvSpPr>
            <p:spPr bwMode="auto">
              <a:xfrm>
                <a:off x="7596510" y="2777554"/>
                <a:ext cx="121154" cy="121154"/>
              </a:xfrm>
              <a:custGeom>
                <a:avLst/>
                <a:gdLst>
                  <a:gd name="T0" fmla="*/ 0 w 61"/>
                  <a:gd name="T1" fmla="*/ 0 h 61"/>
                  <a:gd name="T2" fmla="*/ 0 w 61"/>
                  <a:gd name="T3" fmla="*/ 25 h 61"/>
                  <a:gd name="T4" fmla="*/ 61 w 61"/>
                  <a:gd name="T5" fmla="*/ 61 h 61"/>
                  <a:gd name="T6" fmla="*/ 61 w 61"/>
                  <a:gd name="T7" fmla="*/ 36 h 61"/>
                  <a:gd name="T8" fmla="*/ 0 w 61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61">
                    <a:moveTo>
                      <a:pt x="0" y="0"/>
                    </a:moveTo>
                    <a:lnTo>
                      <a:pt x="0" y="25"/>
                    </a:lnTo>
                    <a:lnTo>
                      <a:pt x="61" y="61"/>
                    </a:lnTo>
                    <a:lnTo>
                      <a:pt x="61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2" name="任意多边形: 形状 271"/>
              <p:cNvSpPr/>
              <p:nvPr/>
            </p:nvSpPr>
            <p:spPr bwMode="auto">
              <a:xfrm>
                <a:off x="7596510" y="2777554"/>
                <a:ext cx="121154" cy="121154"/>
              </a:xfrm>
              <a:custGeom>
                <a:avLst/>
                <a:gdLst>
                  <a:gd name="T0" fmla="*/ 0 w 61"/>
                  <a:gd name="T1" fmla="*/ 0 h 61"/>
                  <a:gd name="T2" fmla="*/ 0 w 61"/>
                  <a:gd name="T3" fmla="*/ 25 h 61"/>
                  <a:gd name="T4" fmla="*/ 61 w 61"/>
                  <a:gd name="T5" fmla="*/ 61 h 61"/>
                  <a:gd name="T6" fmla="*/ 61 w 61"/>
                  <a:gd name="T7" fmla="*/ 36 h 61"/>
                  <a:gd name="T8" fmla="*/ 0 w 61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61">
                    <a:moveTo>
                      <a:pt x="0" y="0"/>
                    </a:moveTo>
                    <a:lnTo>
                      <a:pt x="0" y="25"/>
                    </a:lnTo>
                    <a:lnTo>
                      <a:pt x="61" y="61"/>
                    </a:lnTo>
                    <a:lnTo>
                      <a:pt x="61" y="3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3" name="任意多边形: 形状 272"/>
              <p:cNvSpPr/>
              <p:nvPr/>
            </p:nvSpPr>
            <p:spPr bwMode="auto">
              <a:xfrm>
                <a:off x="7751427" y="2864943"/>
                <a:ext cx="148959" cy="137043"/>
              </a:xfrm>
              <a:custGeom>
                <a:avLst/>
                <a:gdLst>
                  <a:gd name="T0" fmla="*/ 0 w 75"/>
                  <a:gd name="T1" fmla="*/ 0 h 69"/>
                  <a:gd name="T2" fmla="*/ 0 w 75"/>
                  <a:gd name="T3" fmla="*/ 25 h 69"/>
                  <a:gd name="T4" fmla="*/ 75 w 75"/>
                  <a:gd name="T5" fmla="*/ 69 h 69"/>
                  <a:gd name="T6" fmla="*/ 75 w 75"/>
                  <a:gd name="T7" fmla="*/ 44 h 69"/>
                  <a:gd name="T8" fmla="*/ 0 w 75"/>
                  <a:gd name="T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69">
                    <a:moveTo>
                      <a:pt x="0" y="0"/>
                    </a:moveTo>
                    <a:lnTo>
                      <a:pt x="0" y="25"/>
                    </a:lnTo>
                    <a:lnTo>
                      <a:pt x="75" y="69"/>
                    </a:lnTo>
                    <a:lnTo>
                      <a:pt x="75" y="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4" name="任意多边形: 形状 273"/>
              <p:cNvSpPr/>
              <p:nvPr/>
            </p:nvSpPr>
            <p:spPr bwMode="auto">
              <a:xfrm>
                <a:off x="7751427" y="2864943"/>
                <a:ext cx="148959" cy="137043"/>
              </a:xfrm>
              <a:custGeom>
                <a:avLst/>
                <a:gdLst>
                  <a:gd name="T0" fmla="*/ 0 w 75"/>
                  <a:gd name="T1" fmla="*/ 0 h 69"/>
                  <a:gd name="T2" fmla="*/ 0 w 75"/>
                  <a:gd name="T3" fmla="*/ 25 h 69"/>
                  <a:gd name="T4" fmla="*/ 75 w 75"/>
                  <a:gd name="T5" fmla="*/ 69 h 69"/>
                  <a:gd name="T6" fmla="*/ 75 w 75"/>
                  <a:gd name="T7" fmla="*/ 44 h 69"/>
                  <a:gd name="T8" fmla="*/ 0 w 75"/>
                  <a:gd name="T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69">
                    <a:moveTo>
                      <a:pt x="0" y="0"/>
                    </a:moveTo>
                    <a:lnTo>
                      <a:pt x="0" y="25"/>
                    </a:lnTo>
                    <a:lnTo>
                      <a:pt x="75" y="69"/>
                    </a:lnTo>
                    <a:lnTo>
                      <a:pt x="75" y="4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5" name="任意多边形: 形状 274"/>
              <p:cNvSpPr/>
              <p:nvPr/>
            </p:nvSpPr>
            <p:spPr bwMode="auto">
              <a:xfrm>
                <a:off x="7934150" y="2972194"/>
                <a:ext cx="57598" cy="79445"/>
              </a:xfrm>
              <a:custGeom>
                <a:avLst/>
                <a:gdLst>
                  <a:gd name="T0" fmla="*/ 0 w 29"/>
                  <a:gd name="T1" fmla="*/ 0 h 40"/>
                  <a:gd name="T2" fmla="*/ 0 w 29"/>
                  <a:gd name="T3" fmla="*/ 25 h 40"/>
                  <a:gd name="T4" fmla="*/ 29 w 29"/>
                  <a:gd name="T5" fmla="*/ 40 h 40"/>
                  <a:gd name="T6" fmla="*/ 29 w 29"/>
                  <a:gd name="T7" fmla="*/ 17 h 40"/>
                  <a:gd name="T8" fmla="*/ 0 w 29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0">
                    <a:moveTo>
                      <a:pt x="0" y="0"/>
                    </a:moveTo>
                    <a:lnTo>
                      <a:pt x="0" y="25"/>
                    </a:lnTo>
                    <a:lnTo>
                      <a:pt x="29" y="40"/>
                    </a:lnTo>
                    <a:lnTo>
                      <a:pt x="29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6" name="任意多边形: 形状 275"/>
              <p:cNvSpPr/>
              <p:nvPr/>
            </p:nvSpPr>
            <p:spPr bwMode="auto">
              <a:xfrm>
                <a:off x="7934150" y="2972194"/>
                <a:ext cx="57598" cy="79445"/>
              </a:xfrm>
              <a:custGeom>
                <a:avLst/>
                <a:gdLst>
                  <a:gd name="T0" fmla="*/ 0 w 29"/>
                  <a:gd name="T1" fmla="*/ 0 h 40"/>
                  <a:gd name="T2" fmla="*/ 0 w 29"/>
                  <a:gd name="T3" fmla="*/ 25 h 40"/>
                  <a:gd name="T4" fmla="*/ 29 w 29"/>
                  <a:gd name="T5" fmla="*/ 40 h 40"/>
                  <a:gd name="T6" fmla="*/ 29 w 29"/>
                  <a:gd name="T7" fmla="*/ 17 h 40"/>
                  <a:gd name="T8" fmla="*/ 0 w 29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0">
                    <a:moveTo>
                      <a:pt x="0" y="0"/>
                    </a:moveTo>
                    <a:lnTo>
                      <a:pt x="0" y="25"/>
                    </a:lnTo>
                    <a:lnTo>
                      <a:pt x="29" y="40"/>
                    </a:lnTo>
                    <a:lnTo>
                      <a:pt x="29" y="1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任意多边形: 形状 276"/>
              <p:cNvSpPr/>
              <p:nvPr/>
            </p:nvSpPr>
            <p:spPr bwMode="auto">
              <a:xfrm>
                <a:off x="8019554" y="3021846"/>
                <a:ext cx="55611" cy="79445"/>
              </a:xfrm>
              <a:custGeom>
                <a:avLst/>
                <a:gdLst>
                  <a:gd name="T0" fmla="*/ 0 w 28"/>
                  <a:gd name="T1" fmla="*/ 0 h 40"/>
                  <a:gd name="T2" fmla="*/ 0 w 28"/>
                  <a:gd name="T3" fmla="*/ 25 h 40"/>
                  <a:gd name="T4" fmla="*/ 28 w 28"/>
                  <a:gd name="T5" fmla="*/ 40 h 40"/>
                  <a:gd name="T6" fmla="*/ 28 w 28"/>
                  <a:gd name="T7" fmla="*/ 15 h 40"/>
                  <a:gd name="T8" fmla="*/ 0 w 28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0">
                    <a:moveTo>
                      <a:pt x="0" y="0"/>
                    </a:moveTo>
                    <a:lnTo>
                      <a:pt x="0" y="25"/>
                    </a:lnTo>
                    <a:lnTo>
                      <a:pt x="28" y="40"/>
                    </a:lnTo>
                    <a:lnTo>
                      <a:pt x="28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任意多边形: 形状 277"/>
              <p:cNvSpPr/>
              <p:nvPr/>
            </p:nvSpPr>
            <p:spPr bwMode="auto">
              <a:xfrm>
                <a:off x="8019554" y="3021846"/>
                <a:ext cx="55611" cy="79445"/>
              </a:xfrm>
              <a:custGeom>
                <a:avLst/>
                <a:gdLst>
                  <a:gd name="T0" fmla="*/ 0 w 28"/>
                  <a:gd name="T1" fmla="*/ 0 h 40"/>
                  <a:gd name="T2" fmla="*/ 0 w 28"/>
                  <a:gd name="T3" fmla="*/ 25 h 40"/>
                  <a:gd name="T4" fmla="*/ 28 w 28"/>
                  <a:gd name="T5" fmla="*/ 40 h 40"/>
                  <a:gd name="T6" fmla="*/ 28 w 28"/>
                  <a:gd name="T7" fmla="*/ 15 h 40"/>
                  <a:gd name="T8" fmla="*/ 0 w 28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0">
                    <a:moveTo>
                      <a:pt x="0" y="0"/>
                    </a:moveTo>
                    <a:lnTo>
                      <a:pt x="0" y="25"/>
                    </a:lnTo>
                    <a:lnTo>
                      <a:pt x="28" y="40"/>
                    </a:lnTo>
                    <a:lnTo>
                      <a:pt x="28" y="1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任意多边形: 形状 278"/>
              <p:cNvSpPr/>
              <p:nvPr/>
            </p:nvSpPr>
            <p:spPr bwMode="auto">
              <a:xfrm>
                <a:off x="7596510" y="2890762"/>
                <a:ext cx="87389" cy="97320"/>
              </a:xfrm>
              <a:custGeom>
                <a:avLst/>
                <a:gdLst>
                  <a:gd name="T0" fmla="*/ 0 w 44"/>
                  <a:gd name="T1" fmla="*/ 0 h 49"/>
                  <a:gd name="T2" fmla="*/ 0 w 44"/>
                  <a:gd name="T3" fmla="*/ 25 h 49"/>
                  <a:gd name="T4" fmla="*/ 44 w 44"/>
                  <a:gd name="T5" fmla="*/ 49 h 49"/>
                  <a:gd name="T6" fmla="*/ 44 w 44"/>
                  <a:gd name="T7" fmla="*/ 25 h 49"/>
                  <a:gd name="T8" fmla="*/ 0 w 44"/>
                  <a:gd name="T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9">
                    <a:moveTo>
                      <a:pt x="0" y="0"/>
                    </a:moveTo>
                    <a:lnTo>
                      <a:pt x="0" y="25"/>
                    </a:lnTo>
                    <a:lnTo>
                      <a:pt x="44" y="49"/>
                    </a:lnTo>
                    <a:lnTo>
                      <a:pt x="44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任意多边形: 形状 279"/>
              <p:cNvSpPr/>
              <p:nvPr/>
            </p:nvSpPr>
            <p:spPr bwMode="auto">
              <a:xfrm>
                <a:off x="7596510" y="2890762"/>
                <a:ext cx="87389" cy="97320"/>
              </a:xfrm>
              <a:custGeom>
                <a:avLst/>
                <a:gdLst>
                  <a:gd name="T0" fmla="*/ 0 w 44"/>
                  <a:gd name="T1" fmla="*/ 0 h 49"/>
                  <a:gd name="T2" fmla="*/ 0 w 44"/>
                  <a:gd name="T3" fmla="*/ 25 h 49"/>
                  <a:gd name="T4" fmla="*/ 44 w 44"/>
                  <a:gd name="T5" fmla="*/ 49 h 49"/>
                  <a:gd name="T6" fmla="*/ 44 w 44"/>
                  <a:gd name="T7" fmla="*/ 25 h 49"/>
                  <a:gd name="T8" fmla="*/ 0 w 44"/>
                  <a:gd name="T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9">
                    <a:moveTo>
                      <a:pt x="0" y="0"/>
                    </a:moveTo>
                    <a:lnTo>
                      <a:pt x="0" y="25"/>
                    </a:lnTo>
                    <a:lnTo>
                      <a:pt x="44" y="49"/>
                    </a:lnTo>
                    <a:lnTo>
                      <a:pt x="44" y="2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任意多边形: 形状 280"/>
              <p:cNvSpPr/>
              <p:nvPr/>
            </p:nvSpPr>
            <p:spPr bwMode="auto">
              <a:xfrm>
                <a:off x="7717664" y="2960277"/>
                <a:ext cx="29792" cy="65542"/>
              </a:xfrm>
              <a:custGeom>
                <a:avLst/>
                <a:gdLst>
                  <a:gd name="T0" fmla="*/ 0 w 15"/>
                  <a:gd name="T1" fmla="*/ 0 h 33"/>
                  <a:gd name="T2" fmla="*/ 0 w 15"/>
                  <a:gd name="T3" fmla="*/ 25 h 33"/>
                  <a:gd name="T4" fmla="*/ 15 w 15"/>
                  <a:gd name="T5" fmla="*/ 33 h 33"/>
                  <a:gd name="T6" fmla="*/ 15 w 15"/>
                  <a:gd name="T7" fmla="*/ 8 h 33"/>
                  <a:gd name="T8" fmla="*/ 0 w 15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33">
                    <a:moveTo>
                      <a:pt x="0" y="0"/>
                    </a:moveTo>
                    <a:lnTo>
                      <a:pt x="0" y="25"/>
                    </a:lnTo>
                    <a:lnTo>
                      <a:pt x="15" y="33"/>
                    </a:lnTo>
                    <a:lnTo>
                      <a:pt x="15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任意多边形: 形状 281"/>
              <p:cNvSpPr/>
              <p:nvPr/>
            </p:nvSpPr>
            <p:spPr bwMode="auto">
              <a:xfrm>
                <a:off x="7717664" y="2960277"/>
                <a:ext cx="29792" cy="65542"/>
              </a:xfrm>
              <a:custGeom>
                <a:avLst/>
                <a:gdLst>
                  <a:gd name="T0" fmla="*/ 0 w 15"/>
                  <a:gd name="T1" fmla="*/ 0 h 33"/>
                  <a:gd name="T2" fmla="*/ 0 w 15"/>
                  <a:gd name="T3" fmla="*/ 25 h 33"/>
                  <a:gd name="T4" fmla="*/ 15 w 15"/>
                  <a:gd name="T5" fmla="*/ 33 h 33"/>
                  <a:gd name="T6" fmla="*/ 15 w 15"/>
                  <a:gd name="T7" fmla="*/ 8 h 33"/>
                  <a:gd name="T8" fmla="*/ 0 w 15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33">
                    <a:moveTo>
                      <a:pt x="0" y="0"/>
                    </a:moveTo>
                    <a:lnTo>
                      <a:pt x="0" y="25"/>
                    </a:lnTo>
                    <a:lnTo>
                      <a:pt x="15" y="33"/>
                    </a:lnTo>
                    <a:lnTo>
                      <a:pt x="15" y="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任意多边形: 形状 282"/>
              <p:cNvSpPr/>
              <p:nvPr/>
            </p:nvSpPr>
            <p:spPr bwMode="auto">
              <a:xfrm>
                <a:off x="7783205" y="2998013"/>
                <a:ext cx="55611" cy="77459"/>
              </a:xfrm>
              <a:custGeom>
                <a:avLst/>
                <a:gdLst>
                  <a:gd name="T0" fmla="*/ 0 w 28"/>
                  <a:gd name="T1" fmla="*/ 0 h 39"/>
                  <a:gd name="T2" fmla="*/ 0 w 28"/>
                  <a:gd name="T3" fmla="*/ 25 h 39"/>
                  <a:gd name="T4" fmla="*/ 28 w 28"/>
                  <a:gd name="T5" fmla="*/ 39 h 39"/>
                  <a:gd name="T6" fmla="*/ 28 w 28"/>
                  <a:gd name="T7" fmla="*/ 14 h 39"/>
                  <a:gd name="T8" fmla="*/ 0 w 28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9">
                    <a:moveTo>
                      <a:pt x="0" y="0"/>
                    </a:moveTo>
                    <a:lnTo>
                      <a:pt x="0" y="25"/>
                    </a:lnTo>
                    <a:lnTo>
                      <a:pt x="28" y="39"/>
                    </a:lnTo>
                    <a:lnTo>
                      <a:pt x="28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任意多边形: 形状 283"/>
              <p:cNvSpPr/>
              <p:nvPr/>
            </p:nvSpPr>
            <p:spPr bwMode="auto">
              <a:xfrm>
                <a:off x="7783205" y="2998013"/>
                <a:ext cx="55611" cy="77459"/>
              </a:xfrm>
              <a:custGeom>
                <a:avLst/>
                <a:gdLst>
                  <a:gd name="T0" fmla="*/ 0 w 28"/>
                  <a:gd name="T1" fmla="*/ 0 h 39"/>
                  <a:gd name="T2" fmla="*/ 0 w 28"/>
                  <a:gd name="T3" fmla="*/ 25 h 39"/>
                  <a:gd name="T4" fmla="*/ 28 w 28"/>
                  <a:gd name="T5" fmla="*/ 39 h 39"/>
                  <a:gd name="T6" fmla="*/ 28 w 28"/>
                  <a:gd name="T7" fmla="*/ 14 h 39"/>
                  <a:gd name="T8" fmla="*/ 0 w 28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9">
                    <a:moveTo>
                      <a:pt x="0" y="0"/>
                    </a:moveTo>
                    <a:lnTo>
                      <a:pt x="0" y="25"/>
                    </a:lnTo>
                    <a:lnTo>
                      <a:pt x="28" y="39"/>
                    </a:lnTo>
                    <a:lnTo>
                      <a:pt x="28" y="1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任意多边形: 形状 284"/>
              <p:cNvSpPr/>
              <p:nvPr/>
            </p:nvSpPr>
            <p:spPr bwMode="auto">
              <a:xfrm>
                <a:off x="7596510" y="3001985"/>
                <a:ext cx="323738" cy="234362"/>
              </a:xfrm>
              <a:custGeom>
                <a:avLst/>
                <a:gdLst>
                  <a:gd name="T0" fmla="*/ 0 w 163"/>
                  <a:gd name="T1" fmla="*/ 0 h 118"/>
                  <a:gd name="T2" fmla="*/ 0 w 163"/>
                  <a:gd name="T3" fmla="*/ 25 h 118"/>
                  <a:gd name="T4" fmla="*/ 163 w 163"/>
                  <a:gd name="T5" fmla="*/ 118 h 118"/>
                  <a:gd name="T6" fmla="*/ 163 w 163"/>
                  <a:gd name="T7" fmla="*/ 93 h 118"/>
                  <a:gd name="T8" fmla="*/ 0 w 163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118">
                    <a:moveTo>
                      <a:pt x="0" y="0"/>
                    </a:moveTo>
                    <a:lnTo>
                      <a:pt x="0" y="25"/>
                    </a:lnTo>
                    <a:lnTo>
                      <a:pt x="163" y="118"/>
                    </a:lnTo>
                    <a:lnTo>
                      <a:pt x="163" y="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任意多边形: 形状 285"/>
              <p:cNvSpPr/>
              <p:nvPr/>
            </p:nvSpPr>
            <p:spPr bwMode="auto">
              <a:xfrm>
                <a:off x="7596510" y="3001985"/>
                <a:ext cx="323738" cy="234362"/>
              </a:xfrm>
              <a:custGeom>
                <a:avLst/>
                <a:gdLst>
                  <a:gd name="T0" fmla="*/ 0 w 163"/>
                  <a:gd name="T1" fmla="*/ 0 h 118"/>
                  <a:gd name="T2" fmla="*/ 0 w 163"/>
                  <a:gd name="T3" fmla="*/ 25 h 118"/>
                  <a:gd name="T4" fmla="*/ 163 w 163"/>
                  <a:gd name="T5" fmla="*/ 118 h 118"/>
                  <a:gd name="T6" fmla="*/ 163 w 163"/>
                  <a:gd name="T7" fmla="*/ 93 h 118"/>
                  <a:gd name="T8" fmla="*/ 0 w 163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118">
                    <a:moveTo>
                      <a:pt x="0" y="0"/>
                    </a:moveTo>
                    <a:lnTo>
                      <a:pt x="0" y="25"/>
                    </a:lnTo>
                    <a:lnTo>
                      <a:pt x="163" y="118"/>
                    </a:lnTo>
                    <a:lnTo>
                      <a:pt x="163" y="9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任意多边形: 形状 286"/>
              <p:cNvSpPr/>
              <p:nvPr/>
            </p:nvSpPr>
            <p:spPr bwMode="auto">
              <a:xfrm>
                <a:off x="7954011" y="3208541"/>
                <a:ext cx="83417" cy="95334"/>
              </a:xfrm>
              <a:custGeom>
                <a:avLst/>
                <a:gdLst>
                  <a:gd name="T0" fmla="*/ 0 w 42"/>
                  <a:gd name="T1" fmla="*/ 0 h 48"/>
                  <a:gd name="T2" fmla="*/ 0 w 42"/>
                  <a:gd name="T3" fmla="*/ 25 h 48"/>
                  <a:gd name="T4" fmla="*/ 42 w 42"/>
                  <a:gd name="T5" fmla="*/ 48 h 48"/>
                  <a:gd name="T6" fmla="*/ 42 w 42"/>
                  <a:gd name="T7" fmla="*/ 23 h 48"/>
                  <a:gd name="T8" fmla="*/ 0 w 42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8">
                    <a:moveTo>
                      <a:pt x="0" y="0"/>
                    </a:moveTo>
                    <a:lnTo>
                      <a:pt x="0" y="25"/>
                    </a:lnTo>
                    <a:lnTo>
                      <a:pt x="42" y="48"/>
                    </a:lnTo>
                    <a:lnTo>
                      <a:pt x="42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任意多边形: 形状 287"/>
              <p:cNvSpPr/>
              <p:nvPr/>
            </p:nvSpPr>
            <p:spPr bwMode="auto">
              <a:xfrm>
                <a:off x="7954011" y="3208541"/>
                <a:ext cx="83417" cy="95334"/>
              </a:xfrm>
              <a:custGeom>
                <a:avLst/>
                <a:gdLst>
                  <a:gd name="T0" fmla="*/ 0 w 42"/>
                  <a:gd name="T1" fmla="*/ 0 h 48"/>
                  <a:gd name="T2" fmla="*/ 0 w 42"/>
                  <a:gd name="T3" fmla="*/ 25 h 48"/>
                  <a:gd name="T4" fmla="*/ 42 w 42"/>
                  <a:gd name="T5" fmla="*/ 48 h 48"/>
                  <a:gd name="T6" fmla="*/ 42 w 42"/>
                  <a:gd name="T7" fmla="*/ 23 h 48"/>
                  <a:gd name="T8" fmla="*/ 0 w 42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8">
                    <a:moveTo>
                      <a:pt x="0" y="0"/>
                    </a:moveTo>
                    <a:lnTo>
                      <a:pt x="0" y="25"/>
                    </a:lnTo>
                    <a:lnTo>
                      <a:pt x="42" y="48"/>
                    </a:lnTo>
                    <a:lnTo>
                      <a:pt x="42" y="2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任意多边形: 形状 288"/>
              <p:cNvSpPr/>
              <p:nvPr/>
            </p:nvSpPr>
            <p:spPr bwMode="auto">
              <a:xfrm>
                <a:off x="7596510" y="3113207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5 h 50"/>
                  <a:gd name="T4" fmla="*/ 44 w 44"/>
                  <a:gd name="T5" fmla="*/ 50 h 50"/>
                  <a:gd name="T6" fmla="*/ 44 w 44"/>
                  <a:gd name="T7" fmla="*/ 25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5"/>
                    </a:lnTo>
                    <a:lnTo>
                      <a:pt x="44" y="50"/>
                    </a:lnTo>
                    <a:lnTo>
                      <a:pt x="44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任意多边形: 形状 289"/>
              <p:cNvSpPr/>
              <p:nvPr/>
            </p:nvSpPr>
            <p:spPr bwMode="auto">
              <a:xfrm>
                <a:off x="7596510" y="3113207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5 h 50"/>
                  <a:gd name="T4" fmla="*/ 44 w 44"/>
                  <a:gd name="T5" fmla="*/ 50 h 50"/>
                  <a:gd name="T6" fmla="*/ 44 w 44"/>
                  <a:gd name="T7" fmla="*/ 25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5"/>
                    </a:lnTo>
                    <a:lnTo>
                      <a:pt x="44" y="50"/>
                    </a:lnTo>
                    <a:lnTo>
                      <a:pt x="44" y="2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任意多边形: 形状 290"/>
              <p:cNvSpPr/>
              <p:nvPr/>
            </p:nvSpPr>
            <p:spPr bwMode="auto">
              <a:xfrm>
                <a:off x="7717664" y="3182722"/>
                <a:ext cx="174778" cy="148959"/>
              </a:xfrm>
              <a:custGeom>
                <a:avLst/>
                <a:gdLst>
                  <a:gd name="T0" fmla="*/ 0 w 88"/>
                  <a:gd name="T1" fmla="*/ 0 h 75"/>
                  <a:gd name="T2" fmla="*/ 0 w 88"/>
                  <a:gd name="T3" fmla="*/ 25 h 75"/>
                  <a:gd name="T4" fmla="*/ 88 w 88"/>
                  <a:gd name="T5" fmla="*/ 75 h 75"/>
                  <a:gd name="T6" fmla="*/ 88 w 88"/>
                  <a:gd name="T7" fmla="*/ 50 h 75"/>
                  <a:gd name="T8" fmla="*/ 0 w 88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75">
                    <a:moveTo>
                      <a:pt x="0" y="0"/>
                    </a:moveTo>
                    <a:lnTo>
                      <a:pt x="0" y="25"/>
                    </a:lnTo>
                    <a:lnTo>
                      <a:pt x="88" y="75"/>
                    </a:lnTo>
                    <a:lnTo>
                      <a:pt x="88" y="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任意多边形: 形状 291"/>
              <p:cNvSpPr/>
              <p:nvPr/>
            </p:nvSpPr>
            <p:spPr bwMode="auto">
              <a:xfrm>
                <a:off x="7717664" y="3182722"/>
                <a:ext cx="174778" cy="148959"/>
              </a:xfrm>
              <a:custGeom>
                <a:avLst/>
                <a:gdLst>
                  <a:gd name="T0" fmla="*/ 0 w 88"/>
                  <a:gd name="T1" fmla="*/ 0 h 75"/>
                  <a:gd name="T2" fmla="*/ 0 w 88"/>
                  <a:gd name="T3" fmla="*/ 25 h 75"/>
                  <a:gd name="T4" fmla="*/ 88 w 88"/>
                  <a:gd name="T5" fmla="*/ 75 h 75"/>
                  <a:gd name="T6" fmla="*/ 88 w 88"/>
                  <a:gd name="T7" fmla="*/ 50 h 75"/>
                  <a:gd name="T8" fmla="*/ 0 w 88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75">
                    <a:moveTo>
                      <a:pt x="0" y="0"/>
                    </a:moveTo>
                    <a:lnTo>
                      <a:pt x="0" y="25"/>
                    </a:lnTo>
                    <a:lnTo>
                      <a:pt x="88" y="75"/>
                    </a:lnTo>
                    <a:lnTo>
                      <a:pt x="88" y="5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任意多边形: 形状 292"/>
              <p:cNvSpPr/>
              <p:nvPr/>
            </p:nvSpPr>
            <p:spPr bwMode="auto">
              <a:xfrm>
                <a:off x="7924220" y="3303875"/>
                <a:ext cx="55611" cy="77459"/>
              </a:xfrm>
              <a:custGeom>
                <a:avLst/>
                <a:gdLst>
                  <a:gd name="T0" fmla="*/ 0 w 28"/>
                  <a:gd name="T1" fmla="*/ 0 h 39"/>
                  <a:gd name="T2" fmla="*/ 0 w 28"/>
                  <a:gd name="T3" fmla="*/ 22 h 39"/>
                  <a:gd name="T4" fmla="*/ 28 w 28"/>
                  <a:gd name="T5" fmla="*/ 39 h 39"/>
                  <a:gd name="T6" fmla="*/ 28 w 28"/>
                  <a:gd name="T7" fmla="*/ 14 h 39"/>
                  <a:gd name="T8" fmla="*/ 0 w 28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9">
                    <a:moveTo>
                      <a:pt x="0" y="0"/>
                    </a:moveTo>
                    <a:lnTo>
                      <a:pt x="0" y="22"/>
                    </a:lnTo>
                    <a:lnTo>
                      <a:pt x="28" y="39"/>
                    </a:lnTo>
                    <a:lnTo>
                      <a:pt x="28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任意多边形: 形状 293"/>
              <p:cNvSpPr/>
              <p:nvPr/>
            </p:nvSpPr>
            <p:spPr bwMode="auto">
              <a:xfrm>
                <a:off x="7924220" y="3303875"/>
                <a:ext cx="55611" cy="77459"/>
              </a:xfrm>
              <a:custGeom>
                <a:avLst/>
                <a:gdLst>
                  <a:gd name="T0" fmla="*/ 0 w 28"/>
                  <a:gd name="T1" fmla="*/ 0 h 39"/>
                  <a:gd name="T2" fmla="*/ 0 w 28"/>
                  <a:gd name="T3" fmla="*/ 22 h 39"/>
                  <a:gd name="T4" fmla="*/ 28 w 28"/>
                  <a:gd name="T5" fmla="*/ 39 h 39"/>
                  <a:gd name="T6" fmla="*/ 28 w 28"/>
                  <a:gd name="T7" fmla="*/ 14 h 39"/>
                  <a:gd name="T8" fmla="*/ 0 w 28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9">
                    <a:moveTo>
                      <a:pt x="0" y="0"/>
                    </a:moveTo>
                    <a:lnTo>
                      <a:pt x="0" y="22"/>
                    </a:lnTo>
                    <a:lnTo>
                      <a:pt x="28" y="39"/>
                    </a:lnTo>
                    <a:lnTo>
                      <a:pt x="28" y="1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任意多边形: 形状 294"/>
              <p:cNvSpPr/>
              <p:nvPr/>
            </p:nvSpPr>
            <p:spPr bwMode="auto">
              <a:xfrm>
                <a:off x="7596510" y="3224430"/>
                <a:ext cx="178751" cy="152932"/>
              </a:xfrm>
              <a:custGeom>
                <a:avLst/>
                <a:gdLst>
                  <a:gd name="T0" fmla="*/ 0 w 90"/>
                  <a:gd name="T1" fmla="*/ 0 h 77"/>
                  <a:gd name="T2" fmla="*/ 0 w 90"/>
                  <a:gd name="T3" fmla="*/ 25 h 77"/>
                  <a:gd name="T4" fmla="*/ 90 w 90"/>
                  <a:gd name="T5" fmla="*/ 77 h 77"/>
                  <a:gd name="T6" fmla="*/ 90 w 90"/>
                  <a:gd name="T7" fmla="*/ 52 h 77"/>
                  <a:gd name="T8" fmla="*/ 0 w 90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77">
                    <a:moveTo>
                      <a:pt x="0" y="0"/>
                    </a:moveTo>
                    <a:lnTo>
                      <a:pt x="0" y="25"/>
                    </a:lnTo>
                    <a:lnTo>
                      <a:pt x="90" y="77"/>
                    </a:lnTo>
                    <a:lnTo>
                      <a:pt x="90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任意多边形: 形状 295"/>
              <p:cNvSpPr/>
              <p:nvPr/>
            </p:nvSpPr>
            <p:spPr bwMode="auto">
              <a:xfrm>
                <a:off x="7596510" y="3224430"/>
                <a:ext cx="178751" cy="152932"/>
              </a:xfrm>
              <a:custGeom>
                <a:avLst/>
                <a:gdLst>
                  <a:gd name="T0" fmla="*/ 0 w 90"/>
                  <a:gd name="T1" fmla="*/ 0 h 77"/>
                  <a:gd name="T2" fmla="*/ 0 w 90"/>
                  <a:gd name="T3" fmla="*/ 25 h 77"/>
                  <a:gd name="T4" fmla="*/ 90 w 90"/>
                  <a:gd name="T5" fmla="*/ 77 h 77"/>
                  <a:gd name="T6" fmla="*/ 90 w 90"/>
                  <a:gd name="T7" fmla="*/ 52 h 77"/>
                  <a:gd name="T8" fmla="*/ 0 w 90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77">
                    <a:moveTo>
                      <a:pt x="0" y="0"/>
                    </a:moveTo>
                    <a:lnTo>
                      <a:pt x="0" y="25"/>
                    </a:lnTo>
                    <a:lnTo>
                      <a:pt x="90" y="77"/>
                    </a:lnTo>
                    <a:lnTo>
                      <a:pt x="90" y="5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任意多边形: 形状 296"/>
              <p:cNvSpPr/>
              <p:nvPr/>
            </p:nvSpPr>
            <p:spPr bwMode="auto">
              <a:xfrm>
                <a:off x="7809025" y="3347569"/>
                <a:ext cx="133070" cy="125126"/>
              </a:xfrm>
              <a:custGeom>
                <a:avLst/>
                <a:gdLst>
                  <a:gd name="T0" fmla="*/ 0 w 67"/>
                  <a:gd name="T1" fmla="*/ 0 h 63"/>
                  <a:gd name="T2" fmla="*/ 0 w 67"/>
                  <a:gd name="T3" fmla="*/ 23 h 63"/>
                  <a:gd name="T4" fmla="*/ 67 w 67"/>
                  <a:gd name="T5" fmla="*/ 63 h 63"/>
                  <a:gd name="T6" fmla="*/ 67 w 67"/>
                  <a:gd name="T7" fmla="*/ 38 h 63"/>
                  <a:gd name="T8" fmla="*/ 0 w 67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63">
                    <a:moveTo>
                      <a:pt x="0" y="0"/>
                    </a:moveTo>
                    <a:lnTo>
                      <a:pt x="0" y="23"/>
                    </a:lnTo>
                    <a:lnTo>
                      <a:pt x="67" y="63"/>
                    </a:lnTo>
                    <a:lnTo>
                      <a:pt x="67" y="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任意多边形: 形状 297"/>
              <p:cNvSpPr/>
              <p:nvPr/>
            </p:nvSpPr>
            <p:spPr bwMode="auto">
              <a:xfrm>
                <a:off x="7809025" y="3347569"/>
                <a:ext cx="133070" cy="125126"/>
              </a:xfrm>
              <a:custGeom>
                <a:avLst/>
                <a:gdLst>
                  <a:gd name="T0" fmla="*/ 0 w 67"/>
                  <a:gd name="T1" fmla="*/ 0 h 63"/>
                  <a:gd name="T2" fmla="*/ 0 w 67"/>
                  <a:gd name="T3" fmla="*/ 23 h 63"/>
                  <a:gd name="T4" fmla="*/ 67 w 67"/>
                  <a:gd name="T5" fmla="*/ 63 h 63"/>
                  <a:gd name="T6" fmla="*/ 67 w 67"/>
                  <a:gd name="T7" fmla="*/ 38 h 63"/>
                  <a:gd name="T8" fmla="*/ 0 w 67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63">
                    <a:moveTo>
                      <a:pt x="0" y="0"/>
                    </a:moveTo>
                    <a:lnTo>
                      <a:pt x="0" y="23"/>
                    </a:lnTo>
                    <a:lnTo>
                      <a:pt x="67" y="63"/>
                    </a:lnTo>
                    <a:lnTo>
                      <a:pt x="67" y="3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任意多边形: 形状 298"/>
              <p:cNvSpPr/>
              <p:nvPr/>
            </p:nvSpPr>
            <p:spPr bwMode="auto">
              <a:xfrm>
                <a:off x="7973872" y="3438930"/>
                <a:ext cx="87389" cy="103278"/>
              </a:xfrm>
              <a:custGeom>
                <a:avLst/>
                <a:gdLst>
                  <a:gd name="T0" fmla="*/ 0 w 44"/>
                  <a:gd name="T1" fmla="*/ 0 h 52"/>
                  <a:gd name="T2" fmla="*/ 0 w 44"/>
                  <a:gd name="T3" fmla="*/ 25 h 52"/>
                  <a:gd name="T4" fmla="*/ 44 w 44"/>
                  <a:gd name="T5" fmla="*/ 52 h 52"/>
                  <a:gd name="T6" fmla="*/ 44 w 44"/>
                  <a:gd name="T7" fmla="*/ 27 h 52"/>
                  <a:gd name="T8" fmla="*/ 0 w 44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2">
                    <a:moveTo>
                      <a:pt x="0" y="0"/>
                    </a:moveTo>
                    <a:lnTo>
                      <a:pt x="0" y="25"/>
                    </a:lnTo>
                    <a:lnTo>
                      <a:pt x="44" y="52"/>
                    </a:lnTo>
                    <a:lnTo>
                      <a:pt x="44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任意多边形: 形状 299"/>
              <p:cNvSpPr/>
              <p:nvPr/>
            </p:nvSpPr>
            <p:spPr bwMode="auto">
              <a:xfrm>
                <a:off x="7973872" y="3438930"/>
                <a:ext cx="87389" cy="103278"/>
              </a:xfrm>
              <a:custGeom>
                <a:avLst/>
                <a:gdLst>
                  <a:gd name="T0" fmla="*/ 0 w 44"/>
                  <a:gd name="T1" fmla="*/ 0 h 52"/>
                  <a:gd name="T2" fmla="*/ 0 w 44"/>
                  <a:gd name="T3" fmla="*/ 25 h 52"/>
                  <a:gd name="T4" fmla="*/ 44 w 44"/>
                  <a:gd name="T5" fmla="*/ 52 h 52"/>
                  <a:gd name="T6" fmla="*/ 44 w 44"/>
                  <a:gd name="T7" fmla="*/ 27 h 52"/>
                  <a:gd name="T8" fmla="*/ 0 w 44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2">
                    <a:moveTo>
                      <a:pt x="0" y="0"/>
                    </a:moveTo>
                    <a:lnTo>
                      <a:pt x="0" y="25"/>
                    </a:lnTo>
                    <a:lnTo>
                      <a:pt x="44" y="52"/>
                    </a:lnTo>
                    <a:lnTo>
                      <a:pt x="44" y="2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任意多边形: 形状 300"/>
              <p:cNvSpPr/>
              <p:nvPr/>
            </p:nvSpPr>
            <p:spPr bwMode="auto">
              <a:xfrm>
                <a:off x="7596510" y="3335652"/>
                <a:ext cx="59584" cy="83417"/>
              </a:xfrm>
              <a:custGeom>
                <a:avLst/>
                <a:gdLst>
                  <a:gd name="T0" fmla="*/ 0 w 30"/>
                  <a:gd name="T1" fmla="*/ 0 h 42"/>
                  <a:gd name="T2" fmla="*/ 0 w 30"/>
                  <a:gd name="T3" fmla="*/ 25 h 42"/>
                  <a:gd name="T4" fmla="*/ 30 w 30"/>
                  <a:gd name="T5" fmla="*/ 42 h 42"/>
                  <a:gd name="T6" fmla="*/ 30 w 30"/>
                  <a:gd name="T7" fmla="*/ 17 h 42"/>
                  <a:gd name="T8" fmla="*/ 0 w 30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2">
                    <a:moveTo>
                      <a:pt x="0" y="0"/>
                    </a:moveTo>
                    <a:lnTo>
                      <a:pt x="0" y="25"/>
                    </a:lnTo>
                    <a:lnTo>
                      <a:pt x="30" y="42"/>
                    </a:lnTo>
                    <a:lnTo>
                      <a:pt x="30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任意多边形: 形状 301"/>
              <p:cNvSpPr/>
              <p:nvPr/>
            </p:nvSpPr>
            <p:spPr bwMode="auto">
              <a:xfrm>
                <a:off x="7596510" y="3335652"/>
                <a:ext cx="59584" cy="83417"/>
              </a:xfrm>
              <a:custGeom>
                <a:avLst/>
                <a:gdLst>
                  <a:gd name="T0" fmla="*/ 0 w 30"/>
                  <a:gd name="T1" fmla="*/ 0 h 42"/>
                  <a:gd name="T2" fmla="*/ 0 w 30"/>
                  <a:gd name="T3" fmla="*/ 25 h 42"/>
                  <a:gd name="T4" fmla="*/ 30 w 30"/>
                  <a:gd name="T5" fmla="*/ 42 h 42"/>
                  <a:gd name="T6" fmla="*/ 30 w 30"/>
                  <a:gd name="T7" fmla="*/ 17 h 42"/>
                  <a:gd name="T8" fmla="*/ 0 w 30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2">
                    <a:moveTo>
                      <a:pt x="0" y="0"/>
                    </a:moveTo>
                    <a:lnTo>
                      <a:pt x="0" y="25"/>
                    </a:lnTo>
                    <a:lnTo>
                      <a:pt x="30" y="42"/>
                    </a:lnTo>
                    <a:lnTo>
                      <a:pt x="30" y="1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任意多边形: 形状 302"/>
              <p:cNvSpPr/>
              <p:nvPr/>
            </p:nvSpPr>
            <p:spPr bwMode="auto">
              <a:xfrm>
                <a:off x="7691844" y="3389278"/>
                <a:ext cx="79445" cy="95334"/>
              </a:xfrm>
              <a:custGeom>
                <a:avLst/>
                <a:gdLst>
                  <a:gd name="T0" fmla="*/ 0 w 40"/>
                  <a:gd name="T1" fmla="*/ 0 h 48"/>
                  <a:gd name="T2" fmla="*/ 0 w 40"/>
                  <a:gd name="T3" fmla="*/ 25 h 48"/>
                  <a:gd name="T4" fmla="*/ 40 w 40"/>
                  <a:gd name="T5" fmla="*/ 48 h 48"/>
                  <a:gd name="T6" fmla="*/ 40 w 40"/>
                  <a:gd name="T7" fmla="*/ 23 h 48"/>
                  <a:gd name="T8" fmla="*/ 0 w 40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8">
                    <a:moveTo>
                      <a:pt x="0" y="0"/>
                    </a:moveTo>
                    <a:lnTo>
                      <a:pt x="0" y="25"/>
                    </a:lnTo>
                    <a:lnTo>
                      <a:pt x="40" y="48"/>
                    </a:lnTo>
                    <a:lnTo>
                      <a:pt x="40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任意多边形: 形状 303"/>
              <p:cNvSpPr/>
              <p:nvPr/>
            </p:nvSpPr>
            <p:spPr bwMode="auto">
              <a:xfrm>
                <a:off x="7691844" y="3389278"/>
                <a:ext cx="79445" cy="95334"/>
              </a:xfrm>
              <a:custGeom>
                <a:avLst/>
                <a:gdLst>
                  <a:gd name="T0" fmla="*/ 0 w 40"/>
                  <a:gd name="T1" fmla="*/ 0 h 48"/>
                  <a:gd name="T2" fmla="*/ 0 w 40"/>
                  <a:gd name="T3" fmla="*/ 25 h 48"/>
                  <a:gd name="T4" fmla="*/ 40 w 40"/>
                  <a:gd name="T5" fmla="*/ 48 h 48"/>
                  <a:gd name="T6" fmla="*/ 40 w 40"/>
                  <a:gd name="T7" fmla="*/ 23 h 48"/>
                  <a:gd name="T8" fmla="*/ 0 w 40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8">
                    <a:moveTo>
                      <a:pt x="0" y="0"/>
                    </a:moveTo>
                    <a:lnTo>
                      <a:pt x="0" y="25"/>
                    </a:lnTo>
                    <a:lnTo>
                      <a:pt x="40" y="48"/>
                    </a:lnTo>
                    <a:lnTo>
                      <a:pt x="40" y="2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任意多边形: 形状 304"/>
              <p:cNvSpPr/>
              <p:nvPr/>
            </p:nvSpPr>
            <p:spPr bwMode="auto">
              <a:xfrm>
                <a:off x="7805053" y="3456806"/>
                <a:ext cx="129098" cy="123139"/>
              </a:xfrm>
              <a:custGeom>
                <a:avLst/>
                <a:gdLst>
                  <a:gd name="T0" fmla="*/ 0 w 65"/>
                  <a:gd name="T1" fmla="*/ 0 h 62"/>
                  <a:gd name="T2" fmla="*/ 0 w 65"/>
                  <a:gd name="T3" fmla="*/ 24 h 62"/>
                  <a:gd name="T4" fmla="*/ 65 w 65"/>
                  <a:gd name="T5" fmla="*/ 62 h 62"/>
                  <a:gd name="T6" fmla="*/ 65 w 65"/>
                  <a:gd name="T7" fmla="*/ 37 h 62"/>
                  <a:gd name="T8" fmla="*/ 0 w 65"/>
                  <a:gd name="T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2">
                    <a:moveTo>
                      <a:pt x="0" y="0"/>
                    </a:moveTo>
                    <a:lnTo>
                      <a:pt x="0" y="24"/>
                    </a:lnTo>
                    <a:lnTo>
                      <a:pt x="65" y="62"/>
                    </a:lnTo>
                    <a:lnTo>
                      <a:pt x="65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任意多边形: 形状 305"/>
              <p:cNvSpPr/>
              <p:nvPr/>
            </p:nvSpPr>
            <p:spPr bwMode="auto">
              <a:xfrm>
                <a:off x="7805053" y="3456806"/>
                <a:ext cx="129098" cy="123139"/>
              </a:xfrm>
              <a:custGeom>
                <a:avLst/>
                <a:gdLst>
                  <a:gd name="T0" fmla="*/ 0 w 65"/>
                  <a:gd name="T1" fmla="*/ 0 h 62"/>
                  <a:gd name="T2" fmla="*/ 0 w 65"/>
                  <a:gd name="T3" fmla="*/ 24 h 62"/>
                  <a:gd name="T4" fmla="*/ 65 w 65"/>
                  <a:gd name="T5" fmla="*/ 62 h 62"/>
                  <a:gd name="T6" fmla="*/ 65 w 65"/>
                  <a:gd name="T7" fmla="*/ 37 h 62"/>
                  <a:gd name="T8" fmla="*/ 0 w 65"/>
                  <a:gd name="T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2">
                    <a:moveTo>
                      <a:pt x="0" y="0"/>
                    </a:moveTo>
                    <a:lnTo>
                      <a:pt x="0" y="24"/>
                    </a:lnTo>
                    <a:lnTo>
                      <a:pt x="65" y="62"/>
                    </a:lnTo>
                    <a:lnTo>
                      <a:pt x="65" y="3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任意多边形: 形状 306"/>
              <p:cNvSpPr/>
              <p:nvPr/>
            </p:nvSpPr>
            <p:spPr bwMode="auto">
              <a:xfrm>
                <a:off x="7596510" y="3446875"/>
                <a:ext cx="186695" cy="152932"/>
              </a:xfrm>
              <a:custGeom>
                <a:avLst/>
                <a:gdLst>
                  <a:gd name="T0" fmla="*/ 0 w 94"/>
                  <a:gd name="T1" fmla="*/ 0 h 77"/>
                  <a:gd name="T2" fmla="*/ 0 w 94"/>
                  <a:gd name="T3" fmla="*/ 25 h 77"/>
                  <a:gd name="T4" fmla="*/ 94 w 94"/>
                  <a:gd name="T5" fmla="*/ 77 h 77"/>
                  <a:gd name="T6" fmla="*/ 94 w 94"/>
                  <a:gd name="T7" fmla="*/ 54 h 77"/>
                  <a:gd name="T8" fmla="*/ 0 w 94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77">
                    <a:moveTo>
                      <a:pt x="0" y="0"/>
                    </a:moveTo>
                    <a:lnTo>
                      <a:pt x="0" y="25"/>
                    </a:lnTo>
                    <a:lnTo>
                      <a:pt x="94" y="77"/>
                    </a:lnTo>
                    <a:lnTo>
                      <a:pt x="94" y="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8" name="任意多边形: 形状 307"/>
              <p:cNvSpPr/>
              <p:nvPr/>
            </p:nvSpPr>
            <p:spPr bwMode="auto">
              <a:xfrm>
                <a:off x="7596510" y="3446875"/>
                <a:ext cx="186695" cy="152932"/>
              </a:xfrm>
              <a:custGeom>
                <a:avLst/>
                <a:gdLst>
                  <a:gd name="T0" fmla="*/ 0 w 94"/>
                  <a:gd name="T1" fmla="*/ 0 h 77"/>
                  <a:gd name="T2" fmla="*/ 0 w 94"/>
                  <a:gd name="T3" fmla="*/ 25 h 77"/>
                  <a:gd name="T4" fmla="*/ 94 w 94"/>
                  <a:gd name="T5" fmla="*/ 77 h 77"/>
                  <a:gd name="T6" fmla="*/ 94 w 94"/>
                  <a:gd name="T7" fmla="*/ 54 h 77"/>
                  <a:gd name="T8" fmla="*/ 0 w 94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77">
                    <a:moveTo>
                      <a:pt x="0" y="0"/>
                    </a:moveTo>
                    <a:lnTo>
                      <a:pt x="0" y="25"/>
                    </a:lnTo>
                    <a:lnTo>
                      <a:pt x="94" y="77"/>
                    </a:lnTo>
                    <a:lnTo>
                      <a:pt x="94" y="5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任意多边形: 形状 308"/>
              <p:cNvSpPr/>
              <p:nvPr/>
            </p:nvSpPr>
            <p:spPr bwMode="auto">
              <a:xfrm>
                <a:off x="7816970" y="3572001"/>
                <a:ext cx="174778" cy="152932"/>
              </a:xfrm>
              <a:custGeom>
                <a:avLst/>
                <a:gdLst>
                  <a:gd name="T0" fmla="*/ 0 w 88"/>
                  <a:gd name="T1" fmla="*/ 0 h 77"/>
                  <a:gd name="T2" fmla="*/ 0 w 88"/>
                  <a:gd name="T3" fmla="*/ 25 h 77"/>
                  <a:gd name="T4" fmla="*/ 88 w 88"/>
                  <a:gd name="T5" fmla="*/ 77 h 77"/>
                  <a:gd name="T6" fmla="*/ 88 w 88"/>
                  <a:gd name="T7" fmla="*/ 52 h 77"/>
                  <a:gd name="T8" fmla="*/ 0 w 88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77">
                    <a:moveTo>
                      <a:pt x="0" y="0"/>
                    </a:moveTo>
                    <a:lnTo>
                      <a:pt x="0" y="25"/>
                    </a:lnTo>
                    <a:lnTo>
                      <a:pt x="88" y="77"/>
                    </a:lnTo>
                    <a:lnTo>
                      <a:pt x="88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任意多边形: 形状 309"/>
              <p:cNvSpPr/>
              <p:nvPr/>
            </p:nvSpPr>
            <p:spPr bwMode="auto">
              <a:xfrm>
                <a:off x="7816970" y="3572001"/>
                <a:ext cx="174778" cy="152932"/>
              </a:xfrm>
              <a:custGeom>
                <a:avLst/>
                <a:gdLst>
                  <a:gd name="T0" fmla="*/ 0 w 88"/>
                  <a:gd name="T1" fmla="*/ 0 h 77"/>
                  <a:gd name="T2" fmla="*/ 0 w 88"/>
                  <a:gd name="T3" fmla="*/ 25 h 77"/>
                  <a:gd name="T4" fmla="*/ 88 w 88"/>
                  <a:gd name="T5" fmla="*/ 77 h 77"/>
                  <a:gd name="T6" fmla="*/ 88 w 88"/>
                  <a:gd name="T7" fmla="*/ 52 h 77"/>
                  <a:gd name="T8" fmla="*/ 0 w 88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77">
                    <a:moveTo>
                      <a:pt x="0" y="0"/>
                    </a:moveTo>
                    <a:lnTo>
                      <a:pt x="0" y="25"/>
                    </a:lnTo>
                    <a:lnTo>
                      <a:pt x="88" y="77"/>
                    </a:lnTo>
                    <a:lnTo>
                      <a:pt x="88" y="5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任意多边形: 形状 310"/>
              <p:cNvSpPr/>
              <p:nvPr/>
            </p:nvSpPr>
            <p:spPr bwMode="auto">
              <a:xfrm>
                <a:off x="8025511" y="3691168"/>
                <a:ext cx="53626" cy="83417"/>
              </a:xfrm>
              <a:custGeom>
                <a:avLst/>
                <a:gdLst>
                  <a:gd name="T0" fmla="*/ 0 w 27"/>
                  <a:gd name="T1" fmla="*/ 0 h 42"/>
                  <a:gd name="T2" fmla="*/ 0 w 27"/>
                  <a:gd name="T3" fmla="*/ 25 h 42"/>
                  <a:gd name="T4" fmla="*/ 27 w 27"/>
                  <a:gd name="T5" fmla="*/ 42 h 42"/>
                  <a:gd name="T6" fmla="*/ 27 w 27"/>
                  <a:gd name="T7" fmla="*/ 17 h 42"/>
                  <a:gd name="T8" fmla="*/ 0 w 2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2">
                    <a:moveTo>
                      <a:pt x="0" y="0"/>
                    </a:moveTo>
                    <a:lnTo>
                      <a:pt x="0" y="25"/>
                    </a:lnTo>
                    <a:lnTo>
                      <a:pt x="27" y="42"/>
                    </a:lnTo>
                    <a:lnTo>
                      <a:pt x="27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任意多边形: 形状 311"/>
              <p:cNvSpPr/>
              <p:nvPr/>
            </p:nvSpPr>
            <p:spPr bwMode="auto">
              <a:xfrm>
                <a:off x="8025511" y="3691168"/>
                <a:ext cx="53626" cy="83417"/>
              </a:xfrm>
              <a:custGeom>
                <a:avLst/>
                <a:gdLst>
                  <a:gd name="T0" fmla="*/ 0 w 27"/>
                  <a:gd name="T1" fmla="*/ 0 h 42"/>
                  <a:gd name="T2" fmla="*/ 0 w 27"/>
                  <a:gd name="T3" fmla="*/ 25 h 42"/>
                  <a:gd name="T4" fmla="*/ 27 w 27"/>
                  <a:gd name="T5" fmla="*/ 42 h 42"/>
                  <a:gd name="T6" fmla="*/ 27 w 27"/>
                  <a:gd name="T7" fmla="*/ 17 h 42"/>
                  <a:gd name="T8" fmla="*/ 0 w 2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2">
                    <a:moveTo>
                      <a:pt x="0" y="0"/>
                    </a:moveTo>
                    <a:lnTo>
                      <a:pt x="0" y="25"/>
                    </a:lnTo>
                    <a:lnTo>
                      <a:pt x="27" y="42"/>
                    </a:lnTo>
                    <a:lnTo>
                      <a:pt x="27" y="1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任意多边形: 形状 312"/>
              <p:cNvSpPr/>
              <p:nvPr/>
            </p:nvSpPr>
            <p:spPr bwMode="auto">
              <a:xfrm>
                <a:off x="8110915" y="3740820"/>
                <a:ext cx="55611" cy="83417"/>
              </a:xfrm>
              <a:custGeom>
                <a:avLst/>
                <a:gdLst>
                  <a:gd name="T0" fmla="*/ 0 w 28"/>
                  <a:gd name="T1" fmla="*/ 0 h 42"/>
                  <a:gd name="T2" fmla="*/ 0 w 28"/>
                  <a:gd name="T3" fmla="*/ 25 h 42"/>
                  <a:gd name="T4" fmla="*/ 28 w 28"/>
                  <a:gd name="T5" fmla="*/ 42 h 42"/>
                  <a:gd name="T6" fmla="*/ 28 w 28"/>
                  <a:gd name="T7" fmla="*/ 17 h 42"/>
                  <a:gd name="T8" fmla="*/ 0 w 2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2">
                    <a:moveTo>
                      <a:pt x="0" y="0"/>
                    </a:moveTo>
                    <a:lnTo>
                      <a:pt x="0" y="25"/>
                    </a:lnTo>
                    <a:lnTo>
                      <a:pt x="28" y="42"/>
                    </a:lnTo>
                    <a:lnTo>
                      <a:pt x="28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任意多边形: 形状 313"/>
              <p:cNvSpPr/>
              <p:nvPr/>
            </p:nvSpPr>
            <p:spPr bwMode="auto">
              <a:xfrm>
                <a:off x="8110915" y="3740820"/>
                <a:ext cx="55611" cy="83417"/>
              </a:xfrm>
              <a:custGeom>
                <a:avLst/>
                <a:gdLst>
                  <a:gd name="T0" fmla="*/ 0 w 28"/>
                  <a:gd name="T1" fmla="*/ 0 h 42"/>
                  <a:gd name="T2" fmla="*/ 0 w 28"/>
                  <a:gd name="T3" fmla="*/ 25 h 42"/>
                  <a:gd name="T4" fmla="*/ 28 w 28"/>
                  <a:gd name="T5" fmla="*/ 42 h 42"/>
                  <a:gd name="T6" fmla="*/ 28 w 28"/>
                  <a:gd name="T7" fmla="*/ 17 h 42"/>
                  <a:gd name="T8" fmla="*/ 0 w 2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2">
                    <a:moveTo>
                      <a:pt x="0" y="0"/>
                    </a:moveTo>
                    <a:lnTo>
                      <a:pt x="0" y="25"/>
                    </a:lnTo>
                    <a:lnTo>
                      <a:pt x="28" y="42"/>
                    </a:lnTo>
                    <a:lnTo>
                      <a:pt x="28" y="1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任意多边形: 形状 314"/>
              <p:cNvSpPr/>
              <p:nvPr/>
            </p:nvSpPr>
            <p:spPr bwMode="auto">
              <a:xfrm>
                <a:off x="7596510" y="3560084"/>
                <a:ext cx="113209" cy="111223"/>
              </a:xfrm>
              <a:custGeom>
                <a:avLst/>
                <a:gdLst>
                  <a:gd name="T0" fmla="*/ 0 w 57"/>
                  <a:gd name="T1" fmla="*/ 0 h 56"/>
                  <a:gd name="T2" fmla="*/ 0 w 57"/>
                  <a:gd name="T3" fmla="*/ 24 h 56"/>
                  <a:gd name="T4" fmla="*/ 57 w 57"/>
                  <a:gd name="T5" fmla="*/ 56 h 56"/>
                  <a:gd name="T6" fmla="*/ 57 w 57"/>
                  <a:gd name="T7" fmla="*/ 31 h 56"/>
                  <a:gd name="T8" fmla="*/ 0 w 57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6">
                    <a:moveTo>
                      <a:pt x="0" y="0"/>
                    </a:moveTo>
                    <a:lnTo>
                      <a:pt x="0" y="24"/>
                    </a:lnTo>
                    <a:lnTo>
                      <a:pt x="57" y="56"/>
                    </a:lnTo>
                    <a:lnTo>
                      <a:pt x="57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任意多边形: 形状 315"/>
              <p:cNvSpPr/>
              <p:nvPr/>
            </p:nvSpPr>
            <p:spPr bwMode="auto">
              <a:xfrm>
                <a:off x="7596510" y="3560084"/>
                <a:ext cx="113209" cy="111223"/>
              </a:xfrm>
              <a:custGeom>
                <a:avLst/>
                <a:gdLst>
                  <a:gd name="T0" fmla="*/ 0 w 57"/>
                  <a:gd name="T1" fmla="*/ 0 h 56"/>
                  <a:gd name="T2" fmla="*/ 0 w 57"/>
                  <a:gd name="T3" fmla="*/ 24 h 56"/>
                  <a:gd name="T4" fmla="*/ 57 w 57"/>
                  <a:gd name="T5" fmla="*/ 56 h 56"/>
                  <a:gd name="T6" fmla="*/ 57 w 57"/>
                  <a:gd name="T7" fmla="*/ 31 h 56"/>
                  <a:gd name="T8" fmla="*/ 0 w 57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6">
                    <a:moveTo>
                      <a:pt x="0" y="0"/>
                    </a:moveTo>
                    <a:lnTo>
                      <a:pt x="0" y="24"/>
                    </a:lnTo>
                    <a:lnTo>
                      <a:pt x="57" y="56"/>
                    </a:lnTo>
                    <a:lnTo>
                      <a:pt x="57" y="3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任意多边形: 形状 316"/>
              <p:cNvSpPr/>
              <p:nvPr/>
            </p:nvSpPr>
            <p:spPr bwMode="auto">
              <a:xfrm>
                <a:off x="8174471" y="2998013"/>
                <a:ext cx="152932" cy="139028"/>
              </a:xfrm>
              <a:custGeom>
                <a:avLst/>
                <a:gdLst>
                  <a:gd name="T0" fmla="*/ 0 w 77"/>
                  <a:gd name="T1" fmla="*/ 0 h 70"/>
                  <a:gd name="T2" fmla="*/ 0 w 77"/>
                  <a:gd name="T3" fmla="*/ 25 h 70"/>
                  <a:gd name="T4" fmla="*/ 77 w 77"/>
                  <a:gd name="T5" fmla="*/ 70 h 70"/>
                  <a:gd name="T6" fmla="*/ 77 w 77"/>
                  <a:gd name="T7" fmla="*/ 45 h 70"/>
                  <a:gd name="T8" fmla="*/ 0 w 77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70">
                    <a:moveTo>
                      <a:pt x="0" y="0"/>
                    </a:moveTo>
                    <a:lnTo>
                      <a:pt x="0" y="25"/>
                    </a:lnTo>
                    <a:lnTo>
                      <a:pt x="77" y="70"/>
                    </a:lnTo>
                    <a:lnTo>
                      <a:pt x="77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任意多边形: 形状 317"/>
              <p:cNvSpPr/>
              <p:nvPr/>
            </p:nvSpPr>
            <p:spPr bwMode="auto">
              <a:xfrm>
                <a:off x="8174471" y="2998013"/>
                <a:ext cx="152932" cy="139028"/>
              </a:xfrm>
              <a:custGeom>
                <a:avLst/>
                <a:gdLst>
                  <a:gd name="T0" fmla="*/ 0 w 77"/>
                  <a:gd name="T1" fmla="*/ 0 h 70"/>
                  <a:gd name="T2" fmla="*/ 0 w 77"/>
                  <a:gd name="T3" fmla="*/ 25 h 70"/>
                  <a:gd name="T4" fmla="*/ 77 w 77"/>
                  <a:gd name="T5" fmla="*/ 70 h 70"/>
                  <a:gd name="T6" fmla="*/ 77 w 77"/>
                  <a:gd name="T7" fmla="*/ 45 h 70"/>
                  <a:gd name="T8" fmla="*/ 0 w 77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70">
                    <a:moveTo>
                      <a:pt x="0" y="0"/>
                    </a:moveTo>
                    <a:lnTo>
                      <a:pt x="0" y="25"/>
                    </a:lnTo>
                    <a:lnTo>
                      <a:pt x="77" y="70"/>
                    </a:lnTo>
                    <a:lnTo>
                      <a:pt x="77" y="4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任意多边形: 形状 318"/>
              <p:cNvSpPr/>
              <p:nvPr/>
            </p:nvSpPr>
            <p:spPr bwMode="auto">
              <a:xfrm>
                <a:off x="8206249" y="3129096"/>
                <a:ext cx="121154" cy="121154"/>
              </a:xfrm>
              <a:custGeom>
                <a:avLst/>
                <a:gdLst>
                  <a:gd name="T0" fmla="*/ 0 w 61"/>
                  <a:gd name="T1" fmla="*/ 0 h 61"/>
                  <a:gd name="T2" fmla="*/ 0 w 61"/>
                  <a:gd name="T3" fmla="*/ 25 h 61"/>
                  <a:gd name="T4" fmla="*/ 61 w 61"/>
                  <a:gd name="T5" fmla="*/ 61 h 61"/>
                  <a:gd name="T6" fmla="*/ 61 w 61"/>
                  <a:gd name="T7" fmla="*/ 36 h 61"/>
                  <a:gd name="T8" fmla="*/ 0 w 61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61">
                    <a:moveTo>
                      <a:pt x="0" y="0"/>
                    </a:moveTo>
                    <a:lnTo>
                      <a:pt x="0" y="25"/>
                    </a:lnTo>
                    <a:lnTo>
                      <a:pt x="61" y="61"/>
                    </a:lnTo>
                    <a:lnTo>
                      <a:pt x="61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任意多边形: 形状 319"/>
              <p:cNvSpPr/>
              <p:nvPr/>
            </p:nvSpPr>
            <p:spPr bwMode="auto">
              <a:xfrm>
                <a:off x="8206249" y="3129096"/>
                <a:ext cx="121154" cy="121154"/>
              </a:xfrm>
              <a:custGeom>
                <a:avLst/>
                <a:gdLst>
                  <a:gd name="T0" fmla="*/ 0 w 61"/>
                  <a:gd name="T1" fmla="*/ 0 h 61"/>
                  <a:gd name="T2" fmla="*/ 0 w 61"/>
                  <a:gd name="T3" fmla="*/ 25 h 61"/>
                  <a:gd name="T4" fmla="*/ 61 w 61"/>
                  <a:gd name="T5" fmla="*/ 61 h 61"/>
                  <a:gd name="T6" fmla="*/ 61 w 61"/>
                  <a:gd name="T7" fmla="*/ 36 h 61"/>
                  <a:gd name="T8" fmla="*/ 0 w 61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61">
                    <a:moveTo>
                      <a:pt x="0" y="0"/>
                    </a:moveTo>
                    <a:lnTo>
                      <a:pt x="0" y="25"/>
                    </a:lnTo>
                    <a:lnTo>
                      <a:pt x="61" y="61"/>
                    </a:lnTo>
                    <a:lnTo>
                      <a:pt x="61" y="3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任意多边形: 形状 320"/>
              <p:cNvSpPr/>
              <p:nvPr/>
            </p:nvSpPr>
            <p:spPr bwMode="auto">
              <a:xfrm>
                <a:off x="8240012" y="3262167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3 h 50"/>
                  <a:gd name="T4" fmla="*/ 44 w 44"/>
                  <a:gd name="T5" fmla="*/ 50 h 50"/>
                  <a:gd name="T6" fmla="*/ 44 w 44"/>
                  <a:gd name="T7" fmla="*/ 25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3"/>
                    </a:lnTo>
                    <a:lnTo>
                      <a:pt x="44" y="50"/>
                    </a:lnTo>
                    <a:lnTo>
                      <a:pt x="44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任意多边形: 形状 321"/>
              <p:cNvSpPr/>
              <p:nvPr/>
            </p:nvSpPr>
            <p:spPr bwMode="auto">
              <a:xfrm>
                <a:off x="8240012" y="3262167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3 h 50"/>
                  <a:gd name="T4" fmla="*/ 44 w 44"/>
                  <a:gd name="T5" fmla="*/ 50 h 50"/>
                  <a:gd name="T6" fmla="*/ 44 w 44"/>
                  <a:gd name="T7" fmla="*/ 25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3"/>
                    </a:lnTo>
                    <a:lnTo>
                      <a:pt x="44" y="50"/>
                    </a:lnTo>
                    <a:lnTo>
                      <a:pt x="44" y="2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任意多边形: 形状 322"/>
              <p:cNvSpPr/>
              <p:nvPr/>
            </p:nvSpPr>
            <p:spPr bwMode="auto">
              <a:xfrm>
                <a:off x="8202276" y="3347569"/>
                <a:ext cx="125126" cy="125126"/>
              </a:xfrm>
              <a:custGeom>
                <a:avLst/>
                <a:gdLst>
                  <a:gd name="T0" fmla="*/ 0 w 63"/>
                  <a:gd name="T1" fmla="*/ 0 h 63"/>
                  <a:gd name="T2" fmla="*/ 0 w 63"/>
                  <a:gd name="T3" fmla="*/ 25 h 63"/>
                  <a:gd name="T4" fmla="*/ 63 w 63"/>
                  <a:gd name="T5" fmla="*/ 63 h 63"/>
                  <a:gd name="T6" fmla="*/ 63 w 63"/>
                  <a:gd name="T7" fmla="*/ 38 h 63"/>
                  <a:gd name="T8" fmla="*/ 0 w 63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3">
                    <a:moveTo>
                      <a:pt x="0" y="0"/>
                    </a:moveTo>
                    <a:lnTo>
                      <a:pt x="0" y="25"/>
                    </a:lnTo>
                    <a:lnTo>
                      <a:pt x="63" y="63"/>
                    </a:lnTo>
                    <a:lnTo>
                      <a:pt x="63" y="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任意多边形: 形状 323"/>
              <p:cNvSpPr/>
              <p:nvPr/>
            </p:nvSpPr>
            <p:spPr bwMode="auto">
              <a:xfrm>
                <a:off x="8202276" y="3347569"/>
                <a:ext cx="125126" cy="125126"/>
              </a:xfrm>
              <a:custGeom>
                <a:avLst/>
                <a:gdLst>
                  <a:gd name="T0" fmla="*/ 0 w 63"/>
                  <a:gd name="T1" fmla="*/ 0 h 63"/>
                  <a:gd name="T2" fmla="*/ 0 w 63"/>
                  <a:gd name="T3" fmla="*/ 25 h 63"/>
                  <a:gd name="T4" fmla="*/ 63 w 63"/>
                  <a:gd name="T5" fmla="*/ 63 h 63"/>
                  <a:gd name="T6" fmla="*/ 63 w 63"/>
                  <a:gd name="T7" fmla="*/ 38 h 63"/>
                  <a:gd name="T8" fmla="*/ 0 w 63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3">
                    <a:moveTo>
                      <a:pt x="0" y="0"/>
                    </a:moveTo>
                    <a:lnTo>
                      <a:pt x="0" y="25"/>
                    </a:lnTo>
                    <a:lnTo>
                      <a:pt x="63" y="63"/>
                    </a:lnTo>
                    <a:lnTo>
                      <a:pt x="63" y="3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任意多边形: 形状 324"/>
              <p:cNvSpPr/>
              <p:nvPr/>
            </p:nvSpPr>
            <p:spPr bwMode="auto">
              <a:xfrm>
                <a:off x="8240012" y="3484612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3 h 50"/>
                  <a:gd name="T4" fmla="*/ 44 w 44"/>
                  <a:gd name="T5" fmla="*/ 50 h 50"/>
                  <a:gd name="T6" fmla="*/ 44 w 44"/>
                  <a:gd name="T7" fmla="*/ 25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3"/>
                    </a:lnTo>
                    <a:lnTo>
                      <a:pt x="44" y="50"/>
                    </a:lnTo>
                    <a:lnTo>
                      <a:pt x="44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任意多边形: 形状 325"/>
              <p:cNvSpPr/>
              <p:nvPr/>
            </p:nvSpPr>
            <p:spPr bwMode="auto">
              <a:xfrm>
                <a:off x="8240012" y="3484612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3 h 50"/>
                  <a:gd name="T4" fmla="*/ 44 w 44"/>
                  <a:gd name="T5" fmla="*/ 50 h 50"/>
                  <a:gd name="T6" fmla="*/ 44 w 44"/>
                  <a:gd name="T7" fmla="*/ 25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3"/>
                    </a:lnTo>
                    <a:lnTo>
                      <a:pt x="44" y="50"/>
                    </a:lnTo>
                    <a:lnTo>
                      <a:pt x="44" y="2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任意多边形: 形状 326"/>
              <p:cNvSpPr/>
              <p:nvPr/>
            </p:nvSpPr>
            <p:spPr bwMode="auto">
              <a:xfrm>
                <a:off x="8220151" y="3579945"/>
                <a:ext cx="107250" cy="115195"/>
              </a:xfrm>
              <a:custGeom>
                <a:avLst/>
                <a:gdLst>
                  <a:gd name="T0" fmla="*/ 0 w 54"/>
                  <a:gd name="T1" fmla="*/ 0 h 58"/>
                  <a:gd name="T2" fmla="*/ 0 w 54"/>
                  <a:gd name="T3" fmla="*/ 25 h 58"/>
                  <a:gd name="T4" fmla="*/ 54 w 54"/>
                  <a:gd name="T5" fmla="*/ 58 h 58"/>
                  <a:gd name="T6" fmla="*/ 54 w 54"/>
                  <a:gd name="T7" fmla="*/ 33 h 58"/>
                  <a:gd name="T8" fmla="*/ 0 w 54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8">
                    <a:moveTo>
                      <a:pt x="0" y="0"/>
                    </a:moveTo>
                    <a:lnTo>
                      <a:pt x="0" y="25"/>
                    </a:lnTo>
                    <a:lnTo>
                      <a:pt x="54" y="58"/>
                    </a:lnTo>
                    <a:lnTo>
                      <a:pt x="54" y="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任意多边形: 形状 327"/>
              <p:cNvSpPr/>
              <p:nvPr/>
            </p:nvSpPr>
            <p:spPr bwMode="auto">
              <a:xfrm>
                <a:off x="8220151" y="3579945"/>
                <a:ext cx="107250" cy="115195"/>
              </a:xfrm>
              <a:custGeom>
                <a:avLst/>
                <a:gdLst>
                  <a:gd name="T0" fmla="*/ 0 w 54"/>
                  <a:gd name="T1" fmla="*/ 0 h 58"/>
                  <a:gd name="T2" fmla="*/ 0 w 54"/>
                  <a:gd name="T3" fmla="*/ 25 h 58"/>
                  <a:gd name="T4" fmla="*/ 54 w 54"/>
                  <a:gd name="T5" fmla="*/ 58 h 58"/>
                  <a:gd name="T6" fmla="*/ 54 w 54"/>
                  <a:gd name="T7" fmla="*/ 33 h 58"/>
                  <a:gd name="T8" fmla="*/ 0 w 54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8">
                    <a:moveTo>
                      <a:pt x="0" y="0"/>
                    </a:moveTo>
                    <a:lnTo>
                      <a:pt x="0" y="25"/>
                    </a:lnTo>
                    <a:lnTo>
                      <a:pt x="54" y="58"/>
                    </a:lnTo>
                    <a:lnTo>
                      <a:pt x="54" y="3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任意多边形: 形状 328"/>
              <p:cNvSpPr/>
              <p:nvPr/>
            </p:nvSpPr>
            <p:spPr bwMode="auto">
              <a:xfrm>
                <a:off x="8269804" y="3720959"/>
                <a:ext cx="57598" cy="85404"/>
              </a:xfrm>
              <a:custGeom>
                <a:avLst/>
                <a:gdLst>
                  <a:gd name="T0" fmla="*/ 0 w 29"/>
                  <a:gd name="T1" fmla="*/ 0 h 43"/>
                  <a:gd name="T2" fmla="*/ 0 w 29"/>
                  <a:gd name="T3" fmla="*/ 25 h 43"/>
                  <a:gd name="T4" fmla="*/ 29 w 29"/>
                  <a:gd name="T5" fmla="*/ 43 h 43"/>
                  <a:gd name="T6" fmla="*/ 29 w 29"/>
                  <a:gd name="T7" fmla="*/ 18 h 43"/>
                  <a:gd name="T8" fmla="*/ 0 w 29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3">
                    <a:moveTo>
                      <a:pt x="0" y="0"/>
                    </a:moveTo>
                    <a:lnTo>
                      <a:pt x="0" y="25"/>
                    </a:lnTo>
                    <a:lnTo>
                      <a:pt x="29" y="43"/>
                    </a:lnTo>
                    <a:lnTo>
                      <a:pt x="29" y="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任意多边形: 形状 329"/>
              <p:cNvSpPr/>
              <p:nvPr/>
            </p:nvSpPr>
            <p:spPr bwMode="auto">
              <a:xfrm>
                <a:off x="8269804" y="3720959"/>
                <a:ext cx="57598" cy="85404"/>
              </a:xfrm>
              <a:custGeom>
                <a:avLst/>
                <a:gdLst>
                  <a:gd name="T0" fmla="*/ 0 w 29"/>
                  <a:gd name="T1" fmla="*/ 0 h 43"/>
                  <a:gd name="T2" fmla="*/ 0 w 29"/>
                  <a:gd name="T3" fmla="*/ 25 h 43"/>
                  <a:gd name="T4" fmla="*/ 29 w 29"/>
                  <a:gd name="T5" fmla="*/ 43 h 43"/>
                  <a:gd name="T6" fmla="*/ 29 w 29"/>
                  <a:gd name="T7" fmla="*/ 18 h 43"/>
                  <a:gd name="T8" fmla="*/ 0 w 29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3">
                    <a:moveTo>
                      <a:pt x="0" y="0"/>
                    </a:moveTo>
                    <a:lnTo>
                      <a:pt x="0" y="25"/>
                    </a:lnTo>
                    <a:lnTo>
                      <a:pt x="29" y="43"/>
                    </a:lnTo>
                    <a:lnTo>
                      <a:pt x="29" y="1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1" name="任意多边形: 形状 330"/>
              <p:cNvSpPr/>
              <p:nvPr/>
            </p:nvSpPr>
            <p:spPr bwMode="auto">
              <a:xfrm>
                <a:off x="8212206" y="3798418"/>
                <a:ext cx="115195" cy="121154"/>
              </a:xfrm>
              <a:custGeom>
                <a:avLst/>
                <a:gdLst>
                  <a:gd name="T0" fmla="*/ 0 w 58"/>
                  <a:gd name="T1" fmla="*/ 0 h 61"/>
                  <a:gd name="T2" fmla="*/ 0 w 58"/>
                  <a:gd name="T3" fmla="*/ 25 h 61"/>
                  <a:gd name="T4" fmla="*/ 58 w 58"/>
                  <a:gd name="T5" fmla="*/ 61 h 61"/>
                  <a:gd name="T6" fmla="*/ 58 w 58"/>
                  <a:gd name="T7" fmla="*/ 36 h 61"/>
                  <a:gd name="T8" fmla="*/ 0 w 58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61">
                    <a:moveTo>
                      <a:pt x="0" y="0"/>
                    </a:moveTo>
                    <a:lnTo>
                      <a:pt x="0" y="25"/>
                    </a:lnTo>
                    <a:lnTo>
                      <a:pt x="58" y="61"/>
                    </a:lnTo>
                    <a:lnTo>
                      <a:pt x="58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2" name="任意多边形: 形状 331"/>
              <p:cNvSpPr/>
              <p:nvPr/>
            </p:nvSpPr>
            <p:spPr bwMode="auto">
              <a:xfrm>
                <a:off x="8212206" y="3798418"/>
                <a:ext cx="115195" cy="121154"/>
              </a:xfrm>
              <a:custGeom>
                <a:avLst/>
                <a:gdLst>
                  <a:gd name="T0" fmla="*/ 0 w 58"/>
                  <a:gd name="T1" fmla="*/ 0 h 61"/>
                  <a:gd name="T2" fmla="*/ 0 w 58"/>
                  <a:gd name="T3" fmla="*/ 25 h 61"/>
                  <a:gd name="T4" fmla="*/ 58 w 58"/>
                  <a:gd name="T5" fmla="*/ 61 h 61"/>
                  <a:gd name="T6" fmla="*/ 58 w 58"/>
                  <a:gd name="T7" fmla="*/ 36 h 61"/>
                  <a:gd name="T8" fmla="*/ 0 w 58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61">
                    <a:moveTo>
                      <a:pt x="0" y="0"/>
                    </a:moveTo>
                    <a:lnTo>
                      <a:pt x="0" y="25"/>
                    </a:lnTo>
                    <a:lnTo>
                      <a:pt x="58" y="61"/>
                    </a:lnTo>
                    <a:lnTo>
                      <a:pt x="58" y="3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3" name="任意多边形: 形状 332"/>
              <p:cNvSpPr/>
              <p:nvPr/>
            </p:nvSpPr>
            <p:spPr bwMode="auto">
              <a:xfrm>
                <a:off x="8220151" y="3913613"/>
                <a:ext cx="107250" cy="117182"/>
              </a:xfrm>
              <a:custGeom>
                <a:avLst/>
                <a:gdLst>
                  <a:gd name="T0" fmla="*/ 0 w 54"/>
                  <a:gd name="T1" fmla="*/ 0 h 59"/>
                  <a:gd name="T2" fmla="*/ 0 w 54"/>
                  <a:gd name="T3" fmla="*/ 25 h 59"/>
                  <a:gd name="T4" fmla="*/ 54 w 54"/>
                  <a:gd name="T5" fmla="*/ 59 h 59"/>
                  <a:gd name="T6" fmla="*/ 54 w 54"/>
                  <a:gd name="T7" fmla="*/ 34 h 59"/>
                  <a:gd name="T8" fmla="*/ 0 w 54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9">
                    <a:moveTo>
                      <a:pt x="0" y="0"/>
                    </a:moveTo>
                    <a:lnTo>
                      <a:pt x="0" y="25"/>
                    </a:lnTo>
                    <a:lnTo>
                      <a:pt x="54" y="59"/>
                    </a:lnTo>
                    <a:lnTo>
                      <a:pt x="54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4" name="任意多边形: 形状 333"/>
              <p:cNvSpPr/>
              <p:nvPr/>
            </p:nvSpPr>
            <p:spPr bwMode="auto">
              <a:xfrm>
                <a:off x="8220151" y="3913613"/>
                <a:ext cx="107250" cy="117182"/>
              </a:xfrm>
              <a:custGeom>
                <a:avLst/>
                <a:gdLst>
                  <a:gd name="T0" fmla="*/ 0 w 54"/>
                  <a:gd name="T1" fmla="*/ 0 h 59"/>
                  <a:gd name="T2" fmla="*/ 0 w 54"/>
                  <a:gd name="T3" fmla="*/ 25 h 59"/>
                  <a:gd name="T4" fmla="*/ 54 w 54"/>
                  <a:gd name="T5" fmla="*/ 59 h 59"/>
                  <a:gd name="T6" fmla="*/ 54 w 54"/>
                  <a:gd name="T7" fmla="*/ 34 h 59"/>
                  <a:gd name="T8" fmla="*/ 0 w 54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9">
                    <a:moveTo>
                      <a:pt x="0" y="0"/>
                    </a:moveTo>
                    <a:lnTo>
                      <a:pt x="0" y="25"/>
                    </a:lnTo>
                    <a:lnTo>
                      <a:pt x="54" y="59"/>
                    </a:lnTo>
                    <a:lnTo>
                      <a:pt x="54" y="3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5" name="任意多边形: 形状 334"/>
              <p:cNvSpPr/>
              <p:nvPr/>
            </p:nvSpPr>
            <p:spPr bwMode="auto">
              <a:xfrm>
                <a:off x="7741497" y="3641514"/>
                <a:ext cx="45681" cy="75472"/>
              </a:xfrm>
              <a:custGeom>
                <a:avLst/>
                <a:gdLst>
                  <a:gd name="T0" fmla="*/ 0 w 23"/>
                  <a:gd name="T1" fmla="*/ 0 h 38"/>
                  <a:gd name="T2" fmla="*/ 0 w 23"/>
                  <a:gd name="T3" fmla="*/ 25 h 38"/>
                  <a:gd name="T4" fmla="*/ 23 w 23"/>
                  <a:gd name="T5" fmla="*/ 38 h 38"/>
                  <a:gd name="T6" fmla="*/ 23 w 23"/>
                  <a:gd name="T7" fmla="*/ 15 h 38"/>
                  <a:gd name="T8" fmla="*/ 0 w 23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8">
                    <a:moveTo>
                      <a:pt x="0" y="0"/>
                    </a:moveTo>
                    <a:lnTo>
                      <a:pt x="0" y="25"/>
                    </a:lnTo>
                    <a:lnTo>
                      <a:pt x="23" y="38"/>
                    </a:lnTo>
                    <a:lnTo>
                      <a:pt x="23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6" name="任意多边形: 形状 335"/>
              <p:cNvSpPr/>
              <p:nvPr/>
            </p:nvSpPr>
            <p:spPr bwMode="auto">
              <a:xfrm>
                <a:off x="7741497" y="3641514"/>
                <a:ext cx="45681" cy="75472"/>
              </a:xfrm>
              <a:custGeom>
                <a:avLst/>
                <a:gdLst>
                  <a:gd name="T0" fmla="*/ 0 w 23"/>
                  <a:gd name="T1" fmla="*/ 0 h 38"/>
                  <a:gd name="T2" fmla="*/ 0 w 23"/>
                  <a:gd name="T3" fmla="*/ 25 h 38"/>
                  <a:gd name="T4" fmla="*/ 23 w 23"/>
                  <a:gd name="T5" fmla="*/ 38 h 38"/>
                  <a:gd name="T6" fmla="*/ 23 w 23"/>
                  <a:gd name="T7" fmla="*/ 15 h 38"/>
                  <a:gd name="T8" fmla="*/ 0 w 23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8">
                    <a:moveTo>
                      <a:pt x="0" y="0"/>
                    </a:moveTo>
                    <a:lnTo>
                      <a:pt x="0" y="25"/>
                    </a:lnTo>
                    <a:lnTo>
                      <a:pt x="23" y="38"/>
                    </a:lnTo>
                    <a:lnTo>
                      <a:pt x="23" y="1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7" name="任意多边形: 形状 336"/>
              <p:cNvSpPr/>
              <p:nvPr/>
            </p:nvSpPr>
            <p:spPr bwMode="auto">
              <a:xfrm>
                <a:off x="7820942" y="3687196"/>
                <a:ext cx="107250" cy="111223"/>
              </a:xfrm>
              <a:custGeom>
                <a:avLst/>
                <a:gdLst>
                  <a:gd name="T0" fmla="*/ 0 w 54"/>
                  <a:gd name="T1" fmla="*/ 0 h 56"/>
                  <a:gd name="T2" fmla="*/ 0 w 54"/>
                  <a:gd name="T3" fmla="*/ 25 h 56"/>
                  <a:gd name="T4" fmla="*/ 54 w 54"/>
                  <a:gd name="T5" fmla="*/ 56 h 56"/>
                  <a:gd name="T6" fmla="*/ 54 w 54"/>
                  <a:gd name="T7" fmla="*/ 31 h 56"/>
                  <a:gd name="T8" fmla="*/ 0 w 54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6">
                    <a:moveTo>
                      <a:pt x="0" y="0"/>
                    </a:moveTo>
                    <a:lnTo>
                      <a:pt x="0" y="25"/>
                    </a:lnTo>
                    <a:lnTo>
                      <a:pt x="54" y="56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8" name="任意多边形: 形状 337"/>
              <p:cNvSpPr/>
              <p:nvPr/>
            </p:nvSpPr>
            <p:spPr bwMode="auto">
              <a:xfrm>
                <a:off x="7820942" y="3687196"/>
                <a:ext cx="107250" cy="111223"/>
              </a:xfrm>
              <a:custGeom>
                <a:avLst/>
                <a:gdLst>
                  <a:gd name="T0" fmla="*/ 0 w 54"/>
                  <a:gd name="T1" fmla="*/ 0 h 56"/>
                  <a:gd name="T2" fmla="*/ 0 w 54"/>
                  <a:gd name="T3" fmla="*/ 25 h 56"/>
                  <a:gd name="T4" fmla="*/ 54 w 54"/>
                  <a:gd name="T5" fmla="*/ 56 h 56"/>
                  <a:gd name="T6" fmla="*/ 54 w 54"/>
                  <a:gd name="T7" fmla="*/ 31 h 56"/>
                  <a:gd name="T8" fmla="*/ 0 w 54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6">
                    <a:moveTo>
                      <a:pt x="0" y="0"/>
                    </a:moveTo>
                    <a:lnTo>
                      <a:pt x="0" y="25"/>
                    </a:lnTo>
                    <a:lnTo>
                      <a:pt x="54" y="56"/>
                    </a:lnTo>
                    <a:lnTo>
                      <a:pt x="54" y="3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9" name="任意多边形: 形状 338"/>
              <p:cNvSpPr/>
              <p:nvPr/>
            </p:nvSpPr>
            <p:spPr bwMode="auto">
              <a:xfrm>
                <a:off x="7838816" y="4022849"/>
                <a:ext cx="180737" cy="150945"/>
              </a:xfrm>
              <a:custGeom>
                <a:avLst/>
                <a:gdLst>
                  <a:gd name="T0" fmla="*/ 0 w 91"/>
                  <a:gd name="T1" fmla="*/ 0 h 76"/>
                  <a:gd name="T2" fmla="*/ 0 w 91"/>
                  <a:gd name="T3" fmla="*/ 24 h 76"/>
                  <a:gd name="T4" fmla="*/ 91 w 91"/>
                  <a:gd name="T5" fmla="*/ 76 h 76"/>
                  <a:gd name="T6" fmla="*/ 91 w 91"/>
                  <a:gd name="T7" fmla="*/ 52 h 76"/>
                  <a:gd name="T8" fmla="*/ 0 w 91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76">
                    <a:moveTo>
                      <a:pt x="0" y="0"/>
                    </a:moveTo>
                    <a:lnTo>
                      <a:pt x="0" y="24"/>
                    </a:lnTo>
                    <a:lnTo>
                      <a:pt x="91" y="76"/>
                    </a:lnTo>
                    <a:lnTo>
                      <a:pt x="91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0" name="任意多边形: 形状 339"/>
              <p:cNvSpPr/>
              <p:nvPr/>
            </p:nvSpPr>
            <p:spPr bwMode="auto">
              <a:xfrm>
                <a:off x="7838816" y="4022849"/>
                <a:ext cx="180737" cy="150945"/>
              </a:xfrm>
              <a:custGeom>
                <a:avLst/>
                <a:gdLst>
                  <a:gd name="T0" fmla="*/ 0 w 91"/>
                  <a:gd name="T1" fmla="*/ 0 h 76"/>
                  <a:gd name="T2" fmla="*/ 0 w 91"/>
                  <a:gd name="T3" fmla="*/ 24 h 76"/>
                  <a:gd name="T4" fmla="*/ 91 w 91"/>
                  <a:gd name="T5" fmla="*/ 76 h 76"/>
                  <a:gd name="T6" fmla="*/ 91 w 91"/>
                  <a:gd name="T7" fmla="*/ 52 h 76"/>
                  <a:gd name="T8" fmla="*/ 0 w 91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76">
                    <a:moveTo>
                      <a:pt x="0" y="0"/>
                    </a:moveTo>
                    <a:lnTo>
                      <a:pt x="0" y="24"/>
                    </a:lnTo>
                    <a:lnTo>
                      <a:pt x="91" y="76"/>
                    </a:lnTo>
                    <a:lnTo>
                      <a:pt x="91" y="5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1" name="任意多边形: 形状 340"/>
              <p:cNvSpPr/>
              <p:nvPr/>
            </p:nvSpPr>
            <p:spPr bwMode="auto">
              <a:xfrm>
                <a:off x="8069206" y="4153932"/>
                <a:ext cx="71500" cy="91361"/>
              </a:xfrm>
              <a:custGeom>
                <a:avLst/>
                <a:gdLst>
                  <a:gd name="T0" fmla="*/ 0 w 36"/>
                  <a:gd name="T1" fmla="*/ 0 h 46"/>
                  <a:gd name="T2" fmla="*/ 0 w 36"/>
                  <a:gd name="T3" fmla="*/ 25 h 46"/>
                  <a:gd name="T4" fmla="*/ 36 w 36"/>
                  <a:gd name="T5" fmla="*/ 46 h 46"/>
                  <a:gd name="T6" fmla="*/ 36 w 36"/>
                  <a:gd name="T7" fmla="*/ 21 h 46"/>
                  <a:gd name="T8" fmla="*/ 0 w 36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46">
                    <a:moveTo>
                      <a:pt x="0" y="0"/>
                    </a:moveTo>
                    <a:lnTo>
                      <a:pt x="0" y="25"/>
                    </a:lnTo>
                    <a:lnTo>
                      <a:pt x="36" y="46"/>
                    </a:lnTo>
                    <a:lnTo>
                      <a:pt x="36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2" name="任意多边形: 形状 341"/>
              <p:cNvSpPr/>
              <p:nvPr/>
            </p:nvSpPr>
            <p:spPr bwMode="auto">
              <a:xfrm>
                <a:off x="8069206" y="4153932"/>
                <a:ext cx="71500" cy="91361"/>
              </a:xfrm>
              <a:custGeom>
                <a:avLst/>
                <a:gdLst>
                  <a:gd name="T0" fmla="*/ 0 w 36"/>
                  <a:gd name="T1" fmla="*/ 0 h 46"/>
                  <a:gd name="T2" fmla="*/ 0 w 36"/>
                  <a:gd name="T3" fmla="*/ 25 h 46"/>
                  <a:gd name="T4" fmla="*/ 36 w 36"/>
                  <a:gd name="T5" fmla="*/ 46 h 46"/>
                  <a:gd name="T6" fmla="*/ 36 w 36"/>
                  <a:gd name="T7" fmla="*/ 21 h 46"/>
                  <a:gd name="T8" fmla="*/ 0 w 36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46">
                    <a:moveTo>
                      <a:pt x="0" y="0"/>
                    </a:moveTo>
                    <a:lnTo>
                      <a:pt x="0" y="25"/>
                    </a:lnTo>
                    <a:lnTo>
                      <a:pt x="36" y="46"/>
                    </a:lnTo>
                    <a:lnTo>
                      <a:pt x="36" y="2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9" name="等腰三角形 8"/>
            <p:cNvSpPr/>
            <p:nvPr/>
          </p:nvSpPr>
          <p:spPr>
            <a:xfrm rot="16200000">
              <a:off x="10458847" y="-483089"/>
              <a:ext cx="1242150" cy="2211554"/>
            </a:xfrm>
            <a:prstGeom prst="triangle">
              <a:avLst>
                <a:gd name="adj" fmla="val 100000"/>
              </a:avLst>
            </a:prstGeom>
            <a:solidFill>
              <a:srgbClr val="3527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67643" y="1648639"/>
            <a:ext cx="5041545" cy="1698779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758218" y="3347418"/>
            <a:ext cx="4862469" cy="1828800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767642" y="5506437"/>
            <a:ext cx="4853043" cy="274320"/>
          </a:xfrm>
        </p:spPr>
        <p:txBody>
          <a:bodyPr anchor="ctr"/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 hasCustomPrompt="1"/>
          </p:nvPr>
        </p:nvSpPr>
        <p:spPr>
          <a:xfrm>
            <a:off x="767642" y="5780757"/>
            <a:ext cx="4853043" cy="274320"/>
          </a:xfrm>
        </p:spPr>
        <p:txBody>
          <a:bodyPr anchor="ctr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www.islide.cc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0400" y="1500187"/>
            <a:ext cx="2836562" cy="915667"/>
          </a:xfrm>
        </p:spPr>
        <p:txBody>
          <a:bodyPr anchor="t">
            <a:normAutofit/>
          </a:bodyPr>
          <a:lstStyle>
            <a:lvl1pPr algn="r">
              <a:defRPr sz="2800"/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 hasCustomPrompt="1"/>
          </p:nvPr>
        </p:nvSpPr>
        <p:spPr>
          <a:xfrm>
            <a:off x="3745078" y="1500188"/>
            <a:ext cx="7773821" cy="4633912"/>
          </a:xfrm>
        </p:spPr>
        <p:txBody>
          <a:bodyPr/>
          <a:lstStyle>
            <a:lvl1pPr marL="342900" indent="-342900">
              <a:lnSpc>
                <a:spcPct val="100000"/>
              </a:lnSpc>
              <a:buFont typeface="+mj-lt"/>
              <a:buAutoNum type="arabicPeriod"/>
              <a:defRPr/>
            </a:lvl1pPr>
            <a:lvl2pPr marL="800100" indent="-342900">
              <a:lnSpc>
                <a:spcPct val="100000"/>
              </a:lnSpc>
              <a:buFont typeface="+mj-ea"/>
              <a:buAutoNum type="circleNumDbPlain"/>
              <a:defRPr/>
            </a:lvl2pPr>
            <a:lvl3pPr marL="1257300" indent="-342900">
              <a:lnSpc>
                <a:spcPct val="100000"/>
              </a:lnSpc>
              <a:buFont typeface="+mj-lt"/>
              <a:buAutoNum type="alphaLcParenR"/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直接连接符 6"/>
          <p:cNvCxnSpPr>
            <a:cxnSpLocks/>
          </p:cNvCxnSpPr>
          <p:nvPr/>
        </p:nvCxnSpPr>
        <p:spPr>
          <a:xfrm>
            <a:off x="3621019" y="1500188"/>
            <a:ext cx="0" cy="4633913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任意多边形: 形状 7"/>
          <p:cNvSpPr>
            <a:spLocks noChangeAspect="1"/>
          </p:cNvSpPr>
          <p:nvPr/>
        </p:nvSpPr>
        <p:spPr bwMode="auto">
          <a:xfrm>
            <a:off x="2626456" y="5219207"/>
            <a:ext cx="870506" cy="915667"/>
          </a:xfrm>
          <a:custGeom>
            <a:avLst/>
            <a:gdLst>
              <a:gd name="T0" fmla="*/ 3353 w 5127"/>
              <a:gd name="T1" fmla="*/ 1728 h 5401"/>
              <a:gd name="T2" fmla="*/ 2183 w 5127"/>
              <a:gd name="T3" fmla="*/ 1608 h 5401"/>
              <a:gd name="T4" fmla="*/ 3353 w 5127"/>
              <a:gd name="T5" fmla="*/ 1488 h 5401"/>
              <a:gd name="T6" fmla="*/ 3103 w 5127"/>
              <a:gd name="T7" fmla="*/ 2231 h 5401"/>
              <a:gd name="T8" fmla="*/ 3103 w 5127"/>
              <a:gd name="T9" fmla="*/ 1991 h 5401"/>
              <a:gd name="T10" fmla="*/ 2432 w 5127"/>
              <a:gd name="T11" fmla="*/ 2111 h 5401"/>
              <a:gd name="T12" fmla="*/ 3103 w 5127"/>
              <a:gd name="T13" fmla="*/ 2231 h 5401"/>
              <a:gd name="T14" fmla="*/ 3353 w 5127"/>
              <a:gd name="T15" fmla="*/ 2648 h 5401"/>
              <a:gd name="T16" fmla="*/ 2183 w 5127"/>
              <a:gd name="T17" fmla="*/ 2768 h 5401"/>
              <a:gd name="T18" fmla="*/ 3353 w 5127"/>
              <a:gd name="T19" fmla="*/ 2888 h 5401"/>
              <a:gd name="T20" fmla="*/ 2552 w 5127"/>
              <a:gd name="T21" fmla="*/ 3151 h 5401"/>
              <a:gd name="T22" fmla="*/ 2552 w 5127"/>
              <a:gd name="T23" fmla="*/ 3391 h 5401"/>
              <a:gd name="T24" fmla="*/ 3223 w 5127"/>
              <a:gd name="T25" fmla="*/ 3271 h 5401"/>
              <a:gd name="T26" fmla="*/ 2552 w 5127"/>
              <a:gd name="T27" fmla="*/ 3151 h 5401"/>
              <a:gd name="T28" fmla="*/ 4448 w 5127"/>
              <a:gd name="T29" fmla="*/ 1442 h 5401"/>
              <a:gd name="T30" fmla="*/ 4688 w 5127"/>
              <a:gd name="T31" fmla="*/ 1442 h 5401"/>
              <a:gd name="T32" fmla="*/ 3988 w 5127"/>
              <a:gd name="T33" fmla="*/ 0 h 5401"/>
              <a:gd name="T34" fmla="*/ 0 w 5127"/>
              <a:gd name="T35" fmla="*/ 604 h 5401"/>
              <a:gd name="T36" fmla="*/ 120 w 5127"/>
              <a:gd name="T37" fmla="*/ 1792 h 5401"/>
              <a:gd name="T38" fmla="*/ 686 w 5127"/>
              <a:gd name="T39" fmla="*/ 1672 h 5401"/>
              <a:gd name="T40" fmla="*/ 240 w 5127"/>
              <a:gd name="T41" fmla="*/ 1552 h 5401"/>
              <a:gd name="T42" fmla="*/ 604 w 5127"/>
              <a:gd name="T43" fmla="*/ 240 h 5401"/>
              <a:gd name="T44" fmla="*/ 968 w 5127"/>
              <a:gd name="T45" fmla="*/ 4179 h 5401"/>
              <a:gd name="T46" fmla="*/ 3904 w 5127"/>
              <a:gd name="T47" fmla="*/ 4879 h 5401"/>
              <a:gd name="T48" fmla="*/ 3904 w 5127"/>
              <a:gd name="T49" fmla="*/ 4639 h 5401"/>
              <a:gd name="T50" fmla="*/ 1208 w 5127"/>
              <a:gd name="T51" fmla="*/ 4179 h 5401"/>
              <a:gd name="T52" fmla="*/ 1086 w 5127"/>
              <a:gd name="T53" fmla="*/ 240 h 5401"/>
              <a:gd name="T54" fmla="*/ 4448 w 5127"/>
              <a:gd name="T55" fmla="*/ 700 h 5401"/>
              <a:gd name="T56" fmla="*/ 4568 w 5127"/>
              <a:gd name="T57" fmla="*/ 2000 h 5401"/>
              <a:gd name="T58" fmla="*/ 4568 w 5127"/>
              <a:gd name="T59" fmla="*/ 2240 h 5401"/>
              <a:gd name="T60" fmla="*/ 4887 w 5127"/>
              <a:gd name="T61" fmla="*/ 2340 h 5401"/>
              <a:gd name="T62" fmla="*/ 5007 w 5127"/>
              <a:gd name="T63" fmla="*/ 3838 h 5401"/>
              <a:gd name="T64" fmla="*/ 5127 w 5127"/>
              <a:gd name="T65" fmla="*/ 2340 h 5401"/>
              <a:gd name="T66" fmla="*/ 4568 w 5127"/>
              <a:gd name="T67" fmla="*/ 5139 h 5401"/>
              <a:gd name="T68" fmla="*/ 4448 w 5127"/>
              <a:gd name="T69" fmla="*/ 5281 h 5401"/>
              <a:gd name="T70" fmla="*/ 4688 w 5127"/>
              <a:gd name="T71" fmla="*/ 5281 h 5401"/>
              <a:gd name="T72" fmla="*/ 4568 w 5127"/>
              <a:gd name="T73" fmla="*/ 5139 h 5401"/>
              <a:gd name="T74" fmla="*/ 4448 w 5127"/>
              <a:gd name="T75" fmla="*/ 2559 h 5401"/>
              <a:gd name="T76" fmla="*/ 4568 w 5127"/>
              <a:gd name="T77" fmla="*/ 4974 h 5401"/>
              <a:gd name="T78" fmla="*/ 4688 w 5127"/>
              <a:gd name="T79" fmla="*/ 2559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127" h="5401">
                <a:moveTo>
                  <a:pt x="3473" y="1608"/>
                </a:moveTo>
                <a:cubicBezTo>
                  <a:pt x="3473" y="1674"/>
                  <a:pt x="3419" y="1728"/>
                  <a:pt x="3353" y="1728"/>
                </a:cubicBezTo>
                <a:lnTo>
                  <a:pt x="2303" y="1728"/>
                </a:lnTo>
                <a:cubicBezTo>
                  <a:pt x="2236" y="1728"/>
                  <a:pt x="2183" y="1674"/>
                  <a:pt x="2183" y="1608"/>
                </a:cubicBezTo>
                <a:cubicBezTo>
                  <a:pt x="2183" y="1542"/>
                  <a:pt x="2236" y="1488"/>
                  <a:pt x="2303" y="1488"/>
                </a:cubicBezTo>
                <a:lnTo>
                  <a:pt x="3353" y="1488"/>
                </a:lnTo>
                <a:cubicBezTo>
                  <a:pt x="3419" y="1488"/>
                  <a:pt x="3473" y="1542"/>
                  <a:pt x="3473" y="1608"/>
                </a:cubicBezTo>
                <a:close/>
                <a:moveTo>
                  <a:pt x="3103" y="2231"/>
                </a:moveTo>
                <a:cubicBezTo>
                  <a:pt x="3170" y="2231"/>
                  <a:pt x="3223" y="2178"/>
                  <a:pt x="3223" y="2111"/>
                </a:cubicBezTo>
                <a:cubicBezTo>
                  <a:pt x="3223" y="2045"/>
                  <a:pt x="3170" y="1991"/>
                  <a:pt x="3103" y="1991"/>
                </a:cubicBezTo>
                <a:lnTo>
                  <a:pt x="2552" y="1991"/>
                </a:lnTo>
                <a:cubicBezTo>
                  <a:pt x="2486" y="1991"/>
                  <a:pt x="2432" y="2045"/>
                  <a:pt x="2432" y="2111"/>
                </a:cubicBezTo>
                <a:cubicBezTo>
                  <a:pt x="2432" y="2178"/>
                  <a:pt x="2486" y="2231"/>
                  <a:pt x="2552" y="2231"/>
                </a:cubicBezTo>
                <a:lnTo>
                  <a:pt x="3103" y="2231"/>
                </a:lnTo>
                <a:close/>
                <a:moveTo>
                  <a:pt x="3473" y="2768"/>
                </a:moveTo>
                <a:cubicBezTo>
                  <a:pt x="3473" y="2701"/>
                  <a:pt x="3419" y="2648"/>
                  <a:pt x="3353" y="2648"/>
                </a:cubicBezTo>
                <a:lnTo>
                  <a:pt x="2303" y="2648"/>
                </a:lnTo>
                <a:cubicBezTo>
                  <a:pt x="2236" y="2648"/>
                  <a:pt x="2183" y="2701"/>
                  <a:pt x="2183" y="2768"/>
                </a:cubicBezTo>
                <a:cubicBezTo>
                  <a:pt x="2183" y="2834"/>
                  <a:pt x="2236" y="2888"/>
                  <a:pt x="2303" y="2888"/>
                </a:cubicBezTo>
                <a:lnTo>
                  <a:pt x="3353" y="2888"/>
                </a:lnTo>
                <a:cubicBezTo>
                  <a:pt x="3419" y="2888"/>
                  <a:pt x="3473" y="2834"/>
                  <a:pt x="3473" y="2768"/>
                </a:cubicBezTo>
                <a:close/>
                <a:moveTo>
                  <a:pt x="2552" y="3151"/>
                </a:moveTo>
                <a:cubicBezTo>
                  <a:pt x="2486" y="3151"/>
                  <a:pt x="2432" y="3205"/>
                  <a:pt x="2432" y="3271"/>
                </a:cubicBezTo>
                <a:cubicBezTo>
                  <a:pt x="2432" y="3338"/>
                  <a:pt x="2486" y="3391"/>
                  <a:pt x="2552" y="3391"/>
                </a:cubicBezTo>
                <a:lnTo>
                  <a:pt x="3103" y="3391"/>
                </a:lnTo>
                <a:cubicBezTo>
                  <a:pt x="3170" y="3391"/>
                  <a:pt x="3223" y="3338"/>
                  <a:pt x="3223" y="3271"/>
                </a:cubicBezTo>
                <a:cubicBezTo>
                  <a:pt x="3223" y="3205"/>
                  <a:pt x="3170" y="3151"/>
                  <a:pt x="3103" y="3151"/>
                </a:cubicBezTo>
                <a:lnTo>
                  <a:pt x="2552" y="3151"/>
                </a:lnTo>
                <a:close/>
                <a:moveTo>
                  <a:pt x="4448" y="700"/>
                </a:moveTo>
                <a:lnTo>
                  <a:pt x="4448" y="1442"/>
                </a:lnTo>
                <a:cubicBezTo>
                  <a:pt x="4448" y="1509"/>
                  <a:pt x="4501" y="1562"/>
                  <a:pt x="4568" y="1562"/>
                </a:cubicBezTo>
                <a:cubicBezTo>
                  <a:pt x="4634" y="1562"/>
                  <a:pt x="4688" y="1509"/>
                  <a:pt x="4688" y="1442"/>
                </a:cubicBezTo>
                <a:lnTo>
                  <a:pt x="4688" y="700"/>
                </a:lnTo>
                <a:cubicBezTo>
                  <a:pt x="4688" y="314"/>
                  <a:pt x="4374" y="0"/>
                  <a:pt x="3988" y="0"/>
                </a:cubicBezTo>
                <a:lnTo>
                  <a:pt x="604" y="0"/>
                </a:lnTo>
                <a:cubicBezTo>
                  <a:pt x="271" y="0"/>
                  <a:pt x="0" y="271"/>
                  <a:pt x="0" y="604"/>
                </a:cubicBezTo>
                <a:lnTo>
                  <a:pt x="0" y="1672"/>
                </a:lnTo>
                <a:cubicBezTo>
                  <a:pt x="0" y="1738"/>
                  <a:pt x="53" y="1792"/>
                  <a:pt x="120" y="1792"/>
                </a:cubicBezTo>
                <a:lnTo>
                  <a:pt x="566" y="1792"/>
                </a:lnTo>
                <a:cubicBezTo>
                  <a:pt x="632" y="1792"/>
                  <a:pt x="686" y="1738"/>
                  <a:pt x="686" y="1672"/>
                </a:cubicBezTo>
                <a:cubicBezTo>
                  <a:pt x="686" y="1606"/>
                  <a:pt x="632" y="1552"/>
                  <a:pt x="566" y="1552"/>
                </a:cubicBezTo>
                <a:lnTo>
                  <a:pt x="240" y="1552"/>
                </a:lnTo>
                <a:lnTo>
                  <a:pt x="240" y="604"/>
                </a:lnTo>
                <a:cubicBezTo>
                  <a:pt x="240" y="403"/>
                  <a:pt x="403" y="240"/>
                  <a:pt x="604" y="240"/>
                </a:cubicBezTo>
                <a:cubicBezTo>
                  <a:pt x="805" y="240"/>
                  <a:pt x="968" y="403"/>
                  <a:pt x="968" y="604"/>
                </a:cubicBezTo>
                <a:lnTo>
                  <a:pt x="968" y="4179"/>
                </a:lnTo>
                <a:cubicBezTo>
                  <a:pt x="968" y="4565"/>
                  <a:pt x="1282" y="4879"/>
                  <a:pt x="1668" y="4879"/>
                </a:cubicBezTo>
                <a:lnTo>
                  <a:pt x="3904" y="4879"/>
                </a:lnTo>
                <a:cubicBezTo>
                  <a:pt x="3970" y="4879"/>
                  <a:pt x="4024" y="4825"/>
                  <a:pt x="4024" y="4759"/>
                </a:cubicBezTo>
                <a:cubicBezTo>
                  <a:pt x="4024" y="4693"/>
                  <a:pt x="3970" y="4639"/>
                  <a:pt x="3904" y="4639"/>
                </a:cubicBezTo>
                <a:lnTo>
                  <a:pt x="1668" y="4639"/>
                </a:lnTo>
                <a:cubicBezTo>
                  <a:pt x="1415" y="4639"/>
                  <a:pt x="1208" y="4433"/>
                  <a:pt x="1208" y="4179"/>
                </a:cubicBezTo>
                <a:lnTo>
                  <a:pt x="1208" y="604"/>
                </a:lnTo>
                <a:cubicBezTo>
                  <a:pt x="1208" y="468"/>
                  <a:pt x="1163" y="341"/>
                  <a:pt x="1086" y="240"/>
                </a:cubicBezTo>
                <a:lnTo>
                  <a:pt x="3988" y="240"/>
                </a:lnTo>
                <a:cubicBezTo>
                  <a:pt x="4241" y="240"/>
                  <a:pt x="4448" y="446"/>
                  <a:pt x="4448" y="700"/>
                </a:cubicBezTo>
                <a:close/>
                <a:moveTo>
                  <a:pt x="4787" y="2000"/>
                </a:moveTo>
                <a:lnTo>
                  <a:pt x="4568" y="2000"/>
                </a:lnTo>
                <a:cubicBezTo>
                  <a:pt x="4501" y="2000"/>
                  <a:pt x="4448" y="2054"/>
                  <a:pt x="4448" y="2120"/>
                </a:cubicBezTo>
                <a:cubicBezTo>
                  <a:pt x="4448" y="2187"/>
                  <a:pt x="4501" y="2240"/>
                  <a:pt x="4568" y="2240"/>
                </a:cubicBezTo>
                <a:lnTo>
                  <a:pt x="4787" y="2240"/>
                </a:lnTo>
                <a:cubicBezTo>
                  <a:pt x="4842" y="2240"/>
                  <a:pt x="4887" y="2285"/>
                  <a:pt x="4887" y="2340"/>
                </a:cubicBezTo>
                <a:lnTo>
                  <a:pt x="4887" y="3718"/>
                </a:lnTo>
                <a:cubicBezTo>
                  <a:pt x="4887" y="3785"/>
                  <a:pt x="4941" y="3838"/>
                  <a:pt x="5007" y="3838"/>
                </a:cubicBezTo>
                <a:cubicBezTo>
                  <a:pt x="5073" y="3838"/>
                  <a:pt x="5127" y="3785"/>
                  <a:pt x="5127" y="3718"/>
                </a:cubicBezTo>
                <a:lnTo>
                  <a:pt x="5127" y="2340"/>
                </a:lnTo>
                <a:cubicBezTo>
                  <a:pt x="5127" y="2153"/>
                  <a:pt x="4975" y="2000"/>
                  <a:pt x="4787" y="2000"/>
                </a:cubicBezTo>
                <a:close/>
                <a:moveTo>
                  <a:pt x="4568" y="5139"/>
                </a:moveTo>
                <a:cubicBezTo>
                  <a:pt x="4501" y="5139"/>
                  <a:pt x="4448" y="5193"/>
                  <a:pt x="4448" y="5259"/>
                </a:cubicBezTo>
                <a:lnTo>
                  <a:pt x="4448" y="5281"/>
                </a:lnTo>
                <a:cubicBezTo>
                  <a:pt x="4448" y="5347"/>
                  <a:pt x="4501" y="5401"/>
                  <a:pt x="4568" y="5401"/>
                </a:cubicBezTo>
                <a:cubicBezTo>
                  <a:pt x="4634" y="5401"/>
                  <a:pt x="4688" y="5347"/>
                  <a:pt x="4688" y="5281"/>
                </a:cubicBezTo>
                <a:lnTo>
                  <a:pt x="4688" y="5259"/>
                </a:lnTo>
                <a:cubicBezTo>
                  <a:pt x="4688" y="5193"/>
                  <a:pt x="4634" y="5139"/>
                  <a:pt x="4568" y="5139"/>
                </a:cubicBezTo>
                <a:close/>
                <a:moveTo>
                  <a:pt x="4568" y="2439"/>
                </a:moveTo>
                <a:cubicBezTo>
                  <a:pt x="4501" y="2439"/>
                  <a:pt x="4448" y="2492"/>
                  <a:pt x="4448" y="2559"/>
                </a:cubicBezTo>
                <a:lnTo>
                  <a:pt x="4448" y="4854"/>
                </a:lnTo>
                <a:cubicBezTo>
                  <a:pt x="4448" y="4920"/>
                  <a:pt x="4501" y="4974"/>
                  <a:pt x="4568" y="4974"/>
                </a:cubicBezTo>
                <a:cubicBezTo>
                  <a:pt x="4634" y="4974"/>
                  <a:pt x="4688" y="4920"/>
                  <a:pt x="4688" y="4854"/>
                </a:cubicBezTo>
                <a:lnTo>
                  <a:pt x="4688" y="2559"/>
                </a:lnTo>
                <a:cubicBezTo>
                  <a:pt x="4688" y="2492"/>
                  <a:pt x="4634" y="2439"/>
                  <a:pt x="4568" y="243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 flipH="1">
            <a:off x="0" y="0"/>
            <a:ext cx="12192000" cy="6858000"/>
            <a:chOff x="0" y="0"/>
            <a:chExt cx="12192000" cy="6858000"/>
          </a:xfrm>
        </p:grpSpPr>
        <p:sp>
          <p:nvSpPr>
            <p:cNvPr id="8" name="任意多边形: 形状 7"/>
            <p:cNvSpPr/>
            <p:nvPr/>
          </p:nvSpPr>
          <p:spPr>
            <a:xfrm>
              <a:off x="0" y="0"/>
              <a:ext cx="12185699" cy="6858000"/>
            </a:xfrm>
            <a:custGeom>
              <a:avLst/>
              <a:gdLst>
                <a:gd name="connsiteX0" fmla="*/ 0 w 12185699"/>
                <a:gd name="connsiteY0" fmla="*/ 0 h 6858000"/>
                <a:gd name="connsiteX1" fmla="*/ 12185699 w 12185699"/>
                <a:gd name="connsiteY1" fmla="*/ 0 h 6858000"/>
                <a:gd name="connsiteX2" fmla="*/ 12185699 w 12185699"/>
                <a:gd name="connsiteY2" fmla="*/ 6858000 h 6858000"/>
                <a:gd name="connsiteX3" fmla="*/ 0 w 121856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85699" h="6858000">
                  <a:moveTo>
                    <a:pt x="0" y="0"/>
                  </a:moveTo>
                  <a:lnTo>
                    <a:pt x="12185699" y="0"/>
                  </a:lnTo>
                  <a:lnTo>
                    <a:pt x="1218569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/>
          </p:nvSpPr>
          <p:spPr>
            <a:xfrm rot="5400000">
              <a:off x="2667000" y="-2667000"/>
              <a:ext cx="6858000" cy="12192000"/>
            </a:xfrm>
            <a:custGeom>
              <a:avLst/>
              <a:gdLst>
                <a:gd name="connsiteX0" fmla="*/ 0 w 6858000"/>
                <a:gd name="connsiteY0" fmla="*/ 12192000 h 12192000"/>
                <a:gd name="connsiteX1" fmla="*/ 0 w 6858000"/>
                <a:gd name="connsiteY1" fmla="*/ 9303282 h 12192000"/>
                <a:gd name="connsiteX2" fmla="*/ 5225317 w 6858000"/>
                <a:gd name="connsiteY2" fmla="*/ 0 h 12192000"/>
                <a:gd name="connsiteX3" fmla="*/ 6858000 w 6858000"/>
                <a:gd name="connsiteY3" fmla="*/ 0 h 12192000"/>
                <a:gd name="connsiteX4" fmla="*/ 6858000 w 6858000"/>
                <a:gd name="connsiteY4" fmla="*/ 12192000 h 1219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00" h="12192000">
                  <a:moveTo>
                    <a:pt x="0" y="12192000"/>
                  </a:moveTo>
                  <a:lnTo>
                    <a:pt x="0" y="9303282"/>
                  </a:lnTo>
                  <a:lnTo>
                    <a:pt x="5225317" y="0"/>
                  </a:lnTo>
                  <a:lnTo>
                    <a:pt x="6858000" y="0"/>
                  </a:lnTo>
                  <a:lnTo>
                    <a:pt x="6858000" y="12192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5696088" y="1036018"/>
              <a:ext cx="6368912" cy="5367510"/>
              <a:chOff x="3411763" y="1166813"/>
              <a:chExt cx="5368474" cy="4524375"/>
            </a:xfrm>
          </p:grpSpPr>
          <p:sp>
            <p:nvSpPr>
              <p:cNvPr id="12" name="任意多边形: 形状 11"/>
              <p:cNvSpPr/>
              <p:nvPr/>
            </p:nvSpPr>
            <p:spPr bwMode="auto">
              <a:xfrm>
                <a:off x="4597475" y="4217488"/>
                <a:ext cx="222445" cy="287988"/>
              </a:xfrm>
              <a:custGeom>
                <a:avLst/>
                <a:gdLst>
                  <a:gd name="T0" fmla="*/ 2 w 54"/>
                  <a:gd name="T1" fmla="*/ 70 h 70"/>
                  <a:gd name="T2" fmla="*/ 0 w 54"/>
                  <a:gd name="T3" fmla="*/ 66 h 70"/>
                  <a:gd name="T4" fmla="*/ 49 w 54"/>
                  <a:gd name="T5" fmla="*/ 37 h 70"/>
                  <a:gd name="T6" fmla="*/ 50 w 54"/>
                  <a:gd name="T7" fmla="*/ 34 h 70"/>
                  <a:gd name="T8" fmla="*/ 49 w 54"/>
                  <a:gd name="T9" fmla="*/ 32 h 70"/>
                  <a:gd name="T10" fmla="*/ 1 w 54"/>
                  <a:gd name="T11" fmla="*/ 3 h 70"/>
                  <a:gd name="T12" fmla="*/ 3 w 54"/>
                  <a:gd name="T13" fmla="*/ 0 h 70"/>
                  <a:gd name="T14" fmla="*/ 51 w 54"/>
                  <a:gd name="T15" fmla="*/ 28 h 70"/>
                  <a:gd name="T16" fmla="*/ 54 w 54"/>
                  <a:gd name="T17" fmla="*/ 34 h 70"/>
                  <a:gd name="T18" fmla="*/ 51 w 54"/>
                  <a:gd name="T19" fmla="*/ 41 h 70"/>
                  <a:gd name="T20" fmla="*/ 2 w 54"/>
                  <a:gd name="T21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4" h="70">
                    <a:moveTo>
                      <a:pt x="2" y="70"/>
                    </a:moveTo>
                    <a:cubicBezTo>
                      <a:pt x="0" y="66"/>
                      <a:pt x="0" y="66"/>
                      <a:pt x="0" y="66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50" y="36"/>
                      <a:pt x="50" y="35"/>
                      <a:pt x="50" y="34"/>
                    </a:cubicBezTo>
                    <a:cubicBezTo>
                      <a:pt x="50" y="33"/>
                      <a:pt x="50" y="32"/>
                      <a:pt x="49" y="3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1" y="28"/>
                      <a:pt x="51" y="28"/>
                      <a:pt x="51" y="28"/>
                    </a:cubicBezTo>
                    <a:cubicBezTo>
                      <a:pt x="53" y="29"/>
                      <a:pt x="54" y="32"/>
                      <a:pt x="54" y="34"/>
                    </a:cubicBezTo>
                    <a:cubicBezTo>
                      <a:pt x="54" y="37"/>
                      <a:pt x="53" y="39"/>
                      <a:pt x="51" y="41"/>
                    </a:cubicBezTo>
                    <a:lnTo>
                      <a:pt x="2" y="70"/>
                    </a:lnTo>
                    <a:close/>
                  </a:path>
                </a:pathLst>
              </a:custGeom>
              <a:gradFill>
                <a:gsLst>
                  <a:gs pos="39000">
                    <a:srgbClr val="5189D8"/>
                  </a:gs>
                  <a:gs pos="0">
                    <a:srgbClr val="4B6AC6"/>
                  </a:gs>
                  <a:gs pos="98000">
                    <a:srgbClr val="4AEFE8"/>
                  </a:gs>
                </a:gsLst>
                <a:lin ang="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任意多边形: 形状 12"/>
              <p:cNvSpPr/>
              <p:nvPr/>
            </p:nvSpPr>
            <p:spPr bwMode="auto">
              <a:xfrm>
                <a:off x="4605420" y="4696143"/>
                <a:ext cx="818280" cy="240321"/>
              </a:xfrm>
              <a:custGeom>
                <a:avLst/>
                <a:gdLst>
                  <a:gd name="T0" fmla="*/ 99 w 198"/>
                  <a:gd name="T1" fmla="*/ 58 h 58"/>
                  <a:gd name="T2" fmla="*/ 86 w 198"/>
                  <a:gd name="T3" fmla="*/ 54 h 58"/>
                  <a:gd name="T4" fmla="*/ 0 w 198"/>
                  <a:gd name="T5" fmla="*/ 4 h 58"/>
                  <a:gd name="T6" fmla="*/ 2 w 198"/>
                  <a:gd name="T7" fmla="*/ 0 h 58"/>
                  <a:gd name="T8" fmla="*/ 89 w 198"/>
                  <a:gd name="T9" fmla="*/ 50 h 58"/>
                  <a:gd name="T10" fmla="*/ 110 w 198"/>
                  <a:gd name="T11" fmla="*/ 50 h 58"/>
                  <a:gd name="T12" fmla="*/ 195 w 198"/>
                  <a:gd name="T13" fmla="*/ 1 h 58"/>
                  <a:gd name="T14" fmla="*/ 198 w 198"/>
                  <a:gd name="T15" fmla="*/ 5 h 58"/>
                  <a:gd name="T16" fmla="*/ 112 w 198"/>
                  <a:gd name="T17" fmla="*/ 54 h 58"/>
                  <a:gd name="T18" fmla="*/ 99 w 198"/>
                  <a:gd name="T1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" h="58">
                    <a:moveTo>
                      <a:pt x="99" y="58"/>
                    </a:moveTo>
                    <a:cubicBezTo>
                      <a:pt x="95" y="58"/>
                      <a:pt x="90" y="56"/>
                      <a:pt x="86" y="5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89" y="50"/>
                      <a:pt x="89" y="50"/>
                      <a:pt x="89" y="50"/>
                    </a:cubicBezTo>
                    <a:cubicBezTo>
                      <a:pt x="95" y="54"/>
                      <a:pt x="103" y="54"/>
                      <a:pt x="110" y="50"/>
                    </a:cubicBezTo>
                    <a:cubicBezTo>
                      <a:pt x="195" y="1"/>
                      <a:pt x="195" y="1"/>
                      <a:pt x="195" y="1"/>
                    </a:cubicBezTo>
                    <a:cubicBezTo>
                      <a:pt x="198" y="5"/>
                      <a:pt x="198" y="5"/>
                      <a:pt x="198" y="5"/>
                    </a:cubicBezTo>
                    <a:cubicBezTo>
                      <a:pt x="112" y="54"/>
                      <a:pt x="112" y="54"/>
                      <a:pt x="112" y="54"/>
                    </a:cubicBezTo>
                    <a:cubicBezTo>
                      <a:pt x="108" y="56"/>
                      <a:pt x="104" y="58"/>
                      <a:pt x="99" y="58"/>
                    </a:cubicBezTo>
                    <a:close/>
                  </a:path>
                </a:pathLst>
              </a:custGeom>
              <a:gradFill>
                <a:gsLst>
                  <a:gs pos="39000">
                    <a:srgbClr val="5189D8"/>
                  </a:gs>
                  <a:gs pos="0">
                    <a:srgbClr val="4B6AC6"/>
                  </a:gs>
                  <a:gs pos="98000">
                    <a:srgbClr val="4AEFE8"/>
                  </a:gs>
                </a:gsLst>
                <a:lin ang="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任意多边形: 形状 13"/>
              <p:cNvSpPr/>
              <p:nvPr/>
            </p:nvSpPr>
            <p:spPr bwMode="auto">
              <a:xfrm>
                <a:off x="4216141" y="4473698"/>
                <a:ext cx="401196" cy="252237"/>
              </a:xfrm>
              <a:custGeom>
                <a:avLst/>
                <a:gdLst>
                  <a:gd name="T0" fmla="*/ 48 w 97"/>
                  <a:gd name="T1" fmla="*/ 61 h 61"/>
                  <a:gd name="T2" fmla="*/ 14 w 97"/>
                  <a:gd name="T3" fmla="*/ 53 h 61"/>
                  <a:gd name="T4" fmla="*/ 14 w 97"/>
                  <a:gd name="T5" fmla="*/ 53 h 61"/>
                  <a:gd name="T6" fmla="*/ 0 w 97"/>
                  <a:gd name="T7" fmla="*/ 32 h 61"/>
                  <a:gd name="T8" fmla="*/ 14 w 97"/>
                  <a:gd name="T9" fmla="*/ 11 h 61"/>
                  <a:gd name="T10" fmla="*/ 82 w 97"/>
                  <a:gd name="T11" fmla="*/ 11 h 61"/>
                  <a:gd name="T12" fmla="*/ 97 w 97"/>
                  <a:gd name="T13" fmla="*/ 32 h 61"/>
                  <a:gd name="T14" fmla="*/ 82 w 97"/>
                  <a:gd name="T15" fmla="*/ 53 h 61"/>
                  <a:gd name="T16" fmla="*/ 48 w 97"/>
                  <a:gd name="T17" fmla="*/ 61 h 61"/>
                  <a:gd name="T18" fmla="*/ 48 w 97"/>
                  <a:gd name="T19" fmla="*/ 7 h 61"/>
                  <a:gd name="T20" fmla="*/ 16 w 97"/>
                  <a:gd name="T21" fmla="*/ 15 h 61"/>
                  <a:gd name="T22" fmla="*/ 4 w 97"/>
                  <a:gd name="T23" fmla="*/ 32 h 61"/>
                  <a:gd name="T24" fmla="*/ 16 w 97"/>
                  <a:gd name="T25" fmla="*/ 49 h 61"/>
                  <a:gd name="T26" fmla="*/ 16 w 97"/>
                  <a:gd name="T27" fmla="*/ 49 h 61"/>
                  <a:gd name="T28" fmla="*/ 80 w 97"/>
                  <a:gd name="T29" fmla="*/ 49 h 61"/>
                  <a:gd name="T30" fmla="*/ 92 w 97"/>
                  <a:gd name="T31" fmla="*/ 32 h 61"/>
                  <a:gd name="T32" fmla="*/ 80 w 97"/>
                  <a:gd name="T33" fmla="*/ 15 h 61"/>
                  <a:gd name="T34" fmla="*/ 48 w 97"/>
                  <a:gd name="T35" fmla="*/ 7 h 61"/>
                  <a:gd name="T36" fmla="*/ 48 w 97"/>
                  <a:gd name="T37" fmla="*/ 49 h 61"/>
                  <a:gd name="T38" fmla="*/ 29 w 97"/>
                  <a:gd name="T39" fmla="*/ 44 h 61"/>
                  <a:gd name="T40" fmla="*/ 21 w 97"/>
                  <a:gd name="T41" fmla="*/ 32 h 61"/>
                  <a:gd name="T42" fmla="*/ 29 w 97"/>
                  <a:gd name="T43" fmla="*/ 20 h 61"/>
                  <a:gd name="T44" fmla="*/ 67 w 97"/>
                  <a:gd name="T45" fmla="*/ 20 h 61"/>
                  <a:gd name="T46" fmla="*/ 75 w 97"/>
                  <a:gd name="T47" fmla="*/ 32 h 61"/>
                  <a:gd name="T48" fmla="*/ 67 w 97"/>
                  <a:gd name="T49" fmla="*/ 44 h 61"/>
                  <a:gd name="T50" fmla="*/ 48 w 97"/>
                  <a:gd name="T51" fmla="*/ 49 h 61"/>
                  <a:gd name="T52" fmla="*/ 48 w 97"/>
                  <a:gd name="T53" fmla="*/ 20 h 61"/>
                  <a:gd name="T54" fmla="*/ 31 w 97"/>
                  <a:gd name="T55" fmla="*/ 24 h 61"/>
                  <a:gd name="T56" fmla="*/ 25 w 97"/>
                  <a:gd name="T57" fmla="*/ 32 h 61"/>
                  <a:gd name="T58" fmla="*/ 31 w 97"/>
                  <a:gd name="T59" fmla="*/ 40 h 61"/>
                  <a:gd name="T60" fmla="*/ 65 w 97"/>
                  <a:gd name="T61" fmla="*/ 40 h 61"/>
                  <a:gd name="T62" fmla="*/ 71 w 97"/>
                  <a:gd name="T63" fmla="*/ 32 h 61"/>
                  <a:gd name="T64" fmla="*/ 65 w 97"/>
                  <a:gd name="T65" fmla="*/ 24 h 61"/>
                  <a:gd name="T66" fmla="*/ 48 w 97"/>
                  <a:gd name="T67" fmla="*/ 2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7" h="61">
                    <a:moveTo>
                      <a:pt x="48" y="61"/>
                    </a:moveTo>
                    <a:cubicBezTo>
                      <a:pt x="36" y="61"/>
                      <a:pt x="24" y="58"/>
                      <a:pt x="14" y="53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5" y="47"/>
                      <a:pt x="0" y="40"/>
                      <a:pt x="0" y="32"/>
                    </a:cubicBezTo>
                    <a:cubicBezTo>
                      <a:pt x="0" y="24"/>
                      <a:pt x="5" y="17"/>
                      <a:pt x="14" y="11"/>
                    </a:cubicBezTo>
                    <a:cubicBezTo>
                      <a:pt x="33" y="0"/>
                      <a:pt x="63" y="0"/>
                      <a:pt x="82" y="11"/>
                    </a:cubicBezTo>
                    <a:cubicBezTo>
                      <a:pt x="92" y="17"/>
                      <a:pt x="97" y="24"/>
                      <a:pt x="97" y="32"/>
                    </a:cubicBezTo>
                    <a:cubicBezTo>
                      <a:pt x="97" y="40"/>
                      <a:pt x="92" y="47"/>
                      <a:pt x="82" y="53"/>
                    </a:cubicBezTo>
                    <a:cubicBezTo>
                      <a:pt x="73" y="58"/>
                      <a:pt x="60" y="61"/>
                      <a:pt x="48" y="61"/>
                    </a:cubicBezTo>
                    <a:close/>
                    <a:moveTo>
                      <a:pt x="48" y="7"/>
                    </a:moveTo>
                    <a:cubicBezTo>
                      <a:pt x="37" y="7"/>
                      <a:pt x="25" y="10"/>
                      <a:pt x="16" y="15"/>
                    </a:cubicBezTo>
                    <a:cubicBezTo>
                      <a:pt x="8" y="20"/>
                      <a:pt x="4" y="26"/>
                      <a:pt x="4" y="32"/>
                    </a:cubicBezTo>
                    <a:cubicBezTo>
                      <a:pt x="4" y="38"/>
                      <a:pt x="8" y="45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34" y="59"/>
                      <a:pt x="62" y="59"/>
                      <a:pt x="80" y="49"/>
                    </a:cubicBezTo>
                    <a:cubicBezTo>
                      <a:pt x="88" y="45"/>
                      <a:pt x="92" y="38"/>
                      <a:pt x="92" y="32"/>
                    </a:cubicBezTo>
                    <a:cubicBezTo>
                      <a:pt x="92" y="26"/>
                      <a:pt x="88" y="20"/>
                      <a:pt x="80" y="15"/>
                    </a:cubicBezTo>
                    <a:cubicBezTo>
                      <a:pt x="71" y="10"/>
                      <a:pt x="60" y="7"/>
                      <a:pt x="48" y="7"/>
                    </a:cubicBezTo>
                    <a:close/>
                    <a:moveTo>
                      <a:pt x="48" y="49"/>
                    </a:moveTo>
                    <a:cubicBezTo>
                      <a:pt x="41" y="49"/>
                      <a:pt x="35" y="47"/>
                      <a:pt x="29" y="44"/>
                    </a:cubicBezTo>
                    <a:cubicBezTo>
                      <a:pt x="24" y="41"/>
                      <a:pt x="21" y="37"/>
                      <a:pt x="21" y="32"/>
                    </a:cubicBezTo>
                    <a:cubicBezTo>
                      <a:pt x="21" y="27"/>
                      <a:pt x="24" y="23"/>
                      <a:pt x="29" y="20"/>
                    </a:cubicBezTo>
                    <a:cubicBezTo>
                      <a:pt x="40" y="14"/>
                      <a:pt x="57" y="14"/>
                      <a:pt x="67" y="20"/>
                    </a:cubicBezTo>
                    <a:cubicBezTo>
                      <a:pt x="72" y="23"/>
                      <a:pt x="75" y="27"/>
                      <a:pt x="75" y="32"/>
                    </a:cubicBezTo>
                    <a:cubicBezTo>
                      <a:pt x="75" y="37"/>
                      <a:pt x="72" y="41"/>
                      <a:pt x="67" y="44"/>
                    </a:cubicBezTo>
                    <a:cubicBezTo>
                      <a:pt x="62" y="47"/>
                      <a:pt x="55" y="49"/>
                      <a:pt x="48" y="49"/>
                    </a:cubicBezTo>
                    <a:close/>
                    <a:moveTo>
                      <a:pt x="48" y="20"/>
                    </a:moveTo>
                    <a:cubicBezTo>
                      <a:pt x="42" y="20"/>
                      <a:pt x="36" y="21"/>
                      <a:pt x="31" y="24"/>
                    </a:cubicBezTo>
                    <a:cubicBezTo>
                      <a:pt x="27" y="26"/>
                      <a:pt x="25" y="29"/>
                      <a:pt x="25" y="32"/>
                    </a:cubicBezTo>
                    <a:cubicBezTo>
                      <a:pt x="25" y="35"/>
                      <a:pt x="27" y="38"/>
                      <a:pt x="31" y="40"/>
                    </a:cubicBezTo>
                    <a:cubicBezTo>
                      <a:pt x="41" y="46"/>
                      <a:pt x="56" y="46"/>
                      <a:pt x="65" y="40"/>
                    </a:cubicBezTo>
                    <a:cubicBezTo>
                      <a:pt x="69" y="38"/>
                      <a:pt x="71" y="35"/>
                      <a:pt x="71" y="32"/>
                    </a:cubicBezTo>
                    <a:cubicBezTo>
                      <a:pt x="71" y="29"/>
                      <a:pt x="69" y="26"/>
                      <a:pt x="65" y="24"/>
                    </a:cubicBezTo>
                    <a:cubicBezTo>
                      <a:pt x="60" y="21"/>
                      <a:pt x="54" y="20"/>
                      <a:pt x="48" y="20"/>
                    </a:cubicBezTo>
                    <a:close/>
                  </a:path>
                </a:pathLst>
              </a:custGeom>
              <a:gradFill>
                <a:gsLst>
                  <a:gs pos="39000">
                    <a:srgbClr val="5189D8"/>
                  </a:gs>
                  <a:gs pos="0">
                    <a:srgbClr val="4B6AC6"/>
                  </a:gs>
                  <a:gs pos="98000">
                    <a:srgbClr val="4AEFE8"/>
                  </a:gs>
                </a:gsLst>
                <a:lin ang="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任意多边形: 形状 14"/>
              <p:cNvSpPr/>
              <p:nvPr/>
            </p:nvSpPr>
            <p:spPr bwMode="auto">
              <a:xfrm>
                <a:off x="4146626" y="4431989"/>
                <a:ext cx="540224" cy="333668"/>
              </a:xfrm>
              <a:custGeom>
                <a:avLst/>
                <a:gdLst>
                  <a:gd name="T0" fmla="*/ 65 w 131"/>
                  <a:gd name="T1" fmla="*/ 81 h 81"/>
                  <a:gd name="T2" fmla="*/ 19 w 131"/>
                  <a:gd name="T3" fmla="*/ 70 h 81"/>
                  <a:gd name="T4" fmla="*/ 0 w 131"/>
                  <a:gd name="T5" fmla="*/ 42 h 81"/>
                  <a:gd name="T6" fmla="*/ 19 w 131"/>
                  <a:gd name="T7" fmla="*/ 14 h 81"/>
                  <a:gd name="T8" fmla="*/ 111 w 131"/>
                  <a:gd name="T9" fmla="*/ 14 h 81"/>
                  <a:gd name="T10" fmla="*/ 131 w 131"/>
                  <a:gd name="T11" fmla="*/ 42 h 81"/>
                  <a:gd name="T12" fmla="*/ 111 w 131"/>
                  <a:gd name="T13" fmla="*/ 70 h 81"/>
                  <a:gd name="T14" fmla="*/ 65 w 131"/>
                  <a:gd name="T15" fmla="*/ 81 h 81"/>
                  <a:gd name="T16" fmla="*/ 65 w 131"/>
                  <a:gd name="T17" fmla="*/ 8 h 81"/>
                  <a:gd name="T18" fmla="*/ 22 w 131"/>
                  <a:gd name="T19" fmla="*/ 18 h 81"/>
                  <a:gd name="T20" fmla="*/ 4 w 131"/>
                  <a:gd name="T21" fmla="*/ 42 h 81"/>
                  <a:gd name="T22" fmla="*/ 22 w 131"/>
                  <a:gd name="T23" fmla="*/ 66 h 81"/>
                  <a:gd name="T24" fmla="*/ 22 w 131"/>
                  <a:gd name="T25" fmla="*/ 66 h 81"/>
                  <a:gd name="T26" fmla="*/ 109 w 131"/>
                  <a:gd name="T27" fmla="*/ 66 h 81"/>
                  <a:gd name="T28" fmla="*/ 126 w 131"/>
                  <a:gd name="T29" fmla="*/ 42 h 81"/>
                  <a:gd name="T30" fmla="*/ 109 w 131"/>
                  <a:gd name="T31" fmla="*/ 18 h 81"/>
                  <a:gd name="T32" fmla="*/ 65 w 131"/>
                  <a:gd name="T33" fmla="*/ 8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1" h="81">
                    <a:moveTo>
                      <a:pt x="65" y="81"/>
                    </a:moveTo>
                    <a:cubicBezTo>
                      <a:pt x="49" y="81"/>
                      <a:pt x="32" y="77"/>
                      <a:pt x="19" y="70"/>
                    </a:cubicBezTo>
                    <a:cubicBezTo>
                      <a:pt x="7" y="62"/>
                      <a:pt x="0" y="53"/>
                      <a:pt x="0" y="42"/>
                    </a:cubicBezTo>
                    <a:cubicBezTo>
                      <a:pt x="0" y="32"/>
                      <a:pt x="7" y="22"/>
                      <a:pt x="19" y="14"/>
                    </a:cubicBezTo>
                    <a:cubicBezTo>
                      <a:pt x="45" y="0"/>
                      <a:pt x="86" y="0"/>
                      <a:pt x="111" y="14"/>
                    </a:cubicBezTo>
                    <a:cubicBezTo>
                      <a:pt x="124" y="22"/>
                      <a:pt x="131" y="32"/>
                      <a:pt x="131" y="42"/>
                    </a:cubicBezTo>
                    <a:cubicBezTo>
                      <a:pt x="131" y="53"/>
                      <a:pt x="124" y="62"/>
                      <a:pt x="111" y="70"/>
                    </a:cubicBezTo>
                    <a:cubicBezTo>
                      <a:pt x="98" y="77"/>
                      <a:pt x="82" y="81"/>
                      <a:pt x="65" y="81"/>
                    </a:cubicBezTo>
                    <a:close/>
                    <a:moveTo>
                      <a:pt x="65" y="8"/>
                    </a:moveTo>
                    <a:cubicBezTo>
                      <a:pt x="49" y="8"/>
                      <a:pt x="34" y="11"/>
                      <a:pt x="22" y="18"/>
                    </a:cubicBezTo>
                    <a:cubicBezTo>
                      <a:pt x="10" y="25"/>
                      <a:pt x="4" y="33"/>
                      <a:pt x="4" y="42"/>
                    </a:cubicBezTo>
                    <a:cubicBezTo>
                      <a:pt x="4" y="51"/>
                      <a:pt x="10" y="60"/>
                      <a:pt x="22" y="66"/>
                    </a:cubicBezTo>
                    <a:cubicBezTo>
                      <a:pt x="22" y="66"/>
                      <a:pt x="22" y="66"/>
                      <a:pt x="22" y="66"/>
                    </a:cubicBezTo>
                    <a:cubicBezTo>
                      <a:pt x="46" y="80"/>
                      <a:pt x="85" y="80"/>
                      <a:pt x="109" y="66"/>
                    </a:cubicBezTo>
                    <a:cubicBezTo>
                      <a:pt x="120" y="60"/>
                      <a:pt x="126" y="51"/>
                      <a:pt x="126" y="42"/>
                    </a:cubicBezTo>
                    <a:cubicBezTo>
                      <a:pt x="126" y="33"/>
                      <a:pt x="120" y="25"/>
                      <a:pt x="109" y="18"/>
                    </a:cubicBezTo>
                    <a:cubicBezTo>
                      <a:pt x="97" y="11"/>
                      <a:pt x="81" y="8"/>
                      <a:pt x="65" y="8"/>
                    </a:cubicBezTo>
                    <a:close/>
                  </a:path>
                </a:pathLst>
              </a:custGeom>
              <a:gradFill>
                <a:gsLst>
                  <a:gs pos="39000">
                    <a:srgbClr val="5189D8"/>
                  </a:gs>
                  <a:gs pos="0">
                    <a:srgbClr val="4B6AC6"/>
                  </a:gs>
                  <a:gs pos="98000">
                    <a:srgbClr val="4AEFE8"/>
                  </a:gs>
                </a:gsLst>
                <a:lin ang="10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任意多边形: 形状 15"/>
              <p:cNvSpPr/>
              <p:nvPr/>
            </p:nvSpPr>
            <p:spPr bwMode="auto">
              <a:xfrm>
                <a:off x="5159546" y="3838141"/>
                <a:ext cx="3183746" cy="1853047"/>
              </a:xfrm>
              <a:custGeom>
                <a:avLst/>
                <a:gdLst>
                  <a:gd name="T0" fmla="*/ 482 w 771"/>
                  <a:gd name="T1" fmla="*/ 449 h 449"/>
                  <a:gd name="T2" fmla="*/ 461 w 771"/>
                  <a:gd name="T3" fmla="*/ 443 h 449"/>
                  <a:gd name="T4" fmla="*/ 4 w 771"/>
                  <a:gd name="T5" fmla="*/ 179 h 449"/>
                  <a:gd name="T6" fmla="*/ 0 w 771"/>
                  <a:gd name="T7" fmla="*/ 172 h 449"/>
                  <a:gd name="T8" fmla="*/ 4 w 771"/>
                  <a:gd name="T9" fmla="*/ 165 h 449"/>
                  <a:gd name="T10" fmla="*/ 289 w 771"/>
                  <a:gd name="T11" fmla="*/ 0 h 449"/>
                  <a:gd name="T12" fmla="*/ 290 w 771"/>
                  <a:gd name="T13" fmla="*/ 1 h 449"/>
                  <a:gd name="T14" fmla="*/ 767 w 771"/>
                  <a:gd name="T15" fmla="*/ 276 h 449"/>
                  <a:gd name="T16" fmla="*/ 771 w 771"/>
                  <a:gd name="T17" fmla="*/ 283 h 449"/>
                  <a:gd name="T18" fmla="*/ 767 w 771"/>
                  <a:gd name="T19" fmla="*/ 291 h 449"/>
                  <a:gd name="T20" fmla="*/ 502 w 771"/>
                  <a:gd name="T21" fmla="*/ 443 h 449"/>
                  <a:gd name="T22" fmla="*/ 482 w 771"/>
                  <a:gd name="T23" fmla="*/ 449 h 449"/>
                  <a:gd name="T24" fmla="*/ 289 w 771"/>
                  <a:gd name="T25" fmla="*/ 5 h 449"/>
                  <a:gd name="T26" fmla="*/ 6 w 771"/>
                  <a:gd name="T27" fmla="*/ 169 h 449"/>
                  <a:gd name="T28" fmla="*/ 4 w 771"/>
                  <a:gd name="T29" fmla="*/ 172 h 449"/>
                  <a:gd name="T30" fmla="*/ 6 w 771"/>
                  <a:gd name="T31" fmla="*/ 176 h 449"/>
                  <a:gd name="T32" fmla="*/ 463 w 771"/>
                  <a:gd name="T33" fmla="*/ 440 h 449"/>
                  <a:gd name="T34" fmla="*/ 500 w 771"/>
                  <a:gd name="T35" fmla="*/ 440 h 449"/>
                  <a:gd name="T36" fmla="*/ 765 w 771"/>
                  <a:gd name="T37" fmla="*/ 287 h 449"/>
                  <a:gd name="T38" fmla="*/ 767 w 771"/>
                  <a:gd name="T39" fmla="*/ 283 h 449"/>
                  <a:gd name="T40" fmla="*/ 765 w 771"/>
                  <a:gd name="T41" fmla="*/ 280 h 449"/>
                  <a:gd name="T42" fmla="*/ 289 w 771"/>
                  <a:gd name="T43" fmla="*/ 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71" h="449">
                    <a:moveTo>
                      <a:pt x="482" y="449"/>
                    </a:moveTo>
                    <a:cubicBezTo>
                      <a:pt x="474" y="449"/>
                      <a:pt x="467" y="447"/>
                      <a:pt x="461" y="443"/>
                    </a:cubicBezTo>
                    <a:cubicBezTo>
                      <a:pt x="4" y="179"/>
                      <a:pt x="4" y="179"/>
                      <a:pt x="4" y="179"/>
                    </a:cubicBezTo>
                    <a:cubicBezTo>
                      <a:pt x="1" y="178"/>
                      <a:pt x="0" y="175"/>
                      <a:pt x="0" y="172"/>
                    </a:cubicBezTo>
                    <a:cubicBezTo>
                      <a:pt x="0" y="169"/>
                      <a:pt x="1" y="166"/>
                      <a:pt x="4" y="165"/>
                    </a:cubicBezTo>
                    <a:cubicBezTo>
                      <a:pt x="289" y="0"/>
                      <a:pt x="289" y="0"/>
                      <a:pt x="289" y="0"/>
                    </a:cubicBezTo>
                    <a:cubicBezTo>
                      <a:pt x="290" y="1"/>
                      <a:pt x="290" y="1"/>
                      <a:pt x="290" y="1"/>
                    </a:cubicBezTo>
                    <a:cubicBezTo>
                      <a:pt x="767" y="276"/>
                      <a:pt x="767" y="276"/>
                      <a:pt x="767" y="276"/>
                    </a:cubicBezTo>
                    <a:cubicBezTo>
                      <a:pt x="769" y="278"/>
                      <a:pt x="771" y="280"/>
                      <a:pt x="771" y="283"/>
                    </a:cubicBezTo>
                    <a:cubicBezTo>
                      <a:pt x="771" y="286"/>
                      <a:pt x="769" y="289"/>
                      <a:pt x="767" y="291"/>
                    </a:cubicBezTo>
                    <a:cubicBezTo>
                      <a:pt x="502" y="443"/>
                      <a:pt x="502" y="443"/>
                      <a:pt x="502" y="443"/>
                    </a:cubicBezTo>
                    <a:cubicBezTo>
                      <a:pt x="496" y="447"/>
                      <a:pt x="489" y="449"/>
                      <a:pt x="482" y="449"/>
                    </a:cubicBezTo>
                    <a:close/>
                    <a:moveTo>
                      <a:pt x="289" y="5"/>
                    </a:moveTo>
                    <a:cubicBezTo>
                      <a:pt x="6" y="169"/>
                      <a:pt x="6" y="169"/>
                      <a:pt x="6" y="169"/>
                    </a:cubicBezTo>
                    <a:cubicBezTo>
                      <a:pt x="5" y="169"/>
                      <a:pt x="4" y="171"/>
                      <a:pt x="4" y="172"/>
                    </a:cubicBezTo>
                    <a:cubicBezTo>
                      <a:pt x="4" y="174"/>
                      <a:pt x="5" y="175"/>
                      <a:pt x="6" y="176"/>
                    </a:cubicBezTo>
                    <a:cubicBezTo>
                      <a:pt x="463" y="440"/>
                      <a:pt x="463" y="440"/>
                      <a:pt x="463" y="440"/>
                    </a:cubicBezTo>
                    <a:cubicBezTo>
                      <a:pt x="475" y="446"/>
                      <a:pt x="489" y="446"/>
                      <a:pt x="500" y="440"/>
                    </a:cubicBezTo>
                    <a:cubicBezTo>
                      <a:pt x="765" y="287"/>
                      <a:pt x="765" y="287"/>
                      <a:pt x="765" y="287"/>
                    </a:cubicBezTo>
                    <a:cubicBezTo>
                      <a:pt x="766" y="286"/>
                      <a:pt x="767" y="285"/>
                      <a:pt x="767" y="283"/>
                    </a:cubicBezTo>
                    <a:cubicBezTo>
                      <a:pt x="767" y="282"/>
                      <a:pt x="766" y="281"/>
                      <a:pt x="765" y="280"/>
                    </a:cubicBezTo>
                    <a:lnTo>
                      <a:pt x="289" y="5"/>
                    </a:lnTo>
                    <a:close/>
                  </a:path>
                </a:pathLst>
              </a:custGeom>
              <a:gradFill>
                <a:gsLst>
                  <a:gs pos="39000">
                    <a:srgbClr val="5189D8"/>
                  </a:gs>
                  <a:gs pos="0">
                    <a:srgbClr val="4B6AC6"/>
                  </a:gs>
                  <a:gs pos="98000">
                    <a:srgbClr val="4AEFE8"/>
                  </a:gs>
                </a:gsLst>
                <a:lin ang="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任意多边形: 形状 16"/>
              <p:cNvSpPr/>
              <p:nvPr/>
            </p:nvSpPr>
            <p:spPr bwMode="auto">
              <a:xfrm>
                <a:off x="6347243" y="1786481"/>
                <a:ext cx="2432994" cy="2879869"/>
              </a:xfrm>
              <a:custGeom>
                <a:avLst/>
                <a:gdLst>
                  <a:gd name="T0" fmla="*/ 0 w 589"/>
                  <a:gd name="T1" fmla="*/ 386 h 698"/>
                  <a:gd name="T2" fmla="*/ 64 w 589"/>
                  <a:gd name="T3" fmla="*/ 8 h 698"/>
                  <a:gd name="T4" fmla="*/ 59 w 589"/>
                  <a:gd name="T5" fmla="*/ 6 h 698"/>
                  <a:gd name="T6" fmla="*/ 67 w 589"/>
                  <a:gd name="T7" fmla="*/ 1 h 698"/>
                  <a:gd name="T8" fmla="*/ 67 w 589"/>
                  <a:gd name="T9" fmla="*/ 1 h 698"/>
                  <a:gd name="T10" fmla="*/ 73 w 589"/>
                  <a:gd name="T11" fmla="*/ 2 h 698"/>
                  <a:gd name="T12" fmla="*/ 582 w 589"/>
                  <a:gd name="T13" fmla="*/ 296 h 698"/>
                  <a:gd name="T14" fmla="*/ 588 w 589"/>
                  <a:gd name="T15" fmla="*/ 308 h 698"/>
                  <a:gd name="T16" fmla="*/ 524 w 589"/>
                  <a:gd name="T17" fmla="*/ 689 h 698"/>
                  <a:gd name="T18" fmla="*/ 521 w 589"/>
                  <a:gd name="T19" fmla="*/ 693 h 698"/>
                  <a:gd name="T20" fmla="*/ 521 w 589"/>
                  <a:gd name="T21" fmla="*/ 693 h 698"/>
                  <a:gd name="T22" fmla="*/ 514 w 589"/>
                  <a:gd name="T23" fmla="*/ 698 h 698"/>
                  <a:gd name="T24" fmla="*/ 513 w 589"/>
                  <a:gd name="T25" fmla="*/ 690 h 698"/>
                  <a:gd name="T26" fmla="*/ 513 w 589"/>
                  <a:gd name="T27" fmla="*/ 691 h 698"/>
                  <a:gd name="T28" fmla="*/ 7 w 589"/>
                  <a:gd name="T29" fmla="*/ 399 h 698"/>
                  <a:gd name="T30" fmla="*/ 0 w 589"/>
                  <a:gd name="T31" fmla="*/ 386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89" h="698">
                    <a:moveTo>
                      <a:pt x="0" y="386"/>
                    </a:moveTo>
                    <a:cubicBezTo>
                      <a:pt x="64" y="8"/>
                      <a:pt x="64" y="8"/>
                      <a:pt x="64" y="8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8" y="0"/>
                      <a:pt x="70" y="0"/>
                      <a:pt x="73" y="2"/>
                    </a:cubicBezTo>
                    <a:cubicBezTo>
                      <a:pt x="582" y="296"/>
                      <a:pt x="582" y="296"/>
                      <a:pt x="582" y="296"/>
                    </a:cubicBezTo>
                    <a:cubicBezTo>
                      <a:pt x="586" y="298"/>
                      <a:pt x="589" y="304"/>
                      <a:pt x="588" y="308"/>
                    </a:cubicBezTo>
                    <a:cubicBezTo>
                      <a:pt x="524" y="689"/>
                      <a:pt x="524" y="689"/>
                      <a:pt x="524" y="689"/>
                    </a:cubicBezTo>
                    <a:cubicBezTo>
                      <a:pt x="524" y="691"/>
                      <a:pt x="523" y="693"/>
                      <a:pt x="521" y="693"/>
                    </a:cubicBezTo>
                    <a:cubicBezTo>
                      <a:pt x="521" y="693"/>
                      <a:pt x="521" y="693"/>
                      <a:pt x="521" y="693"/>
                    </a:cubicBezTo>
                    <a:cubicBezTo>
                      <a:pt x="514" y="698"/>
                      <a:pt x="514" y="698"/>
                      <a:pt x="514" y="698"/>
                    </a:cubicBezTo>
                    <a:cubicBezTo>
                      <a:pt x="513" y="690"/>
                      <a:pt x="513" y="690"/>
                      <a:pt x="513" y="690"/>
                    </a:cubicBezTo>
                    <a:cubicBezTo>
                      <a:pt x="513" y="691"/>
                      <a:pt x="513" y="691"/>
                      <a:pt x="513" y="691"/>
                    </a:cubicBezTo>
                    <a:cubicBezTo>
                      <a:pt x="7" y="399"/>
                      <a:pt x="7" y="399"/>
                      <a:pt x="7" y="399"/>
                    </a:cubicBezTo>
                    <a:cubicBezTo>
                      <a:pt x="3" y="396"/>
                      <a:pt x="0" y="390"/>
                      <a:pt x="0" y="386"/>
                    </a:cubicBezTo>
                  </a:path>
                </a:pathLst>
              </a:custGeom>
              <a:gradFill>
                <a:gsLst>
                  <a:gs pos="0">
                    <a:srgbClr val="A9A8D9"/>
                  </a:gs>
                  <a:gs pos="98000">
                    <a:srgbClr val="B0B0EA"/>
                  </a:gs>
                </a:gsLst>
                <a:lin ang="120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任意多边形: 形状 17"/>
              <p:cNvSpPr/>
              <p:nvPr/>
            </p:nvSpPr>
            <p:spPr bwMode="auto">
              <a:xfrm>
                <a:off x="8359180" y="3031777"/>
                <a:ext cx="421057" cy="1634575"/>
              </a:xfrm>
              <a:custGeom>
                <a:avLst/>
                <a:gdLst>
                  <a:gd name="T0" fmla="*/ 92 w 102"/>
                  <a:gd name="T1" fmla="*/ 4 h 396"/>
                  <a:gd name="T2" fmla="*/ 100 w 102"/>
                  <a:gd name="T3" fmla="*/ 0 h 396"/>
                  <a:gd name="T4" fmla="*/ 101 w 102"/>
                  <a:gd name="T5" fmla="*/ 6 h 396"/>
                  <a:gd name="T6" fmla="*/ 37 w 102"/>
                  <a:gd name="T7" fmla="*/ 387 h 396"/>
                  <a:gd name="T8" fmla="*/ 34 w 102"/>
                  <a:gd name="T9" fmla="*/ 391 h 396"/>
                  <a:gd name="T10" fmla="*/ 34 w 102"/>
                  <a:gd name="T11" fmla="*/ 391 h 396"/>
                  <a:gd name="T12" fmla="*/ 27 w 102"/>
                  <a:gd name="T13" fmla="*/ 396 h 396"/>
                  <a:gd name="T14" fmla="*/ 26 w 102"/>
                  <a:gd name="T15" fmla="*/ 388 h 396"/>
                  <a:gd name="T16" fmla="*/ 26 w 102"/>
                  <a:gd name="T17" fmla="*/ 389 h 396"/>
                  <a:gd name="T18" fmla="*/ 0 w 102"/>
                  <a:gd name="T19" fmla="*/ 374 h 396"/>
                  <a:gd name="T20" fmla="*/ 92 w 102"/>
                  <a:gd name="T21" fmla="*/ 4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2" h="396">
                    <a:moveTo>
                      <a:pt x="92" y="4"/>
                    </a:move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2"/>
                      <a:pt x="102" y="5"/>
                      <a:pt x="101" y="6"/>
                    </a:cubicBezTo>
                    <a:cubicBezTo>
                      <a:pt x="37" y="387"/>
                      <a:pt x="37" y="387"/>
                      <a:pt x="37" y="387"/>
                    </a:cubicBezTo>
                    <a:cubicBezTo>
                      <a:pt x="37" y="389"/>
                      <a:pt x="36" y="391"/>
                      <a:pt x="34" y="391"/>
                    </a:cubicBezTo>
                    <a:cubicBezTo>
                      <a:pt x="34" y="391"/>
                      <a:pt x="34" y="391"/>
                      <a:pt x="34" y="391"/>
                    </a:cubicBezTo>
                    <a:cubicBezTo>
                      <a:pt x="27" y="396"/>
                      <a:pt x="27" y="396"/>
                      <a:pt x="27" y="396"/>
                    </a:cubicBezTo>
                    <a:cubicBezTo>
                      <a:pt x="26" y="388"/>
                      <a:pt x="26" y="388"/>
                      <a:pt x="26" y="388"/>
                    </a:cubicBezTo>
                    <a:cubicBezTo>
                      <a:pt x="26" y="389"/>
                      <a:pt x="26" y="389"/>
                      <a:pt x="26" y="389"/>
                    </a:cubicBezTo>
                    <a:cubicBezTo>
                      <a:pt x="0" y="374"/>
                      <a:pt x="0" y="374"/>
                      <a:pt x="0" y="374"/>
                    </a:cubicBezTo>
                    <a:cubicBezTo>
                      <a:pt x="92" y="4"/>
                      <a:pt x="92" y="4"/>
                      <a:pt x="92" y="4"/>
                    </a:cubicBezTo>
                  </a:path>
                </a:pathLst>
              </a:custGeom>
              <a:gradFill>
                <a:gsLst>
                  <a:gs pos="0">
                    <a:srgbClr val="7274D1"/>
                  </a:gs>
                  <a:gs pos="98000">
                    <a:srgbClr val="3E389E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任意多边形: 形状 18"/>
              <p:cNvSpPr/>
              <p:nvPr/>
            </p:nvSpPr>
            <p:spPr bwMode="auto">
              <a:xfrm>
                <a:off x="6315466" y="1802370"/>
                <a:ext cx="2432994" cy="2869939"/>
              </a:xfrm>
              <a:custGeom>
                <a:avLst/>
                <a:gdLst>
                  <a:gd name="T0" fmla="*/ 7 w 589"/>
                  <a:gd name="T1" fmla="*/ 399 h 695"/>
                  <a:gd name="T2" fmla="*/ 516 w 589"/>
                  <a:gd name="T3" fmla="*/ 693 h 695"/>
                  <a:gd name="T4" fmla="*/ 524 w 589"/>
                  <a:gd name="T5" fmla="*/ 690 h 695"/>
                  <a:gd name="T6" fmla="*/ 588 w 589"/>
                  <a:gd name="T7" fmla="*/ 309 h 695"/>
                  <a:gd name="T8" fmla="*/ 582 w 589"/>
                  <a:gd name="T9" fmla="*/ 296 h 695"/>
                  <a:gd name="T10" fmla="*/ 73 w 589"/>
                  <a:gd name="T11" fmla="*/ 2 h 695"/>
                  <a:gd name="T12" fmla="*/ 65 w 589"/>
                  <a:gd name="T13" fmla="*/ 5 h 695"/>
                  <a:gd name="T14" fmla="*/ 0 w 589"/>
                  <a:gd name="T15" fmla="*/ 386 h 695"/>
                  <a:gd name="T16" fmla="*/ 7 w 589"/>
                  <a:gd name="T17" fmla="*/ 399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9" h="695">
                    <a:moveTo>
                      <a:pt x="7" y="399"/>
                    </a:moveTo>
                    <a:cubicBezTo>
                      <a:pt x="516" y="693"/>
                      <a:pt x="516" y="693"/>
                      <a:pt x="516" y="693"/>
                    </a:cubicBezTo>
                    <a:cubicBezTo>
                      <a:pt x="520" y="695"/>
                      <a:pt x="523" y="694"/>
                      <a:pt x="524" y="690"/>
                    </a:cubicBezTo>
                    <a:cubicBezTo>
                      <a:pt x="588" y="309"/>
                      <a:pt x="588" y="309"/>
                      <a:pt x="588" y="309"/>
                    </a:cubicBezTo>
                    <a:cubicBezTo>
                      <a:pt x="589" y="305"/>
                      <a:pt x="586" y="299"/>
                      <a:pt x="582" y="296"/>
                    </a:cubicBezTo>
                    <a:cubicBezTo>
                      <a:pt x="73" y="2"/>
                      <a:pt x="73" y="2"/>
                      <a:pt x="73" y="2"/>
                    </a:cubicBezTo>
                    <a:cubicBezTo>
                      <a:pt x="69" y="0"/>
                      <a:pt x="65" y="1"/>
                      <a:pt x="65" y="5"/>
                    </a:cubicBezTo>
                    <a:cubicBezTo>
                      <a:pt x="0" y="386"/>
                      <a:pt x="0" y="386"/>
                      <a:pt x="0" y="386"/>
                    </a:cubicBezTo>
                    <a:cubicBezTo>
                      <a:pt x="0" y="391"/>
                      <a:pt x="3" y="397"/>
                      <a:pt x="7" y="399"/>
                    </a:cubicBezTo>
                  </a:path>
                </a:pathLst>
              </a:custGeom>
              <a:solidFill>
                <a:srgbClr val="2412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任意多边形: 形状 19"/>
              <p:cNvSpPr/>
              <p:nvPr/>
            </p:nvSpPr>
            <p:spPr bwMode="auto">
              <a:xfrm>
                <a:off x="6392925" y="1913593"/>
                <a:ext cx="2276090" cy="2645507"/>
              </a:xfrm>
              <a:custGeom>
                <a:avLst/>
                <a:gdLst>
                  <a:gd name="T0" fmla="*/ 125 w 1146"/>
                  <a:gd name="T1" fmla="*/ 0 h 1332"/>
                  <a:gd name="T2" fmla="*/ 0 w 1146"/>
                  <a:gd name="T3" fmla="*/ 744 h 1332"/>
                  <a:gd name="T4" fmla="*/ 1019 w 1146"/>
                  <a:gd name="T5" fmla="*/ 1332 h 1332"/>
                  <a:gd name="T6" fmla="*/ 1146 w 1146"/>
                  <a:gd name="T7" fmla="*/ 588 h 1332"/>
                  <a:gd name="T8" fmla="*/ 125 w 1146"/>
                  <a:gd name="T9" fmla="*/ 0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6" h="1332">
                    <a:moveTo>
                      <a:pt x="125" y="0"/>
                    </a:moveTo>
                    <a:lnTo>
                      <a:pt x="0" y="744"/>
                    </a:lnTo>
                    <a:lnTo>
                      <a:pt x="1019" y="1332"/>
                    </a:lnTo>
                    <a:lnTo>
                      <a:pt x="1146" y="588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3527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任意多边形: 形状 20"/>
              <p:cNvSpPr/>
              <p:nvPr/>
            </p:nvSpPr>
            <p:spPr bwMode="auto">
              <a:xfrm>
                <a:off x="5022504" y="3577959"/>
                <a:ext cx="3432010" cy="1940437"/>
              </a:xfrm>
              <a:custGeom>
                <a:avLst/>
                <a:gdLst>
                  <a:gd name="T0" fmla="*/ 0 w 831"/>
                  <a:gd name="T1" fmla="*/ 149 h 470"/>
                  <a:gd name="T2" fmla="*/ 28 w 831"/>
                  <a:gd name="T3" fmla="*/ 164 h 470"/>
                  <a:gd name="T4" fmla="*/ 306 w 831"/>
                  <a:gd name="T5" fmla="*/ 3 h 470"/>
                  <a:gd name="T6" fmla="*/ 325 w 831"/>
                  <a:gd name="T7" fmla="*/ 4 h 470"/>
                  <a:gd name="T8" fmla="*/ 805 w 831"/>
                  <a:gd name="T9" fmla="*/ 281 h 470"/>
                  <a:gd name="T10" fmla="*/ 831 w 831"/>
                  <a:gd name="T11" fmla="*/ 269 h 470"/>
                  <a:gd name="T12" fmla="*/ 820 w 831"/>
                  <a:gd name="T13" fmla="*/ 295 h 470"/>
                  <a:gd name="T14" fmla="*/ 820 w 831"/>
                  <a:gd name="T15" fmla="*/ 295 h 470"/>
                  <a:gd name="T16" fmla="*/ 817 w 831"/>
                  <a:gd name="T17" fmla="*/ 298 h 470"/>
                  <a:gd name="T18" fmla="*/ 524 w 831"/>
                  <a:gd name="T19" fmla="*/ 468 h 470"/>
                  <a:gd name="T20" fmla="*/ 506 w 831"/>
                  <a:gd name="T21" fmla="*/ 467 h 470"/>
                  <a:gd name="T22" fmla="*/ 14 w 831"/>
                  <a:gd name="T23" fmla="*/ 183 h 470"/>
                  <a:gd name="T24" fmla="*/ 10 w 831"/>
                  <a:gd name="T25" fmla="*/ 179 h 470"/>
                  <a:gd name="T26" fmla="*/ 10 w 831"/>
                  <a:gd name="T27" fmla="*/ 179 h 470"/>
                  <a:gd name="T28" fmla="*/ 0 w 831"/>
                  <a:gd name="T29" fmla="*/ 149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31" h="470">
                    <a:moveTo>
                      <a:pt x="0" y="149"/>
                    </a:moveTo>
                    <a:cubicBezTo>
                      <a:pt x="28" y="164"/>
                      <a:pt x="28" y="164"/>
                      <a:pt x="28" y="164"/>
                    </a:cubicBezTo>
                    <a:cubicBezTo>
                      <a:pt x="306" y="3"/>
                      <a:pt x="306" y="3"/>
                      <a:pt x="306" y="3"/>
                    </a:cubicBezTo>
                    <a:cubicBezTo>
                      <a:pt x="311" y="0"/>
                      <a:pt x="319" y="1"/>
                      <a:pt x="325" y="4"/>
                    </a:cubicBezTo>
                    <a:cubicBezTo>
                      <a:pt x="805" y="281"/>
                      <a:pt x="805" y="281"/>
                      <a:pt x="805" y="281"/>
                    </a:cubicBezTo>
                    <a:cubicBezTo>
                      <a:pt x="810" y="279"/>
                      <a:pt x="831" y="269"/>
                      <a:pt x="831" y="269"/>
                    </a:cubicBezTo>
                    <a:cubicBezTo>
                      <a:pt x="820" y="295"/>
                      <a:pt x="820" y="295"/>
                      <a:pt x="820" y="295"/>
                    </a:cubicBezTo>
                    <a:cubicBezTo>
                      <a:pt x="820" y="295"/>
                      <a:pt x="820" y="295"/>
                      <a:pt x="820" y="295"/>
                    </a:cubicBezTo>
                    <a:cubicBezTo>
                      <a:pt x="820" y="296"/>
                      <a:pt x="819" y="297"/>
                      <a:pt x="817" y="298"/>
                    </a:cubicBezTo>
                    <a:cubicBezTo>
                      <a:pt x="524" y="468"/>
                      <a:pt x="524" y="468"/>
                      <a:pt x="524" y="468"/>
                    </a:cubicBezTo>
                    <a:cubicBezTo>
                      <a:pt x="519" y="470"/>
                      <a:pt x="511" y="470"/>
                      <a:pt x="506" y="467"/>
                    </a:cubicBezTo>
                    <a:cubicBezTo>
                      <a:pt x="14" y="183"/>
                      <a:pt x="14" y="183"/>
                      <a:pt x="14" y="183"/>
                    </a:cubicBezTo>
                    <a:cubicBezTo>
                      <a:pt x="12" y="182"/>
                      <a:pt x="11" y="180"/>
                      <a:pt x="10" y="179"/>
                    </a:cubicBezTo>
                    <a:cubicBezTo>
                      <a:pt x="10" y="179"/>
                      <a:pt x="10" y="179"/>
                      <a:pt x="10" y="179"/>
                    </a:cubicBezTo>
                    <a:lnTo>
                      <a:pt x="0" y="149"/>
                    </a:lnTo>
                    <a:close/>
                  </a:path>
                </a:pathLst>
              </a:custGeom>
              <a:gradFill>
                <a:gsLst>
                  <a:gs pos="100000">
                    <a:srgbClr val="B9BAFD"/>
                  </a:gs>
                  <a:gs pos="45000">
                    <a:srgbClr val="959BF0"/>
                  </a:gs>
                  <a:gs pos="0">
                    <a:srgbClr val="5661DC"/>
                  </a:gs>
                </a:gsLst>
                <a:lin ang="120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任意多边形: 形状 21"/>
              <p:cNvSpPr/>
              <p:nvPr/>
            </p:nvSpPr>
            <p:spPr bwMode="auto">
              <a:xfrm>
                <a:off x="5014560" y="3440917"/>
                <a:ext cx="3443926" cy="1986117"/>
              </a:xfrm>
              <a:custGeom>
                <a:avLst/>
                <a:gdLst>
                  <a:gd name="T0" fmla="*/ 6 w 834"/>
                  <a:gd name="T1" fmla="*/ 187 h 481"/>
                  <a:gd name="T2" fmla="*/ 510 w 834"/>
                  <a:gd name="T3" fmla="*/ 478 h 481"/>
                  <a:gd name="T4" fmla="*/ 529 w 834"/>
                  <a:gd name="T5" fmla="*/ 479 h 481"/>
                  <a:gd name="T6" fmla="*/ 829 w 834"/>
                  <a:gd name="T7" fmla="*/ 305 h 481"/>
                  <a:gd name="T8" fmla="*/ 828 w 834"/>
                  <a:gd name="T9" fmla="*/ 294 h 481"/>
                  <a:gd name="T10" fmla="*/ 324 w 834"/>
                  <a:gd name="T11" fmla="*/ 3 h 481"/>
                  <a:gd name="T12" fmla="*/ 306 w 834"/>
                  <a:gd name="T13" fmla="*/ 3 h 481"/>
                  <a:gd name="T14" fmla="*/ 5 w 834"/>
                  <a:gd name="T15" fmla="*/ 176 h 481"/>
                  <a:gd name="T16" fmla="*/ 6 w 834"/>
                  <a:gd name="T17" fmla="*/ 187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4" h="481">
                    <a:moveTo>
                      <a:pt x="6" y="187"/>
                    </a:moveTo>
                    <a:cubicBezTo>
                      <a:pt x="510" y="478"/>
                      <a:pt x="510" y="478"/>
                      <a:pt x="510" y="478"/>
                    </a:cubicBezTo>
                    <a:cubicBezTo>
                      <a:pt x="516" y="481"/>
                      <a:pt x="524" y="481"/>
                      <a:pt x="529" y="479"/>
                    </a:cubicBezTo>
                    <a:cubicBezTo>
                      <a:pt x="829" y="305"/>
                      <a:pt x="829" y="305"/>
                      <a:pt x="829" y="305"/>
                    </a:cubicBezTo>
                    <a:cubicBezTo>
                      <a:pt x="834" y="302"/>
                      <a:pt x="834" y="297"/>
                      <a:pt x="828" y="294"/>
                    </a:cubicBezTo>
                    <a:cubicBezTo>
                      <a:pt x="324" y="3"/>
                      <a:pt x="324" y="3"/>
                      <a:pt x="324" y="3"/>
                    </a:cubicBezTo>
                    <a:cubicBezTo>
                      <a:pt x="319" y="0"/>
                      <a:pt x="311" y="0"/>
                      <a:pt x="306" y="3"/>
                    </a:cubicBezTo>
                    <a:cubicBezTo>
                      <a:pt x="5" y="176"/>
                      <a:pt x="5" y="176"/>
                      <a:pt x="5" y="176"/>
                    </a:cubicBezTo>
                    <a:cubicBezTo>
                      <a:pt x="0" y="179"/>
                      <a:pt x="1" y="184"/>
                      <a:pt x="6" y="187"/>
                    </a:cubicBezTo>
                    <a:close/>
                  </a:path>
                </a:pathLst>
              </a:custGeom>
              <a:gradFill>
                <a:gsLst>
                  <a:gs pos="0">
                    <a:srgbClr val="C0C0F6"/>
                  </a:gs>
                  <a:gs pos="100000">
                    <a:srgbClr val="D3D3F9"/>
                  </a:gs>
                </a:gsLst>
                <a:lin ang="120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任意多边形: 形状 22"/>
              <p:cNvSpPr/>
              <p:nvPr/>
            </p:nvSpPr>
            <p:spPr bwMode="auto">
              <a:xfrm>
                <a:off x="7662053" y="5129116"/>
                <a:ext cx="85404" cy="79445"/>
              </a:xfrm>
              <a:custGeom>
                <a:avLst/>
                <a:gdLst>
                  <a:gd name="T0" fmla="*/ 21 w 21"/>
                  <a:gd name="T1" fmla="*/ 6 h 19"/>
                  <a:gd name="T2" fmla="*/ 21 w 21"/>
                  <a:gd name="T3" fmla="*/ 0 h 19"/>
                  <a:gd name="T4" fmla="*/ 20 w 21"/>
                  <a:gd name="T5" fmla="*/ 0 h 19"/>
                  <a:gd name="T6" fmla="*/ 1 w 21"/>
                  <a:gd name="T7" fmla="*/ 11 h 19"/>
                  <a:gd name="T8" fmla="*/ 0 w 21"/>
                  <a:gd name="T9" fmla="*/ 12 h 19"/>
                  <a:gd name="T10" fmla="*/ 0 w 21"/>
                  <a:gd name="T11" fmla="*/ 18 h 19"/>
                  <a:gd name="T12" fmla="*/ 1 w 21"/>
                  <a:gd name="T13" fmla="*/ 19 h 19"/>
                  <a:gd name="T14" fmla="*/ 20 w 21"/>
                  <a:gd name="T15" fmla="*/ 7 h 19"/>
                  <a:gd name="T16" fmla="*/ 21 w 21"/>
                  <a:gd name="T17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9">
                    <a:moveTo>
                      <a:pt x="21" y="6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0" y="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0" y="12"/>
                      <a:pt x="0" y="12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1" y="19"/>
                      <a:pt x="1" y="19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1" y="7"/>
                      <a:pt x="21" y="6"/>
                      <a:pt x="21" y="6"/>
                    </a:cubicBezTo>
                    <a:close/>
                  </a:path>
                </a:pathLst>
              </a:custGeom>
              <a:solidFill>
                <a:srgbClr val="2842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任意多边形: 形状 23"/>
              <p:cNvSpPr/>
              <p:nvPr/>
            </p:nvSpPr>
            <p:spPr bwMode="auto">
              <a:xfrm>
                <a:off x="7540900" y="5194658"/>
                <a:ext cx="87389" cy="83417"/>
              </a:xfrm>
              <a:custGeom>
                <a:avLst/>
                <a:gdLst>
                  <a:gd name="T0" fmla="*/ 21 w 21"/>
                  <a:gd name="T1" fmla="*/ 7 h 20"/>
                  <a:gd name="T2" fmla="*/ 21 w 21"/>
                  <a:gd name="T3" fmla="*/ 1 h 20"/>
                  <a:gd name="T4" fmla="*/ 20 w 21"/>
                  <a:gd name="T5" fmla="*/ 1 h 20"/>
                  <a:gd name="T6" fmla="*/ 1 w 21"/>
                  <a:gd name="T7" fmla="*/ 12 h 20"/>
                  <a:gd name="T8" fmla="*/ 0 w 21"/>
                  <a:gd name="T9" fmla="*/ 13 h 20"/>
                  <a:gd name="T10" fmla="*/ 0 w 21"/>
                  <a:gd name="T11" fmla="*/ 19 h 20"/>
                  <a:gd name="T12" fmla="*/ 1 w 21"/>
                  <a:gd name="T13" fmla="*/ 19 h 20"/>
                  <a:gd name="T14" fmla="*/ 20 w 21"/>
                  <a:gd name="T15" fmla="*/ 8 h 20"/>
                  <a:gd name="T16" fmla="*/ 21 w 21"/>
                  <a:gd name="T17" fmla="*/ 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20">
                    <a:moveTo>
                      <a:pt x="21" y="7"/>
                    </a:moveTo>
                    <a:cubicBezTo>
                      <a:pt x="21" y="1"/>
                      <a:pt x="21" y="1"/>
                      <a:pt x="21" y="1"/>
                    </a:cubicBezTo>
                    <a:cubicBezTo>
                      <a:pt x="21" y="1"/>
                      <a:pt x="21" y="0"/>
                      <a:pt x="20" y="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3"/>
                      <a:pt x="0" y="13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20"/>
                      <a:pt x="1" y="1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1" y="8"/>
                      <a:pt x="21" y="7"/>
                      <a:pt x="21" y="7"/>
                    </a:cubicBezTo>
                    <a:close/>
                  </a:path>
                </a:pathLst>
              </a:custGeom>
              <a:solidFill>
                <a:srgbClr val="2842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任意多边形: 形状 24"/>
              <p:cNvSpPr/>
              <p:nvPr/>
            </p:nvSpPr>
            <p:spPr bwMode="auto">
              <a:xfrm>
                <a:off x="5723603" y="3627612"/>
                <a:ext cx="2401216" cy="1390282"/>
              </a:xfrm>
              <a:custGeom>
                <a:avLst/>
                <a:gdLst>
                  <a:gd name="T0" fmla="*/ 579 w 581"/>
                  <a:gd name="T1" fmla="*/ 244 h 337"/>
                  <a:gd name="T2" fmla="*/ 160 w 581"/>
                  <a:gd name="T3" fmla="*/ 2 h 337"/>
                  <a:gd name="T4" fmla="*/ 151 w 581"/>
                  <a:gd name="T5" fmla="*/ 2 h 337"/>
                  <a:gd name="T6" fmla="*/ 2 w 581"/>
                  <a:gd name="T7" fmla="*/ 88 h 337"/>
                  <a:gd name="T8" fmla="*/ 2 w 581"/>
                  <a:gd name="T9" fmla="*/ 94 h 337"/>
                  <a:gd name="T10" fmla="*/ 421 w 581"/>
                  <a:gd name="T11" fmla="*/ 336 h 337"/>
                  <a:gd name="T12" fmla="*/ 430 w 581"/>
                  <a:gd name="T13" fmla="*/ 336 h 337"/>
                  <a:gd name="T14" fmla="*/ 579 w 581"/>
                  <a:gd name="T15" fmla="*/ 249 h 337"/>
                  <a:gd name="T16" fmla="*/ 579 w 581"/>
                  <a:gd name="T17" fmla="*/ 244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1" h="337">
                    <a:moveTo>
                      <a:pt x="579" y="244"/>
                    </a:moveTo>
                    <a:cubicBezTo>
                      <a:pt x="160" y="2"/>
                      <a:pt x="160" y="2"/>
                      <a:pt x="160" y="2"/>
                    </a:cubicBezTo>
                    <a:cubicBezTo>
                      <a:pt x="158" y="0"/>
                      <a:pt x="154" y="0"/>
                      <a:pt x="151" y="2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0" y="90"/>
                      <a:pt x="0" y="93"/>
                      <a:pt x="2" y="94"/>
                    </a:cubicBezTo>
                    <a:cubicBezTo>
                      <a:pt x="421" y="336"/>
                      <a:pt x="421" y="336"/>
                      <a:pt x="421" y="336"/>
                    </a:cubicBezTo>
                    <a:cubicBezTo>
                      <a:pt x="424" y="337"/>
                      <a:pt x="427" y="337"/>
                      <a:pt x="430" y="336"/>
                    </a:cubicBezTo>
                    <a:cubicBezTo>
                      <a:pt x="579" y="249"/>
                      <a:pt x="579" y="249"/>
                      <a:pt x="579" y="249"/>
                    </a:cubicBezTo>
                    <a:cubicBezTo>
                      <a:pt x="581" y="248"/>
                      <a:pt x="581" y="245"/>
                      <a:pt x="579" y="244"/>
                    </a:cubicBezTo>
                    <a:close/>
                  </a:path>
                </a:pathLst>
              </a:custGeom>
              <a:solidFill>
                <a:srgbClr val="ADB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任意多边形: 形状 25"/>
              <p:cNvSpPr/>
              <p:nvPr/>
            </p:nvSpPr>
            <p:spPr bwMode="auto">
              <a:xfrm>
                <a:off x="5723603" y="3627612"/>
                <a:ext cx="2401216" cy="1030795"/>
              </a:xfrm>
              <a:custGeom>
                <a:avLst/>
                <a:gdLst>
                  <a:gd name="T0" fmla="*/ 579 w 581"/>
                  <a:gd name="T1" fmla="*/ 249 h 250"/>
                  <a:gd name="T2" fmla="*/ 578 w 581"/>
                  <a:gd name="T3" fmla="*/ 250 h 250"/>
                  <a:gd name="T4" fmla="*/ 160 w 581"/>
                  <a:gd name="T5" fmla="*/ 9 h 250"/>
                  <a:gd name="T6" fmla="*/ 151 w 581"/>
                  <a:gd name="T7" fmla="*/ 9 h 250"/>
                  <a:gd name="T8" fmla="*/ 4 w 581"/>
                  <a:gd name="T9" fmla="*/ 95 h 250"/>
                  <a:gd name="T10" fmla="*/ 2 w 581"/>
                  <a:gd name="T11" fmla="*/ 94 h 250"/>
                  <a:gd name="T12" fmla="*/ 2 w 581"/>
                  <a:gd name="T13" fmla="*/ 88 h 250"/>
                  <a:gd name="T14" fmla="*/ 151 w 581"/>
                  <a:gd name="T15" fmla="*/ 2 h 250"/>
                  <a:gd name="T16" fmla="*/ 160 w 581"/>
                  <a:gd name="T17" fmla="*/ 2 h 250"/>
                  <a:gd name="T18" fmla="*/ 579 w 581"/>
                  <a:gd name="T19" fmla="*/ 244 h 250"/>
                  <a:gd name="T20" fmla="*/ 579 w 581"/>
                  <a:gd name="T21" fmla="*/ 249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1" h="250">
                    <a:moveTo>
                      <a:pt x="579" y="249"/>
                    </a:moveTo>
                    <a:cubicBezTo>
                      <a:pt x="578" y="250"/>
                      <a:pt x="578" y="250"/>
                      <a:pt x="578" y="250"/>
                    </a:cubicBezTo>
                    <a:cubicBezTo>
                      <a:pt x="160" y="9"/>
                      <a:pt x="160" y="9"/>
                      <a:pt x="160" y="9"/>
                    </a:cubicBezTo>
                    <a:cubicBezTo>
                      <a:pt x="158" y="8"/>
                      <a:pt x="154" y="8"/>
                      <a:pt x="151" y="9"/>
                    </a:cubicBezTo>
                    <a:cubicBezTo>
                      <a:pt x="4" y="95"/>
                      <a:pt x="4" y="95"/>
                      <a:pt x="4" y="95"/>
                    </a:cubicBezTo>
                    <a:cubicBezTo>
                      <a:pt x="2" y="94"/>
                      <a:pt x="2" y="94"/>
                      <a:pt x="2" y="94"/>
                    </a:cubicBezTo>
                    <a:cubicBezTo>
                      <a:pt x="0" y="93"/>
                      <a:pt x="0" y="90"/>
                      <a:pt x="2" y="88"/>
                    </a:cubicBezTo>
                    <a:cubicBezTo>
                      <a:pt x="151" y="2"/>
                      <a:pt x="151" y="2"/>
                      <a:pt x="151" y="2"/>
                    </a:cubicBezTo>
                    <a:cubicBezTo>
                      <a:pt x="154" y="0"/>
                      <a:pt x="158" y="0"/>
                      <a:pt x="160" y="2"/>
                    </a:cubicBezTo>
                    <a:cubicBezTo>
                      <a:pt x="579" y="244"/>
                      <a:pt x="579" y="244"/>
                      <a:pt x="579" y="244"/>
                    </a:cubicBezTo>
                    <a:cubicBezTo>
                      <a:pt x="581" y="245"/>
                      <a:pt x="581" y="248"/>
                      <a:pt x="579" y="249"/>
                    </a:cubicBezTo>
                    <a:close/>
                  </a:path>
                </a:pathLst>
              </a:custGeom>
              <a:solidFill>
                <a:srgbClr val="919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任意多边形: 形状 26"/>
              <p:cNvSpPr/>
              <p:nvPr/>
            </p:nvSpPr>
            <p:spPr bwMode="auto">
              <a:xfrm>
                <a:off x="6303549" y="3689181"/>
                <a:ext cx="1569032" cy="903684"/>
              </a:xfrm>
              <a:custGeom>
                <a:avLst/>
                <a:gdLst>
                  <a:gd name="T0" fmla="*/ 0 w 790"/>
                  <a:gd name="T1" fmla="*/ 19 h 455"/>
                  <a:gd name="T2" fmla="*/ 756 w 790"/>
                  <a:gd name="T3" fmla="*/ 455 h 455"/>
                  <a:gd name="T4" fmla="*/ 790 w 790"/>
                  <a:gd name="T5" fmla="*/ 436 h 455"/>
                  <a:gd name="T6" fmla="*/ 33 w 790"/>
                  <a:gd name="T7" fmla="*/ 0 h 455"/>
                  <a:gd name="T8" fmla="*/ 0 w 790"/>
                  <a:gd name="T9" fmla="*/ 19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0" h="455">
                    <a:moveTo>
                      <a:pt x="0" y="19"/>
                    </a:moveTo>
                    <a:lnTo>
                      <a:pt x="756" y="455"/>
                    </a:lnTo>
                    <a:lnTo>
                      <a:pt x="790" y="436"/>
                    </a:lnTo>
                    <a:lnTo>
                      <a:pt x="33" y="0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2412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任意多边形: 形状 27"/>
              <p:cNvSpPr/>
              <p:nvPr/>
            </p:nvSpPr>
            <p:spPr bwMode="auto">
              <a:xfrm>
                <a:off x="6140687" y="3784515"/>
                <a:ext cx="1475685" cy="850058"/>
              </a:xfrm>
              <a:custGeom>
                <a:avLst/>
                <a:gdLst>
                  <a:gd name="T0" fmla="*/ 0 w 743"/>
                  <a:gd name="T1" fmla="*/ 18 h 428"/>
                  <a:gd name="T2" fmla="*/ 710 w 743"/>
                  <a:gd name="T3" fmla="*/ 428 h 428"/>
                  <a:gd name="T4" fmla="*/ 743 w 743"/>
                  <a:gd name="T5" fmla="*/ 407 h 428"/>
                  <a:gd name="T6" fmla="*/ 34 w 743"/>
                  <a:gd name="T7" fmla="*/ 0 h 428"/>
                  <a:gd name="T8" fmla="*/ 0 w 743"/>
                  <a:gd name="T9" fmla="*/ 18 h 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3" h="428">
                    <a:moveTo>
                      <a:pt x="0" y="18"/>
                    </a:moveTo>
                    <a:lnTo>
                      <a:pt x="710" y="428"/>
                    </a:lnTo>
                    <a:lnTo>
                      <a:pt x="743" y="407"/>
                    </a:lnTo>
                    <a:lnTo>
                      <a:pt x="34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2412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任意多边形: 形状 28"/>
              <p:cNvSpPr/>
              <p:nvPr/>
            </p:nvSpPr>
            <p:spPr bwMode="auto">
              <a:xfrm>
                <a:off x="6033437" y="3842113"/>
                <a:ext cx="1727922" cy="999017"/>
              </a:xfrm>
              <a:custGeom>
                <a:avLst/>
                <a:gdLst>
                  <a:gd name="T0" fmla="*/ 0 w 870"/>
                  <a:gd name="T1" fmla="*/ 21 h 503"/>
                  <a:gd name="T2" fmla="*/ 834 w 870"/>
                  <a:gd name="T3" fmla="*/ 503 h 503"/>
                  <a:gd name="T4" fmla="*/ 870 w 870"/>
                  <a:gd name="T5" fmla="*/ 482 h 503"/>
                  <a:gd name="T6" fmla="*/ 34 w 870"/>
                  <a:gd name="T7" fmla="*/ 0 h 503"/>
                  <a:gd name="T8" fmla="*/ 0 w 870"/>
                  <a:gd name="T9" fmla="*/ 21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0" h="503">
                    <a:moveTo>
                      <a:pt x="0" y="21"/>
                    </a:moveTo>
                    <a:lnTo>
                      <a:pt x="834" y="503"/>
                    </a:lnTo>
                    <a:lnTo>
                      <a:pt x="870" y="482"/>
                    </a:lnTo>
                    <a:lnTo>
                      <a:pt x="34" y="0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2412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任意多边形: 形状 29"/>
              <p:cNvSpPr/>
              <p:nvPr/>
            </p:nvSpPr>
            <p:spPr bwMode="auto">
              <a:xfrm>
                <a:off x="5926187" y="3903682"/>
                <a:ext cx="1727922" cy="999017"/>
              </a:xfrm>
              <a:custGeom>
                <a:avLst/>
                <a:gdLst>
                  <a:gd name="T0" fmla="*/ 0 w 870"/>
                  <a:gd name="T1" fmla="*/ 21 h 503"/>
                  <a:gd name="T2" fmla="*/ 836 w 870"/>
                  <a:gd name="T3" fmla="*/ 503 h 503"/>
                  <a:gd name="T4" fmla="*/ 870 w 870"/>
                  <a:gd name="T5" fmla="*/ 482 h 503"/>
                  <a:gd name="T6" fmla="*/ 34 w 870"/>
                  <a:gd name="T7" fmla="*/ 0 h 503"/>
                  <a:gd name="T8" fmla="*/ 0 w 870"/>
                  <a:gd name="T9" fmla="*/ 21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0" h="503">
                    <a:moveTo>
                      <a:pt x="0" y="21"/>
                    </a:moveTo>
                    <a:lnTo>
                      <a:pt x="836" y="503"/>
                    </a:lnTo>
                    <a:lnTo>
                      <a:pt x="870" y="482"/>
                    </a:lnTo>
                    <a:lnTo>
                      <a:pt x="34" y="0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2412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任意多边形: 形状 30"/>
              <p:cNvSpPr/>
              <p:nvPr/>
            </p:nvSpPr>
            <p:spPr bwMode="auto">
              <a:xfrm>
                <a:off x="5818936" y="3965252"/>
                <a:ext cx="1725936" cy="995045"/>
              </a:xfrm>
              <a:custGeom>
                <a:avLst/>
                <a:gdLst>
                  <a:gd name="T0" fmla="*/ 0 w 869"/>
                  <a:gd name="T1" fmla="*/ 21 h 501"/>
                  <a:gd name="T2" fmla="*/ 836 w 869"/>
                  <a:gd name="T3" fmla="*/ 501 h 501"/>
                  <a:gd name="T4" fmla="*/ 869 w 869"/>
                  <a:gd name="T5" fmla="*/ 482 h 501"/>
                  <a:gd name="T6" fmla="*/ 34 w 869"/>
                  <a:gd name="T7" fmla="*/ 0 h 501"/>
                  <a:gd name="T8" fmla="*/ 0 w 869"/>
                  <a:gd name="T9" fmla="*/ 21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9" h="501">
                    <a:moveTo>
                      <a:pt x="0" y="21"/>
                    </a:moveTo>
                    <a:lnTo>
                      <a:pt x="836" y="501"/>
                    </a:lnTo>
                    <a:lnTo>
                      <a:pt x="869" y="482"/>
                    </a:lnTo>
                    <a:lnTo>
                      <a:pt x="34" y="0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2412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任意多边形: 形状 31"/>
              <p:cNvSpPr/>
              <p:nvPr/>
            </p:nvSpPr>
            <p:spPr bwMode="auto">
              <a:xfrm>
                <a:off x="7896414" y="4604782"/>
                <a:ext cx="133070" cy="79445"/>
              </a:xfrm>
              <a:custGeom>
                <a:avLst/>
                <a:gdLst>
                  <a:gd name="T0" fmla="*/ 0 w 67"/>
                  <a:gd name="T1" fmla="*/ 21 h 40"/>
                  <a:gd name="T2" fmla="*/ 33 w 67"/>
                  <a:gd name="T3" fmla="*/ 40 h 40"/>
                  <a:gd name="T4" fmla="*/ 67 w 67"/>
                  <a:gd name="T5" fmla="*/ 21 h 40"/>
                  <a:gd name="T6" fmla="*/ 33 w 67"/>
                  <a:gd name="T7" fmla="*/ 0 h 40"/>
                  <a:gd name="T8" fmla="*/ 0 w 67"/>
                  <a:gd name="T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0">
                    <a:moveTo>
                      <a:pt x="0" y="21"/>
                    </a:moveTo>
                    <a:lnTo>
                      <a:pt x="33" y="40"/>
                    </a:lnTo>
                    <a:lnTo>
                      <a:pt x="67" y="21"/>
                    </a:lnTo>
                    <a:lnTo>
                      <a:pt x="33" y="0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2412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任意多边形: 形状 32"/>
              <p:cNvSpPr/>
              <p:nvPr/>
            </p:nvSpPr>
            <p:spPr bwMode="auto">
              <a:xfrm>
                <a:off x="7662053" y="4658406"/>
                <a:ext cx="206556" cy="121154"/>
              </a:xfrm>
              <a:custGeom>
                <a:avLst/>
                <a:gdLst>
                  <a:gd name="T0" fmla="*/ 0 w 104"/>
                  <a:gd name="T1" fmla="*/ 19 h 61"/>
                  <a:gd name="T2" fmla="*/ 68 w 104"/>
                  <a:gd name="T3" fmla="*/ 61 h 61"/>
                  <a:gd name="T4" fmla="*/ 104 w 104"/>
                  <a:gd name="T5" fmla="*/ 40 h 61"/>
                  <a:gd name="T6" fmla="*/ 33 w 104"/>
                  <a:gd name="T7" fmla="*/ 0 h 61"/>
                  <a:gd name="T8" fmla="*/ 0 w 104"/>
                  <a:gd name="T9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61">
                    <a:moveTo>
                      <a:pt x="0" y="19"/>
                    </a:moveTo>
                    <a:lnTo>
                      <a:pt x="68" y="61"/>
                    </a:lnTo>
                    <a:lnTo>
                      <a:pt x="104" y="40"/>
                    </a:lnTo>
                    <a:lnTo>
                      <a:pt x="33" y="0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2412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任意多边形: 形状 33"/>
              <p:cNvSpPr/>
              <p:nvPr/>
            </p:nvSpPr>
            <p:spPr bwMode="auto">
              <a:xfrm>
                <a:off x="5836812" y="4374392"/>
                <a:ext cx="887795" cy="512418"/>
              </a:xfrm>
              <a:custGeom>
                <a:avLst/>
                <a:gdLst>
                  <a:gd name="T0" fmla="*/ 117 w 215"/>
                  <a:gd name="T1" fmla="*/ 121 h 124"/>
                  <a:gd name="T2" fmla="*/ 4 w 215"/>
                  <a:gd name="T3" fmla="*/ 56 h 124"/>
                  <a:gd name="T4" fmla="*/ 4 w 215"/>
                  <a:gd name="T5" fmla="*/ 47 h 124"/>
                  <a:gd name="T6" fmla="*/ 82 w 215"/>
                  <a:gd name="T7" fmla="*/ 2 h 124"/>
                  <a:gd name="T8" fmla="*/ 98 w 215"/>
                  <a:gd name="T9" fmla="*/ 2 h 124"/>
                  <a:gd name="T10" fmla="*/ 211 w 215"/>
                  <a:gd name="T11" fmla="*/ 68 h 124"/>
                  <a:gd name="T12" fmla="*/ 211 w 215"/>
                  <a:gd name="T13" fmla="*/ 77 h 124"/>
                  <a:gd name="T14" fmla="*/ 133 w 215"/>
                  <a:gd name="T15" fmla="*/ 121 h 124"/>
                  <a:gd name="T16" fmla="*/ 117 w 215"/>
                  <a:gd name="T17" fmla="*/ 12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5" h="124">
                    <a:moveTo>
                      <a:pt x="117" y="121"/>
                    </a:moveTo>
                    <a:cubicBezTo>
                      <a:pt x="4" y="56"/>
                      <a:pt x="4" y="56"/>
                      <a:pt x="4" y="56"/>
                    </a:cubicBezTo>
                    <a:cubicBezTo>
                      <a:pt x="0" y="54"/>
                      <a:pt x="0" y="49"/>
                      <a:pt x="4" y="47"/>
                    </a:cubicBezTo>
                    <a:cubicBezTo>
                      <a:pt x="82" y="2"/>
                      <a:pt x="82" y="2"/>
                      <a:pt x="82" y="2"/>
                    </a:cubicBezTo>
                    <a:cubicBezTo>
                      <a:pt x="86" y="0"/>
                      <a:pt x="93" y="0"/>
                      <a:pt x="98" y="2"/>
                    </a:cubicBezTo>
                    <a:cubicBezTo>
                      <a:pt x="211" y="68"/>
                      <a:pt x="211" y="68"/>
                      <a:pt x="211" y="68"/>
                    </a:cubicBezTo>
                    <a:cubicBezTo>
                      <a:pt x="215" y="70"/>
                      <a:pt x="215" y="74"/>
                      <a:pt x="211" y="77"/>
                    </a:cubicBezTo>
                    <a:cubicBezTo>
                      <a:pt x="133" y="121"/>
                      <a:pt x="133" y="121"/>
                      <a:pt x="133" y="121"/>
                    </a:cubicBezTo>
                    <a:cubicBezTo>
                      <a:pt x="129" y="124"/>
                      <a:pt x="122" y="124"/>
                      <a:pt x="117" y="121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1E1FB"/>
                  </a:gs>
                  <a:gs pos="0">
                    <a:srgbClr val="C1C1F7"/>
                  </a:gs>
                </a:gsLst>
                <a:lin ang="120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任意多边形: 形状 34"/>
              <p:cNvSpPr/>
              <p:nvPr/>
            </p:nvSpPr>
            <p:spPr bwMode="auto">
              <a:xfrm>
                <a:off x="5840784" y="4374392"/>
                <a:ext cx="879850" cy="305862"/>
              </a:xfrm>
              <a:custGeom>
                <a:avLst/>
                <a:gdLst>
                  <a:gd name="T0" fmla="*/ 210 w 213"/>
                  <a:gd name="T1" fmla="*/ 71 h 74"/>
                  <a:gd name="T2" fmla="*/ 97 w 213"/>
                  <a:gd name="T3" fmla="*/ 6 h 74"/>
                  <a:gd name="T4" fmla="*/ 81 w 213"/>
                  <a:gd name="T5" fmla="*/ 6 h 74"/>
                  <a:gd name="T6" fmla="*/ 3 w 213"/>
                  <a:gd name="T7" fmla="*/ 51 h 74"/>
                  <a:gd name="T8" fmla="*/ 1 w 213"/>
                  <a:gd name="T9" fmla="*/ 53 h 74"/>
                  <a:gd name="T10" fmla="*/ 3 w 213"/>
                  <a:gd name="T11" fmla="*/ 47 h 74"/>
                  <a:gd name="T12" fmla="*/ 81 w 213"/>
                  <a:gd name="T13" fmla="*/ 2 h 74"/>
                  <a:gd name="T14" fmla="*/ 97 w 213"/>
                  <a:gd name="T15" fmla="*/ 2 h 74"/>
                  <a:gd name="T16" fmla="*/ 210 w 213"/>
                  <a:gd name="T17" fmla="*/ 68 h 74"/>
                  <a:gd name="T18" fmla="*/ 212 w 213"/>
                  <a:gd name="T19" fmla="*/ 74 h 74"/>
                  <a:gd name="T20" fmla="*/ 210 w 213"/>
                  <a:gd name="T21" fmla="*/ 7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3" h="74">
                    <a:moveTo>
                      <a:pt x="210" y="71"/>
                    </a:moveTo>
                    <a:cubicBezTo>
                      <a:pt x="97" y="6"/>
                      <a:pt x="97" y="6"/>
                      <a:pt x="97" y="6"/>
                    </a:cubicBezTo>
                    <a:cubicBezTo>
                      <a:pt x="92" y="4"/>
                      <a:pt x="85" y="4"/>
                      <a:pt x="81" y="6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2" y="51"/>
                      <a:pt x="1" y="52"/>
                      <a:pt x="1" y="53"/>
                    </a:cubicBezTo>
                    <a:cubicBezTo>
                      <a:pt x="0" y="51"/>
                      <a:pt x="0" y="49"/>
                      <a:pt x="3" y="47"/>
                    </a:cubicBezTo>
                    <a:cubicBezTo>
                      <a:pt x="81" y="2"/>
                      <a:pt x="81" y="2"/>
                      <a:pt x="81" y="2"/>
                    </a:cubicBezTo>
                    <a:cubicBezTo>
                      <a:pt x="85" y="0"/>
                      <a:pt x="92" y="0"/>
                      <a:pt x="97" y="2"/>
                    </a:cubicBezTo>
                    <a:cubicBezTo>
                      <a:pt x="210" y="68"/>
                      <a:pt x="210" y="68"/>
                      <a:pt x="210" y="68"/>
                    </a:cubicBezTo>
                    <a:cubicBezTo>
                      <a:pt x="213" y="69"/>
                      <a:pt x="213" y="72"/>
                      <a:pt x="212" y="74"/>
                    </a:cubicBezTo>
                    <a:cubicBezTo>
                      <a:pt x="212" y="73"/>
                      <a:pt x="211" y="72"/>
                      <a:pt x="210" y="71"/>
                    </a:cubicBezTo>
                    <a:close/>
                  </a:path>
                </a:pathLst>
              </a:custGeom>
              <a:solidFill>
                <a:srgbClr val="919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任意多边形: 形状 35"/>
              <p:cNvSpPr/>
              <p:nvPr/>
            </p:nvSpPr>
            <p:spPr bwMode="auto">
              <a:xfrm>
                <a:off x="6333026" y="2685315"/>
                <a:ext cx="2309171" cy="1977943"/>
              </a:xfrm>
              <a:custGeom>
                <a:avLst/>
                <a:gdLst>
                  <a:gd name="connsiteX0" fmla="*/ 1032300 w 1845717"/>
                  <a:gd name="connsiteY0" fmla="*/ 0 h 1580967"/>
                  <a:gd name="connsiteX1" fmla="*/ 1064894 w 1845717"/>
                  <a:gd name="connsiteY1" fmla="*/ 7418 h 1580967"/>
                  <a:gd name="connsiteX2" fmla="*/ 1766691 w 1845717"/>
                  <a:gd name="connsiteY2" fmla="*/ 412191 h 1580967"/>
                  <a:gd name="connsiteX3" fmla="*/ 1845717 w 1845717"/>
                  <a:gd name="connsiteY3" fmla="*/ 457771 h 1580967"/>
                  <a:gd name="connsiteX4" fmla="*/ 1665376 w 1845717"/>
                  <a:gd name="connsiteY4" fmla="*/ 1500118 h 1580967"/>
                  <a:gd name="connsiteX5" fmla="*/ 1736467 w 1845717"/>
                  <a:gd name="connsiteY5" fmla="*/ 1512418 h 1580967"/>
                  <a:gd name="connsiteX6" fmla="*/ 1724638 w 1845717"/>
                  <a:gd name="connsiteY6" fmla="*/ 1577089 h 1580967"/>
                  <a:gd name="connsiteX7" fmla="*/ 1709755 w 1845717"/>
                  <a:gd name="connsiteY7" fmla="*/ 1580967 h 1580967"/>
                  <a:gd name="connsiteX8" fmla="*/ 1678811 w 1845717"/>
                  <a:gd name="connsiteY8" fmla="*/ 1573549 h 1580967"/>
                  <a:gd name="connsiteX9" fmla="*/ 15294 w 1845717"/>
                  <a:gd name="connsiteY9" fmla="*/ 614088 h 1580967"/>
                  <a:gd name="connsiteX10" fmla="*/ 11993 w 1845717"/>
                  <a:gd name="connsiteY10" fmla="*/ 577820 h 1580967"/>
                  <a:gd name="connsiteX11" fmla="*/ 1002182 w 1845717"/>
                  <a:gd name="connsiteY11" fmla="*/ 7418 h 1580967"/>
                  <a:gd name="connsiteX12" fmla="*/ 1032300 w 1845717"/>
                  <a:gd name="connsiteY12" fmla="*/ 0 h 158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45717" h="1580967">
                    <a:moveTo>
                      <a:pt x="1032300" y="0"/>
                    </a:moveTo>
                    <a:cubicBezTo>
                      <a:pt x="1043440" y="0"/>
                      <a:pt x="1054992" y="2473"/>
                      <a:pt x="1064894" y="7418"/>
                    </a:cubicBezTo>
                    <a:cubicBezTo>
                      <a:pt x="1064894" y="7418"/>
                      <a:pt x="1064894" y="7418"/>
                      <a:pt x="1766691" y="412191"/>
                    </a:cubicBezTo>
                    <a:lnTo>
                      <a:pt x="1845717" y="457771"/>
                    </a:lnTo>
                    <a:lnTo>
                      <a:pt x="1665376" y="1500118"/>
                    </a:lnTo>
                    <a:lnTo>
                      <a:pt x="1736467" y="1512418"/>
                    </a:lnTo>
                    <a:lnTo>
                      <a:pt x="1724638" y="1577089"/>
                    </a:lnTo>
                    <a:lnTo>
                      <a:pt x="1709755" y="1580967"/>
                    </a:lnTo>
                    <a:cubicBezTo>
                      <a:pt x="1698615" y="1580967"/>
                      <a:pt x="1687063" y="1578494"/>
                      <a:pt x="1678811" y="1573549"/>
                    </a:cubicBezTo>
                    <a:cubicBezTo>
                      <a:pt x="1678811" y="1573549"/>
                      <a:pt x="1678811" y="1573549"/>
                      <a:pt x="15294" y="614088"/>
                    </a:cubicBezTo>
                    <a:cubicBezTo>
                      <a:pt x="-4510" y="604197"/>
                      <a:pt x="-4510" y="587711"/>
                      <a:pt x="11993" y="577820"/>
                    </a:cubicBezTo>
                    <a:cubicBezTo>
                      <a:pt x="11993" y="577820"/>
                      <a:pt x="11993" y="577820"/>
                      <a:pt x="1002182" y="7418"/>
                    </a:cubicBezTo>
                    <a:cubicBezTo>
                      <a:pt x="1010434" y="2473"/>
                      <a:pt x="1021161" y="0"/>
                      <a:pt x="103230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D3D3F9">
                      <a:alpha val="15000"/>
                    </a:srgbClr>
                  </a:gs>
                  <a:gs pos="100000">
                    <a:srgbClr val="C3C3F7">
                      <a:alpha val="15000"/>
                    </a:srgbClr>
                  </a:gs>
                </a:gsLst>
                <a:lin ang="120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任意多边形: 形状 36"/>
              <p:cNvSpPr/>
              <p:nvPr/>
            </p:nvSpPr>
            <p:spPr bwMode="auto">
              <a:xfrm>
                <a:off x="7958141" y="3167945"/>
                <a:ext cx="671636" cy="510192"/>
              </a:xfrm>
              <a:custGeom>
                <a:avLst/>
                <a:gdLst>
                  <a:gd name="connsiteX0" fmla="*/ 291685 w 536838"/>
                  <a:gd name="connsiteY0" fmla="*/ 0 h 407796"/>
                  <a:gd name="connsiteX1" fmla="*/ 316851 w 536838"/>
                  <a:gd name="connsiteY1" fmla="*/ 7429 h 407796"/>
                  <a:gd name="connsiteX2" fmla="*/ 489764 w 536838"/>
                  <a:gd name="connsiteY2" fmla="*/ 106936 h 407796"/>
                  <a:gd name="connsiteX3" fmla="*/ 536838 w 536838"/>
                  <a:gd name="connsiteY3" fmla="*/ 134027 h 407796"/>
                  <a:gd name="connsiteX4" fmla="*/ 496957 w 536838"/>
                  <a:gd name="connsiteY4" fmla="*/ 364535 h 407796"/>
                  <a:gd name="connsiteX5" fmla="*/ 480902 w 536838"/>
                  <a:gd name="connsiteY5" fmla="*/ 373921 h 407796"/>
                  <a:gd name="connsiteX6" fmla="*/ 435670 w 536838"/>
                  <a:gd name="connsiteY6" fmla="*/ 400367 h 407796"/>
                  <a:gd name="connsiteX7" fmla="*/ 382862 w 536838"/>
                  <a:gd name="connsiteY7" fmla="*/ 400367 h 407796"/>
                  <a:gd name="connsiteX8" fmla="*/ 9902 w 536838"/>
                  <a:gd name="connsiteY8" fmla="*/ 185737 h 407796"/>
                  <a:gd name="connsiteX9" fmla="*/ 9902 w 536838"/>
                  <a:gd name="connsiteY9" fmla="*/ 156019 h 407796"/>
                  <a:gd name="connsiteX10" fmla="*/ 264043 w 536838"/>
                  <a:gd name="connsiteY10" fmla="*/ 7429 h 407796"/>
                  <a:gd name="connsiteX11" fmla="*/ 291685 w 536838"/>
                  <a:gd name="connsiteY11" fmla="*/ 0 h 407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6838" h="407796">
                    <a:moveTo>
                      <a:pt x="291685" y="0"/>
                    </a:moveTo>
                    <a:cubicBezTo>
                      <a:pt x="301174" y="0"/>
                      <a:pt x="310250" y="2476"/>
                      <a:pt x="316851" y="7429"/>
                    </a:cubicBezTo>
                    <a:cubicBezTo>
                      <a:pt x="386781" y="47672"/>
                      <a:pt x="443599" y="80370"/>
                      <a:pt x="489764" y="106936"/>
                    </a:cubicBezTo>
                    <a:lnTo>
                      <a:pt x="536838" y="134027"/>
                    </a:lnTo>
                    <a:lnTo>
                      <a:pt x="496957" y="364535"/>
                    </a:lnTo>
                    <a:lnTo>
                      <a:pt x="480902" y="373921"/>
                    </a:lnTo>
                    <a:cubicBezTo>
                      <a:pt x="435670" y="400367"/>
                      <a:pt x="435670" y="400367"/>
                      <a:pt x="435670" y="400367"/>
                    </a:cubicBezTo>
                    <a:cubicBezTo>
                      <a:pt x="422468" y="410273"/>
                      <a:pt x="399364" y="410273"/>
                      <a:pt x="382862" y="400367"/>
                    </a:cubicBezTo>
                    <a:cubicBezTo>
                      <a:pt x="9902" y="185737"/>
                      <a:pt x="9902" y="185737"/>
                      <a:pt x="9902" y="185737"/>
                    </a:cubicBezTo>
                    <a:cubicBezTo>
                      <a:pt x="-3300" y="175831"/>
                      <a:pt x="-3300" y="162623"/>
                      <a:pt x="9902" y="156019"/>
                    </a:cubicBezTo>
                    <a:cubicBezTo>
                      <a:pt x="264043" y="7429"/>
                      <a:pt x="264043" y="7429"/>
                      <a:pt x="264043" y="7429"/>
                    </a:cubicBezTo>
                    <a:cubicBezTo>
                      <a:pt x="272294" y="2476"/>
                      <a:pt x="282196" y="0"/>
                      <a:pt x="291685" y="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C9C9F8">
                      <a:alpha val="15000"/>
                    </a:srgbClr>
                  </a:gs>
                  <a:gs pos="0">
                    <a:srgbClr val="E0E0FB">
                      <a:alpha val="15000"/>
                    </a:srgbClr>
                  </a:gs>
                </a:gsLst>
                <a:lin ang="120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任意多边形: 形状 37"/>
              <p:cNvSpPr/>
              <p:nvPr/>
            </p:nvSpPr>
            <p:spPr bwMode="auto">
              <a:xfrm>
                <a:off x="7957976" y="3167947"/>
                <a:ext cx="672780" cy="219982"/>
              </a:xfrm>
              <a:custGeom>
                <a:avLst/>
                <a:gdLst>
                  <a:gd name="connsiteX0" fmla="*/ 291870 w 537752"/>
                  <a:gd name="connsiteY0" fmla="*/ 0 h 175831"/>
                  <a:gd name="connsiteX1" fmla="*/ 317041 w 537752"/>
                  <a:gd name="connsiteY1" fmla="*/ 7429 h 175831"/>
                  <a:gd name="connsiteX2" fmla="*/ 489985 w 537752"/>
                  <a:gd name="connsiteY2" fmla="*/ 106936 h 175831"/>
                  <a:gd name="connsiteX3" fmla="*/ 537752 w 537752"/>
                  <a:gd name="connsiteY3" fmla="*/ 134420 h 175831"/>
                  <a:gd name="connsiteX4" fmla="*/ 535674 w 537752"/>
                  <a:gd name="connsiteY4" fmla="*/ 146433 h 175831"/>
                  <a:gd name="connsiteX5" fmla="*/ 484453 w 537752"/>
                  <a:gd name="connsiteY5" fmla="*/ 116962 h 175831"/>
                  <a:gd name="connsiteX6" fmla="*/ 317041 w 537752"/>
                  <a:gd name="connsiteY6" fmla="*/ 20637 h 175831"/>
                  <a:gd name="connsiteX7" fmla="*/ 264223 w 537752"/>
                  <a:gd name="connsiteY7" fmla="*/ 20637 h 175831"/>
                  <a:gd name="connsiteX8" fmla="*/ 10038 w 537752"/>
                  <a:gd name="connsiteY8" fmla="*/ 165925 h 175831"/>
                  <a:gd name="connsiteX9" fmla="*/ 3435 w 537752"/>
                  <a:gd name="connsiteY9" fmla="*/ 175831 h 175831"/>
                  <a:gd name="connsiteX10" fmla="*/ 10038 w 537752"/>
                  <a:gd name="connsiteY10" fmla="*/ 156019 h 175831"/>
                  <a:gd name="connsiteX11" fmla="*/ 264223 w 537752"/>
                  <a:gd name="connsiteY11" fmla="*/ 7429 h 175831"/>
                  <a:gd name="connsiteX12" fmla="*/ 291870 w 537752"/>
                  <a:gd name="connsiteY12" fmla="*/ 0 h 175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37752" h="175831">
                    <a:moveTo>
                      <a:pt x="291870" y="0"/>
                    </a:moveTo>
                    <a:cubicBezTo>
                      <a:pt x="301361" y="0"/>
                      <a:pt x="310439" y="2476"/>
                      <a:pt x="317041" y="7429"/>
                    </a:cubicBezTo>
                    <a:cubicBezTo>
                      <a:pt x="386984" y="47672"/>
                      <a:pt x="443812" y="80370"/>
                      <a:pt x="489985" y="106936"/>
                    </a:cubicBezTo>
                    <a:lnTo>
                      <a:pt x="537752" y="134420"/>
                    </a:lnTo>
                    <a:lnTo>
                      <a:pt x="535674" y="146433"/>
                    </a:lnTo>
                    <a:lnTo>
                      <a:pt x="484453" y="116962"/>
                    </a:lnTo>
                    <a:cubicBezTo>
                      <a:pt x="317041" y="20637"/>
                      <a:pt x="317041" y="20637"/>
                      <a:pt x="317041" y="20637"/>
                    </a:cubicBezTo>
                    <a:cubicBezTo>
                      <a:pt x="303837" y="10731"/>
                      <a:pt x="280729" y="10731"/>
                      <a:pt x="264223" y="20637"/>
                    </a:cubicBezTo>
                    <a:cubicBezTo>
                      <a:pt x="10038" y="165925"/>
                      <a:pt x="10038" y="165925"/>
                      <a:pt x="10038" y="165925"/>
                    </a:cubicBezTo>
                    <a:cubicBezTo>
                      <a:pt x="6737" y="169227"/>
                      <a:pt x="3435" y="172529"/>
                      <a:pt x="3435" y="175831"/>
                    </a:cubicBezTo>
                    <a:cubicBezTo>
                      <a:pt x="-3167" y="169227"/>
                      <a:pt x="134" y="159321"/>
                      <a:pt x="10038" y="156019"/>
                    </a:cubicBezTo>
                    <a:cubicBezTo>
                      <a:pt x="264223" y="7429"/>
                      <a:pt x="264223" y="7429"/>
                      <a:pt x="264223" y="7429"/>
                    </a:cubicBezTo>
                    <a:cubicBezTo>
                      <a:pt x="272476" y="2476"/>
                      <a:pt x="282379" y="0"/>
                      <a:pt x="291870" y="0"/>
                    </a:cubicBezTo>
                    <a:close/>
                  </a:path>
                </a:pathLst>
              </a:custGeom>
              <a:solidFill>
                <a:srgbClr val="9198DB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任意多边形: 形状 38"/>
              <p:cNvSpPr/>
              <p:nvPr/>
            </p:nvSpPr>
            <p:spPr bwMode="auto">
              <a:xfrm>
                <a:off x="6639282" y="3086436"/>
                <a:ext cx="1907225" cy="1386229"/>
              </a:xfrm>
              <a:custGeom>
                <a:avLst/>
                <a:gdLst>
                  <a:gd name="connsiteX0" fmla="*/ 512845 w 1524442"/>
                  <a:gd name="connsiteY0" fmla="*/ 0 h 1108011"/>
                  <a:gd name="connsiteX1" fmla="*/ 526460 w 1524442"/>
                  <a:gd name="connsiteY1" fmla="*/ 2477 h 1108011"/>
                  <a:gd name="connsiteX2" fmla="*/ 1452954 w 1524442"/>
                  <a:gd name="connsiteY2" fmla="*/ 537893 h 1108011"/>
                  <a:gd name="connsiteX3" fmla="*/ 1524442 w 1524442"/>
                  <a:gd name="connsiteY3" fmla="*/ 579205 h 1108011"/>
                  <a:gd name="connsiteX4" fmla="*/ 1435148 w 1524442"/>
                  <a:gd name="connsiteY4" fmla="*/ 1095310 h 1108011"/>
                  <a:gd name="connsiteX5" fmla="*/ 1417646 w 1524442"/>
                  <a:gd name="connsiteY5" fmla="*/ 1105535 h 1108011"/>
                  <a:gd name="connsiteX6" fmla="*/ 1387940 w 1524442"/>
                  <a:gd name="connsiteY6" fmla="*/ 1105535 h 1108011"/>
                  <a:gd name="connsiteX7" fmla="*/ 4952 w 1524442"/>
                  <a:gd name="connsiteY7" fmla="*/ 306313 h 1108011"/>
                  <a:gd name="connsiteX8" fmla="*/ 4952 w 1524442"/>
                  <a:gd name="connsiteY8" fmla="*/ 286498 h 1108011"/>
                  <a:gd name="connsiteX9" fmla="*/ 496754 w 1524442"/>
                  <a:gd name="connsiteY9" fmla="*/ 2477 h 1108011"/>
                  <a:gd name="connsiteX10" fmla="*/ 512845 w 1524442"/>
                  <a:gd name="connsiteY10" fmla="*/ 0 h 1108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24442" h="1108011">
                    <a:moveTo>
                      <a:pt x="512845" y="0"/>
                    </a:moveTo>
                    <a:cubicBezTo>
                      <a:pt x="518209" y="0"/>
                      <a:pt x="523160" y="826"/>
                      <a:pt x="526460" y="2477"/>
                    </a:cubicBezTo>
                    <a:cubicBezTo>
                      <a:pt x="526460" y="2477"/>
                      <a:pt x="526460" y="2477"/>
                      <a:pt x="1452954" y="537893"/>
                    </a:cubicBezTo>
                    <a:lnTo>
                      <a:pt x="1524442" y="579205"/>
                    </a:lnTo>
                    <a:lnTo>
                      <a:pt x="1435148" y="1095310"/>
                    </a:lnTo>
                    <a:lnTo>
                      <a:pt x="1417646" y="1105535"/>
                    </a:lnTo>
                    <a:cubicBezTo>
                      <a:pt x="1407744" y="1108837"/>
                      <a:pt x="1394541" y="1108837"/>
                      <a:pt x="1387940" y="1105535"/>
                    </a:cubicBezTo>
                    <a:cubicBezTo>
                      <a:pt x="1387940" y="1105535"/>
                      <a:pt x="1387940" y="1105535"/>
                      <a:pt x="4952" y="306313"/>
                    </a:cubicBezTo>
                    <a:cubicBezTo>
                      <a:pt x="-1650" y="303010"/>
                      <a:pt x="-1650" y="293103"/>
                      <a:pt x="4952" y="286498"/>
                    </a:cubicBezTo>
                    <a:cubicBezTo>
                      <a:pt x="4952" y="286498"/>
                      <a:pt x="4952" y="286498"/>
                      <a:pt x="496754" y="2477"/>
                    </a:cubicBezTo>
                    <a:cubicBezTo>
                      <a:pt x="501705" y="826"/>
                      <a:pt x="507482" y="0"/>
                      <a:pt x="512845" y="0"/>
                    </a:cubicBezTo>
                    <a:close/>
                  </a:path>
                </a:pathLst>
              </a:custGeom>
              <a:solidFill>
                <a:srgbClr val="ADB1F2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任意多边形: 形状 39"/>
              <p:cNvSpPr/>
              <p:nvPr/>
            </p:nvSpPr>
            <p:spPr bwMode="auto">
              <a:xfrm>
                <a:off x="6639282" y="3086434"/>
                <a:ext cx="1908514" cy="752090"/>
              </a:xfrm>
              <a:custGeom>
                <a:avLst/>
                <a:gdLst>
                  <a:gd name="connsiteX0" fmla="*/ 496754 w 1525472"/>
                  <a:gd name="connsiteY0" fmla="*/ 2478 h 601144"/>
                  <a:gd name="connsiteX1" fmla="*/ 526460 w 1525472"/>
                  <a:gd name="connsiteY1" fmla="*/ 2478 h 601144"/>
                  <a:gd name="connsiteX2" fmla="*/ 1489995 w 1525472"/>
                  <a:gd name="connsiteY2" fmla="*/ 559290 h 601144"/>
                  <a:gd name="connsiteX3" fmla="*/ 1525472 w 1525472"/>
                  <a:gd name="connsiteY3" fmla="*/ 579791 h 601144"/>
                  <a:gd name="connsiteX4" fmla="*/ 1521777 w 1525472"/>
                  <a:gd name="connsiteY4" fmla="*/ 601144 h 601144"/>
                  <a:gd name="connsiteX5" fmla="*/ 1448532 w 1525472"/>
                  <a:gd name="connsiteY5" fmla="*/ 558789 h 601144"/>
                  <a:gd name="connsiteX6" fmla="*/ 526460 w 1525472"/>
                  <a:gd name="connsiteY6" fmla="*/ 25595 h 601144"/>
                  <a:gd name="connsiteX7" fmla="*/ 496754 w 1525472"/>
                  <a:gd name="connsiteY7" fmla="*/ 25595 h 601144"/>
                  <a:gd name="connsiteX8" fmla="*/ 11553 w 1525472"/>
                  <a:gd name="connsiteY8" fmla="*/ 309611 h 601144"/>
                  <a:gd name="connsiteX9" fmla="*/ 4952 w 1525472"/>
                  <a:gd name="connsiteY9" fmla="*/ 306309 h 601144"/>
                  <a:gd name="connsiteX10" fmla="*/ 4952 w 1525472"/>
                  <a:gd name="connsiteY10" fmla="*/ 286494 h 601144"/>
                  <a:gd name="connsiteX11" fmla="*/ 496754 w 1525472"/>
                  <a:gd name="connsiteY11" fmla="*/ 2478 h 601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25472" h="601144">
                    <a:moveTo>
                      <a:pt x="496754" y="2478"/>
                    </a:moveTo>
                    <a:cubicBezTo>
                      <a:pt x="506656" y="-825"/>
                      <a:pt x="519859" y="-825"/>
                      <a:pt x="526460" y="2478"/>
                    </a:cubicBezTo>
                    <a:cubicBezTo>
                      <a:pt x="980254" y="264717"/>
                      <a:pt x="1285146" y="440910"/>
                      <a:pt x="1489995" y="559290"/>
                    </a:cubicBezTo>
                    <a:lnTo>
                      <a:pt x="1525472" y="579791"/>
                    </a:lnTo>
                    <a:lnTo>
                      <a:pt x="1521777" y="601144"/>
                    </a:lnTo>
                    <a:lnTo>
                      <a:pt x="1448532" y="558789"/>
                    </a:lnTo>
                    <a:cubicBezTo>
                      <a:pt x="526460" y="25595"/>
                      <a:pt x="526460" y="25595"/>
                      <a:pt x="526460" y="25595"/>
                    </a:cubicBezTo>
                    <a:cubicBezTo>
                      <a:pt x="519859" y="22293"/>
                      <a:pt x="506656" y="22293"/>
                      <a:pt x="496754" y="25595"/>
                    </a:cubicBezTo>
                    <a:cubicBezTo>
                      <a:pt x="11553" y="309611"/>
                      <a:pt x="11553" y="309611"/>
                      <a:pt x="11553" y="309611"/>
                    </a:cubicBezTo>
                    <a:cubicBezTo>
                      <a:pt x="4952" y="306309"/>
                      <a:pt x="4952" y="306309"/>
                      <a:pt x="4952" y="306309"/>
                    </a:cubicBezTo>
                    <a:cubicBezTo>
                      <a:pt x="-1650" y="303006"/>
                      <a:pt x="-1650" y="293099"/>
                      <a:pt x="4952" y="286494"/>
                    </a:cubicBezTo>
                    <a:cubicBezTo>
                      <a:pt x="496754" y="2478"/>
                      <a:pt x="496754" y="2478"/>
                      <a:pt x="496754" y="2478"/>
                    </a:cubicBezTo>
                    <a:close/>
                  </a:path>
                </a:pathLst>
              </a:custGeom>
              <a:solidFill>
                <a:srgbClr val="9198DB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任意多边形: 形状 40"/>
              <p:cNvSpPr/>
              <p:nvPr/>
            </p:nvSpPr>
            <p:spPr bwMode="auto">
              <a:xfrm>
                <a:off x="6748439" y="3425028"/>
                <a:ext cx="1565060" cy="899711"/>
              </a:xfrm>
              <a:custGeom>
                <a:avLst/>
                <a:gdLst>
                  <a:gd name="T0" fmla="*/ 29 w 788"/>
                  <a:gd name="T1" fmla="*/ 0 h 453"/>
                  <a:gd name="T2" fmla="*/ 788 w 788"/>
                  <a:gd name="T3" fmla="*/ 436 h 453"/>
                  <a:gd name="T4" fmla="*/ 757 w 788"/>
                  <a:gd name="T5" fmla="*/ 453 h 453"/>
                  <a:gd name="T6" fmla="*/ 0 w 788"/>
                  <a:gd name="T7" fmla="*/ 17 h 453"/>
                  <a:gd name="T8" fmla="*/ 29 w 788"/>
                  <a:gd name="T9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8" h="453">
                    <a:moveTo>
                      <a:pt x="29" y="0"/>
                    </a:moveTo>
                    <a:lnTo>
                      <a:pt x="788" y="436"/>
                    </a:lnTo>
                    <a:lnTo>
                      <a:pt x="757" y="453"/>
                    </a:lnTo>
                    <a:lnTo>
                      <a:pt x="0" y="17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24126A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任意多边形: 形状 41"/>
              <p:cNvSpPr/>
              <p:nvPr/>
            </p:nvSpPr>
            <p:spPr bwMode="auto">
              <a:xfrm>
                <a:off x="6905343" y="3329695"/>
                <a:ext cx="1491574" cy="861975"/>
              </a:xfrm>
              <a:custGeom>
                <a:avLst/>
                <a:gdLst>
                  <a:gd name="T0" fmla="*/ 31 w 751"/>
                  <a:gd name="T1" fmla="*/ 0 h 434"/>
                  <a:gd name="T2" fmla="*/ 751 w 751"/>
                  <a:gd name="T3" fmla="*/ 416 h 434"/>
                  <a:gd name="T4" fmla="*/ 722 w 751"/>
                  <a:gd name="T5" fmla="*/ 434 h 434"/>
                  <a:gd name="T6" fmla="*/ 0 w 751"/>
                  <a:gd name="T7" fmla="*/ 19 h 434"/>
                  <a:gd name="T8" fmla="*/ 31 w 751"/>
                  <a:gd name="T9" fmla="*/ 0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1" h="434">
                    <a:moveTo>
                      <a:pt x="31" y="0"/>
                    </a:moveTo>
                    <a:lnTo>
                      <a:pt x="751" y="416"/>
                    </a:lnTo>
                    <a:lnTo>
                      <a:pt x="722" y="434"/>
                    </a:lnTo>
                    <a:lnTo>
                      <a:pt x="0" y="19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24126A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任意多边形: 形状 42"/>
              <p:cNvSpPr/>
              <p:nvPr/>
            </p:nvSpPr>
            <p:spPr bwMode="auto">
              <a:xfrm>
                <a:off x="8446571" y="4217489"/>
                <a:ext cx="124708" cy="101558"/>
              </a:xfrm>
              <a:custGeom>
                <a:avLst/>
                <a:gdLst>
                  <a:gd name="connsiteX0" fmla="*/ 46038 w 99679"/>
                  <a:gd name="connsiteY0" fmla="*/ 0 h 81175"/>
                  <a:gd name="connsiteX1" fmla="*/ 99679 w 99679"/>
                  <a:gd name="connsiteY1" fmla="*/ 30765 h 81175"/>
                  <a:gd name="connsiteX2" fmla="*/ 90996 w 99679"/>
                  <a:gd name="connsiteY2" fmla="*/ 81175 h 81175"/>
                  <a:gd name="connsiteX3" fmla="*/ 0 w 99679"/>
                  <a:gd name="connsiteY3" fmla="*/ 30163 h 81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679" h="81175">
                    <a:moveTo>
                      <a:pt x="46038" y="0"/>
                    </a:moveTo>
                    <a:lnTo>
                      <a:pt x="99679" y="30765"/>
                    </a:lnTo>
                    <a:lnTo>
                      <a:pt x="90996" y="81175"/>
                    </a:lnTo>
                    <a:lnTo>
                      <a:pt x="0" y="30163"/>
                    </a:lnTo>
                    <a:close/>
                  </a:path>
                </a:pathLst>
              </a:custGeom>
              <a:solidFill>
                <a:srgbClr val="24126A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任意多边形: 形状 43"/>
              <p:cNvSpPr/>
              <p:nvPr/>
            </p:nvSpPr>
            <p:spPr bwMode="auto">
              <a:xfrm>
                <a:off x="8325416" y="4332683"/>
                <a:ext cx="152932" cy="91361"/>
              </a:xfrm>
              <a:custGeom>
                <a:avLst/>
                <a:gdLst>
                  <a:gd name="T0" fmla="*/ 32 w 77"/>
                  <a:gd name="T1" fmla="*/ 0 h 46"/>
                  <a:gd name="T2" fmla="*/ 77 w 77"/>
                  <a:gd name="T3" fmla="*/ 27 h 46"/>
                  <a:gd name="T4" fmla="*/ 48 w 77"/>
                  <a:gd name="T5" fmla="*/ 46 h 46"/>
                  <a:gd name="T6" fmla="*/ 0 w 77"/>
                  <a:gd name="T7" fmla="*/ 19 h 46"/>
                  <a:gd name="T8" fmla="*/ 32 w 77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46">
                    <a:moveTo>
                      <a:pt x="32" y="0"/>
                    </a:moveTo>
                    <a:lnTo>
                      <a:pt x="77" y="27"/>
                    </a:lnTo>
                    <a:lnTo>
                      <a:pt x="48" y="46"/>
                    </a:lnTo>
                    <a:lnTo>
                      <a:pt x="0" y="19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24126A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任意多边形: 形状 44"/>
              <p:cNvSpPr/>
              <p:nvPr/>
            </p:nvSpPr>
            <p:spPr bwMode="auto">
              <a:xfrm>
                <a:off x="7004650" y="3272097"/>
                <a:ext cx="1585366" cy="946180"/>
              </a:xfrm>
              <a:custGeom>
                <a:avLst/>
                <a:gdLst>
                  <a:gd name="connsiteX0" fmla="*/ 49213 w 1267181"/>
                  <a:gd name="connsiteY0" fmla="*/ 0 h 756280"/>
                  <a:gd name="connsiteX1" fmla="*/ 1267181 w 1267181"/>
                  <a:gd name="connsiteY1" fmla="*/ 703008 h 756280"/>
                  <a:gd name="connsiteX2" fmla="*/ 1258005 w 1267181"/>
                  <a:gd name="connsiteY2" fmla="*/ 756280 h 756280"/>
                  <a:gd name="connsiteX3" fmla="*/ 0 w 1267181"/>
                  <a:gd name="connsiteY3" fmla="*/ 30163 h 756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7181" h="756280">
                    <a:moveTo>
                      <a:pt x="49213" y="0"/>
                    </a:moveTo>
                    <a:lnTo>
                      <a:pt x="1267181" y="703008"/>
                    </a:lnTo>
                    <a:lnTo>
                      <a:pt x="1258005" y="756280"/>
                    </a:lnTo>
                    <a:lnTo>
                      <a:pt x="0" y="30163"/>
                    </a:lnTo>
                    <a:close/>
                  </a:path>
                </a:pathLst>
              </a:custGeom>
              <a:solidFill>
                <a:srgbClr val="24126A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任意多边形: 形状 45"/>
              <p:cNvSpPr/>
              <p:nvPr/>
            </p:nvSpPr>
            <p:spPr bwMode="auto">
              <a:xfrm>
                <a:off x="7103955" y="3218473"/>
                <a:ext cx="1504362" cy="895502"/>
              </a:xfrm>
              <a:custGeom>
                <a:avLst/>
                <a:gdLst>
                  <a:gd name="connsiteX0" fmla="*/ 49213 w 1202434"/>
                  <a:gd name="connsiteY0" fmla="*/ 0 h 715773"/>
                  <a:gd name="connsiteX1" fmla="*/ 1202434 w 1202434"/>
                  <a:gd name="connsiteY1" fmla="*/ 662896 h 715773"/>
                  <a:gd name="connsiteX2" fmla="*/ 1193326 w 1202434"/>
                  <a:gd name="connsiteY2" fmla="*/ 715773 h 715773"/>
                  <a:gd name="connsiteX3" fmla="*/ 0 w 1202434"/>
                  <a:gd name="connsiteY3" fmla="*/ 26988 h 715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2434" h="715773">
                    <a:moveTo>
                      <a:pt x="49213" y="0"/>
                    </a:moveTo>
                    <a:lnTo>
                      <a:pt x="1202434" y="662896"/>
                    </a:lnTo>
                    <a:lnTo>
                      <a:pt x="1193326" y="715773"/>
                    </a:lnTo>
                    <a:lnTo>
                      <a:pt x="0" y="26988"/>
                    </a:lnTo>
                    <a:close/>
                  </a:path>
                </a:pathLst>
              </a:custGeom>
              <a:solidFill>
                <a:srgbClr val="24126A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任意多边形: 形状 46"/>
              <p:cNvSpPr/>
              <p:nvPr/>
            </p:nvSpPr>
            <p:spPr bwMode="auto">
              <a:xfrm>
                <a:off x="7203260" y="3160874"/>
                <a:ext cx="1423781" cy="849007"/>
              </a:xfrm>
              <a:custGeom>
                <a:avLst/>
                <a:gdLst>
                  <a:gd name="connsiteX0" fmla="*/ 49213 w 1138026"/>
                  <a:gd name="connsiteY0" fmla="*/ 0 h 678610"/>
                  <a:gd name="connsiteX1" fmla="*/ 1138026 w 1138026"/>
                  <a:gd name="connsiteY1" fmla="*/ 625874 h 678610"/>
                  <a:gd name="connsiteX2" fmla="*/ 1128943 w 1138026"/>
                  <a:gd name="connsiteY2" fmla="*/ 678610 h 678610"/>
                  <a:gd name="connsiteX3" fmla="*/ 0 w 1138026"/>
                  <a:gd name="connsiteY3" fmla="*/ 26988 h 678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8026" h="678610">
                    <a:moveTo>
                      <a:pt x="49213" y="0"/>
                    </a:moveTo>
                    <a:lnTo>
                      <a:pt x="1138026" y="625874"/>
                    </a:lnTo>
                    <a:lnTo>
                      <a:pt x="1128943" y="678610"/>
                    </a:lnTo>
                    <a:lnTo>
                      <a:pt x="0" y="26988"/>
                    </a:lnTo>
                    <a:close/>
                  </a:path>
                </a:pathLst>
              </a:custGeom>
              <a:solidFill>
                <a:srgbClr val="24126A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任意多边形: 形状 47"/>
              <p:cNvSpPr/>
              <p:nvPr/>
            </p:nvSpPr>
            <p:spPr bwMode="auto">
              <a:xfrm>
                <a:off x="3411763" y="3540223"/>
                <a:ext cx="1308852" cy="764656"/>
              </a:xfrm>
              <a:custGeom>
                <a:avLst/>
                <a:gdLst>
                  <a:gd name="T0" fmla="*/ 255 w 317"/>
                  <a:gd name="T1" fmla="*/ 185 h 185"/>
                  <a:gd name="T2" fmla="*/ 249 w 317"/>
                  <a:gd name="T3" fmla="*/ 184 h 185"/>
                  <a:gd name="T4" fmla="*/ 3 w 317"/>
                  <a:gd name="T5" fmla="*/ 42 h 185"/>
                  <a:gd name="T6" fmla="*/ 0 w 317"/>
                  <a:gd name="T7" fmla="*/ 37 h 185"/>
                  <a:gd name="T8" fmla="*/ 4 w 317"/>
                  <a:gd name="T9" fmla="*/ 32 h 185"/>
                  <a:gd name="T10" fmla="*/ 55 w 317"/>
                  <a:gd name="T11" fmla="*/ 2 h 185"/>
                  <a:gd name="T12" fmla="*/ 68 w 317"/>
                  <a:gd name="T13" fmla="*/ 2 h 185"/>
                  <a:gd name="T14" fmla="*/ 314 w 317"/>
                  <a:gd name="T15" fmla="*/ 144 h 185"/>
                  <a:gd name="T16" fmla="*/ 317 w 317"/>
                  <a:gd name="T17" fmla="*/ 149 h 185"/>
                  <a:gd name="T18" fmla="*/ 313 w 317"/>
                  <a:gd name="T19" fmla="*/ 154 h 185"/>
                  <a:gd name="T20" fmla="*/ 262 w 317"/>
                  <a:gd name="T21" fmla="*/ 184 h 185"/>
                  <a:gd name="T22" fmla="*/ 255 w 317"/>
                  <a:gd name="T23" fmla="*/ 185 h 185"/>
                  <a:gd name="T24" fmla="*/ 251 w 317"/>
                  <a:gd name="T25" fmla="*/ 180 h 185"/>
                  <a:gd name="T26" fmla="*/ 260 w 317"/>
                  <a:gd name="T27" fmla="*/ 179 h 185"/>
                  <a:gd name="T28" fmla="*/ 311 w 317"/>
                  <a:gd name="T29" fmla="*/ 150 h 185"/>
                  <a:gd name="T30" fmla="*/ 312 w 317"/>
                  <a:gd name="T31" fmla="*/ 149 h 185"/>
                  <a:gd name="T32" fmla="*/ 311 w 317"/>
                  <a:gd name="T33" fmla="*/ 148 h 185"/>
                  <a:gd name="T34" fmla="*/ 66 w 317"/>
                  <a:gd name="T35" fmla="*/ 6 h 185"/>
                  <a:gd name="T36" fmla="*/ 57 w 317"/>
                  <a:gd name="T37" fmla="*/ 7 h 185"/>
                  <a:gd name="T38" fmla="*/ 6 w 317"/>
                  <a:gd name="T39" fmla="*/ 36 h 185"/>
                  <a:gd name="T40" fmla="*/ 5 w 317"/>
                  <a:gd name="T41" fmla="*/ 37 h 185"/>
                  <a:gd name="T42" fmla="*/ 6 w 317"/>
                  <a:gd name="T43" fmla="*/ 38 h 185"/>
                  <a:gd name="T44" fmla="*/ 251 w 317"/>
                  <a:gd name="T45" fmla="*/ 18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7" h="185">
                    <a:moveTo>
                      <a:pt x="255" y="185"/>
                    </a:moveTo>
                    <a:cubicBezTo>
                      <a:pt x="253" y="185"/>
                      <a:pt x="250" y="185"/>
                      <a:pt x="249" y="184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1" y="41"/>
                      <a:pt x="0" y="39"/>
                      <a:pt x="0" y="37"/>
                    </a:cubicBezTo>
                    <a:cubicBezTo>
                      <a:pt x="0" y="35"/>
                      <a:pt x="1" y="33"/>
                      <a:pt x="4" y="3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9" y="0"/>
                      <a:pt x="65" y="0"/>
                      <a:pt x="68" y="2"/>
                    </a:cubicBezTo>
                    <a:cubicBezTo>
                      <a:pt x="314" y="144"/>
                      <a:pt x="314" y="144"/>
                      <a:pt x="314" y="144"/>
                    </a:cubicBezTo>
                    <a:cubicBezTo>
                      <a:pt x="316" y="145"/>
                      <a:pt x="317" y="147"/>
                      <a:pt x="317" y="149"/>
                    </a:cubicBezTo>
                    <a:cubicBezTo>
                      <a:pt x="317" y="151"/>
                      <a:pt x="315" y="153"/>
                      <a:pt x="313" y="154"/>
                    </a:cubicBezTo>
                    <a:cubicBezTo>
                      <a:pt x="262" y="184"/>
                      <a:pt x="262" y="184"/>
                      <a:pt x="262" y="184"/>
                    </a:cubicBezTo>
                    <a:cubicBezTo>
                      <a:pt x="260" y="185"/>
                      <a:pt x="257" y="185"/>
                      <a:pt x="255" y="185"/>
                    </a:cubicBezTo>
                    <a:close/>
                    <a:moveTo>
                      <a:pt x="251" y="180"/>
                    </a:moveTo>
                    <a:cubicBezTo>
                      <a:pt x="253" y="181"/>
                      <a:pt x="257" y="181"/>
                      <a:pt x="260" y="179"/>
                    </a:cubicBezTo>
                    <a:cubicBezTo>
                      <a:pt x="311" y="150"/>
                      <a:pt x="311" y="150"/>
                      <a:pt x="311" y="150"/>
                    </a:cubicBezTo>
                    <a:cubicBezTo>
                      <a:pt x="312" y="149"/>
                      <a:pt x="312" y="149"/>
                      <a:pt x="312" y="149"/>
                    </a:cubicBezTo>
                    <a:cubicBezTo>
                      <a:pt x="312" y="149"/>
                      <a:pt x="312" y="148"/>
                      <a:pt x="311" y="148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4" y="5"/>
                      <a:pt x="60" y="5"/>
                      <a:pt x="57" y="7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5" y="38"/>
                      <a:pt x="6" y="38"/>
                    </a:cubicBezTo>
                    <a:lnTo>
                      <a:pt x="251" y="180"/>
                    </a:lnTo>
                    <a:close/>
                  </a:path>
                </a:pathLst>
              </a:custGeom>
              <a:gradFill>
                <a:gsLst>
                  <a:gs pos="39000">
                    <a:srgbClr val="5189D8"/>
                  </a:gs>
                  <a:gs pos="0">
                    <a:srgbClr val="4B6AC6"/>
                  </a:gs>
                  <a:gs pos="98000">
                    <a:srgbClr val="4AEFE8"/>
                  </a:gs>
                </a:gsLst>
                <a:lin ang="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任意多边形: 形状 48"/>
              <p:cNvSpPr/>
              <p:nvPr/>
            </p:nvSpPr>
            <p:spPr bwMode="auto">
              <a:xfrm>
                <a:off x="3667973" y="3156902"/>
                <a:ext cx="1052642" cy="1002990"/>
              </a:xfrm>
              <a:custGeom>
                <a:avLst/>
                <a:gdLst>
                  <a:gd name="T0" fmla="*/ 41 w 255"/>
                  <a:gd name="T1" fmla="*/ 13 h 243"/>
                  <a:gd name="T2" fmla="*/ 52 w 255"/>
                  <a:gd name="T3" fmla="*/ 21 h 243"/>
                  <a:gd name="T4" fmla="*/ 72 w 255"/>
                  <a:gd name="T5" fmla="*/ 10 h 243"/>
                  <a:gd name="T6" fmla="*/ 72 w 255"/>
                  <a:gd name="T7" fmla="*/ 10 h 243"/>
                  <a:gd name="T8" fmla="*/ 117 w 255"/>
                  <a:gd name="T9" fmla="*/ 12 h 243"/>
                  <a:gd name="T10" fmla="*/ 169 w 255"/>
                  <a:gd name="T11" fmla="*/ 78 h 243"/>
                  <a:gd name="T12" fmla="*/ 181 w 255"/>
                  <a:gd name="T13" fmla="*/ 82 h 243"/>
                  <a:gd name="T14" fmla="*/ 207 w 255"/>
                  <a:gd name="T15" fmla="*/ 128 h 243"/>
                  <a:gd name="T16" fmla="*/ 207 w 255"/>
                  <a:gd name="T17" fmla="*/ 129 h 243"/>
                  <a:gd name="T18" fmla="*/ 221 w 255"/>
                  <a:gd name="T19" fmla="*/ 134 h 243"/>
                  <a:gd name="T20" fmla="*/ 255 w 255"/>
                  <a:gd name="T21" fmla="*/ 193 h 243"/>
                  <a:gd name="T22" fmla="*/ 245 w 255"/>
                  <a:gd name="T23" fmla="*/ 214 h 243"/>
                  <a:gd name="T24" fmla="*/ 245 w 255"/>
                  <a:gd name="T25" fmla="*/ 214 h 243"/>
                  <a:gd name="T26" fmla="*/ 245 w 255"/>
                  <a:gd name="T27" fmla="*/ 215 h 243"/>
                  <a:gd name="T28" fmla="*/ 245 w 255"/>
                  <a:gd name="T29" fmla="*/ 215 h 243"/>
                  <a:gd name="T30" fmla="*/ 196 w 255"/>
                  <a:gd name="T31" fmla="*/ 243 h 243"/>
                  <a:gd name="T32" fmla="*/ 185 w 255"/>
                  <a:gd name="T33" fmla="*/ 191 h 243"/>
                  <a:gd name="T34" fmla="*/ 41 w 255"/>
                  <a:gd name="T35" fmla="*/ 108 h 243"/>
                  <a:gd name="T36" fmla="*/ 0 w 255"/>
                  <a:gd name="T37" fmla="*/ 37 h 243"/>
                  <a:gd name="T38" fmla="*/ 41 w 255"/>
                  <a:gd name="T39" fmla="*/ 1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5" h="243">
                    <a:moveTo>
                      <a:pt x="41" y="13"/>
                    </a:moveTo>
                    <a:cubicBezTo>
                      <a:pt x="45" y="15"/>
                      <a:pt x="48" y="18"/>
                      <a:pt x="52" y="21"/>
                    </a:cubicBezTo>
                    <a:cubicBezTo>
                      <a:pt x="72" y="10"/>
                      <a:pt x="72" y="10"/>
                      <a:pt x="72" y="10"/>
                    </a:cubicBezTo>
                    <a:cubicBezTo>
                      <a:pt x="72" y="10"/>
                      <a:pt x="72" y="10"/>
                      <a:pt x="72" y="10"/>
                    </a:cubicBezTo>
                    <a:cubicBezTo>
                      <a:pt x="83" y="2"/>
                      <a:pt x="99" y="2"/>
                      <a:pt x="117" y="12"/>
                    </a:cubicBezTo>
                    <a:cubicBezTo>
                      <a:pt x="139" y="25"/>
                      <a:pt x="159" y="51"/>
                      <a:pt x="169" y="78"/>
                    </a:cubicBezTo>
                    <a:cubicBezTo>
                      <a:pt x="173" y="78"/>
                      <a:pt x="177" y="79"/>
                      <a:pt x="181" y="82"/>
                    </a:cubicBezTo>
                    <a:cubicBezTo>
                      <a:pt x="195" y="90"/>
                      <a:pt x="207" y="111"/>
                      <a:pt x="207" y="128"/>
                    </a:cubicBezTo>
                    <a:cubicBezTo>
                      <a:pt x="207" y="128"/>
                      <a:pt x="207" y="129"/>
                      <a:pt x="207" y="129"/>
                    </a:cubicBezTo>
                    <a:cubicBezTo>
                      <a:pt x="212" y="129"/>
                      <a:pt x="216" y="131"/>
                      <a:pt x="221" y="134"/>
                    </a:cubicBezTo>
                    <a:cubicBezTo>
                      <a:pt x="240" y="144"/>
                      <a:pt x="255" y="171"/>
                      <a:pt x="255" y="193"/>
                    </a:cubicBezTo>
                    <a:cubicBezTo>
                      <a:pt x="255" y="203"/>
                      <a:pt x="251" y="211"/>
                      <a:pt x="245" y="214"/>
                    </a:cubicBezTo>
                    <a:cubicBezTo>
                      <a:pt x="245" y="214"/>
                      <a:pt x="245" y="214"/>
                      <a:pt x="245" y="214"/>
                    </a:cubicBezTo>
                    <a:cubicBezTo>
                      <a:pt x="245" y="215"/>
                      <a:pt x="245" y="215"/>
                      <a:pt x="245" y="215"/>
                    </a:cubicBezTo>
                    <a:cubicBezTo>
                      <a:pt x="245" y="215"/>
                      <a:pt x="245" y="215"/>
                      <a:pt x="245" y="215"/>
                    </a:cubicBezTo>
                    <a:cubicBezTo>
                      <a:pt x="196" y="243"/>
                      <a:pt x="196" y="243"/>
                      <a:pt x="196" y="243"/>
                    </a:cubicBezTo>
                    <a:cubicBezTo>
                      <a:pt x="185" y="191"/>
                      <a:pt x="185" y="191"/>
                      <a:pt x="185" y="191"/>
                    </a:cubicBezTo>
                    <a:cubicBezTo>
                      <a:pt x="41" y="108"/>
                      <a:pt x="41" y="108"/>
                      <a:pt x="41" y="108"/>
                    </a:cubicBezTo>
                    <a:cubicBezTo>
                      <a:pt x="18" y="95"/>
                      <a:pt x="0" y="63"/>
                      <a:pt x="0" y="37"/>
                    </a:cubicBezTo>
                    <a:cubicBezTo>
                      <a:pt x="0" y="11"/>
                      <a:pt x="18" y="0"/>
                      <a:pt x="41" y="13"/>
                    </a:cubicBezTo>
                    <a:close/>
                  </a:path>
                </a:pathLst>
              </a:custGeom>
              <a:solidFill>
                <a:srgbClr val="030A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任意多边形: 形状 49"/>
              <p:cNvSpPr/>
              <p:nvPr/>
            </p:nvSpPr>
            <p:spPr bwMode="auto">
              <a:xfrm>
                <a:off x="3507097" y="3164846"/>
                <a:ext cx="1213518" cy="995045"/>
              </a:xfrm>
              <a:custGeom>
                <a:avLst/>
                <a:gdLst>
                  <a:gd name="T0" fmla="*/ 0 w 294"/>
                  <a:gd name="T1" fmla="*/ 38 h 241"/>
                  <a:gd name="T2" fmla="*/ 50 w 294"/>
                  <a:gd name="T3" fmla="*/ 9 h 241"/>
                  <a:gd name="T4" fmla="*/ 50 w 294"/>
                  <a:gd name="T5" fmla="*/ 9 h 241"/>
                  <a:gd name="T6" fmla="*/ 80 w 294"/>
                  <a:gd name="T7" fmla="*/ 11 h 241"/>
                  <a:gd name="T8" fmla="*/ 91 w 294"/>
                  <a:gd name="T9" fmla="*/ 19 h 241"/>
                  <a:gd name="T10" fmla="*/ 111 w 294"/>
                  <a:gd name="T11" fmla="*/ 8 h 241"/>
                  <a:gd name="T12" fmla="*/ 111 w 294"/>
                  <a:gd name="T13" fmla="*/ 8 h 241"/>
                  <a:gd name="T14" fmla="*/ 156 w 294"/>
                  <a:gd name="T15" fmla="*/ 10 h 241"/>
                  <a:gd name="T16" fmla="*/ 208 w 294"/>
                  <a:gd name="T17" fmla="*/ 76 h 241"/>
                  <a:gd name="T18" fmla="*/ 219 w 294"/>
                  <a:gd name="T19" fmla="*/ 80 h 241"/>
                  <a:gd name="T20" fmla="*/ 246 w 294"/>
                  <a:gd name="T21" fmla="*/ 126 h 241"/>
                  <a:gd name="T22" fmla="*/ 246 w 294"/>
                  <a:gd name="T23" fmla="*/ 127 h 241"/>
                  <a:gd name="T24" fmla="*/ 260 w 294"/>
                  <a:gd name="T25" fmla="*/ 132 h 241"/>
                  <a:gd name="T26" fmla="*/ 294 w 294"/>
                  <a:gd name="T27" fmla="*/ 190 h 241"/>
                  <a:gd name="T28" fmla="*/ 284 w 294"/>
                  <a:gd name="T29" fmla="*/ 212 h 241"/>
                  <a:gd name="T30" fmla="*/ 284 w 294"/>
                  <a:gd name="T31" fmla="*/ 212 h 241"/>
                  <a:gd name="T32" fmla="*/ 284 w 294"/>
                  <a:gd name="T33" fmla="*/ 213 h 241"/>
                  <a:gd name="T34" fmla="*/ 284 w 294"/>
                  <a:gd name="T35" fmla="*/ 213 h 241"/>
                  <a:gd name="T36" fmla="*/ 234 w 294"/>
                  <a:gd name="T37" fmla="*/ 241 h 241"/>
                  <a:gd name="T38" fmla="*/ 224 w 294"/>
                  <a:gd name="T39" fmla="*/ 189 h 241"/>
                  <a:gd name="T40" fmla="*/ 80 w 294"/>
                  <a:gd name="T41" fmla="*/ 106 h 241"/>
                  <a:gd name="T42" fmla="*/ 40 w 294"/>
                  <a:gd name="T43" fmla="*/ 50 h 241"/>
                  <a:gd name="T44" fmla="*/ 0 w 294"/>
                  <a:gd name="T45" fmla="*/ 38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94" h="241">
                    <a:moveTo>
                      <a:pt x="0" y="38"/>
                    </a:moveTo>
                    <a:cubicBezTo>
                      <a:pt x="50" y="9"/>
                      <a:pt x="50" y="9"/>
                      <a:pt x="50" y="9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58" y="4"/>
                      <a:pt x="68" y="5"/>
                      <a:pt x="80" y="11"/>
                    </a:cubicBezTo>
                    <a:cubicBezTo>
                      <a:pt x="83" y="13"/>
                      <a:pt x="87" y="16"/>
                      <a:pt x="91" y="19"/>
                    </a:cubicBezTo>
                    <a:cubicBezTo>
                      <a:pt x="111" y="8"/>
                      <a:pt x="111" y="8"/>
                      <a:pt x="111" y="8"/>
                    </a:cubicBezTo>
                    <a:cubicBezTo>
                      <a:pt x="111" y="8"/>
                      <a:pt x="111" y="8"/>
                      <a:pt x="111" y="8"/>
                    </a:cubicBezTo>
                    <a:cubicBezTo>
                      <a:pt x="122" y="0"/>
                      <a:pt x="138" y="0"/>
                      <a:pt x="156" y="10"/>
                    </a:cubicBezTo>
                    <a:cubicBezTo>
                      <a:pt x="178" y="23"/>
                      <a:pt x="198" y="49"/>
                      <a:pt x="208" y="76"/>
                    </a:cubicBezTo>
                    <a:cubicBezTo>
                      <a:pt x="212" y="76"/>
                      <a:pt x="215" y="77"/>
                      <a:pt x="219" y="80"/>
                    </a:cubicBezTo>
                    <a:cubicBezTo>
                      <a:pt x="234" y="88"/>
                      <a:pt x="246" y="109"/>
                      <a:pt x="246" y="126"/>
                    </a:cubicBezTo>
                    <a:cubicBezTo>
                      <a:pt x="246" y="126"/>
                      <a:pt x="246" y="127"/>
                      <a:pt x="246" y="127"/>
                    </a:cubicBezTo>
                    <a:cubicBezTo>
                      <a:pt x="250" y="127"/>
                      <a:pt x="255" y="129"/>
                      <a:pt x="260" y="132"/>
                    </a:cubicBezTo>
                    <a:cubicBezTo>
                      <a:pt x="279" y="142"/>
                      <a:pt x="294" y="169"/>
                      <a:pt x="294" y="190"/>
                    </a:cubicBezTo>
                    <a:cubicBezTo>
                      <a:pt x="294" y="201"/>
                      <a:pt x="290" y="209"/>
                      <a:pt x="284" y="212"/>
                    </a:cubicBezTo>
                    <a:cubicBezTo>
                      <a:pt x="284" y="212"/>
                      <a:pt x="284" y="212"/>
                      <a:pt x="284" y="212"/>
                    </a:cubicBezTo>
                    <a:cubicBezTo>
                      <a:pt x="284" y="213"/>
                      <a:pt x="284" y="213"/>
                      <a:pt x="284" y="213"/>
                    </a:cubicBezTo>
                    <a:cubicBezTo>
                      <a:pt x="284" y="213"/>
                      <a:pt x="284" y="213"/>
                      <a:pt x="284" y="213"/>
                    </a:cubicBezTo>
                    <a:cubicBezTo>
                      <a:pt x="234" y="241"/>
                      <a:pt x="234" y="241"/>
                      <a:pt x="234" y="241"/>
                    </a:cubicBezTo>
                    <a:cubicBezTo>
                      <a:pt x="224" y="189"/>
                      <a:pt x="224" y="189"/>
                      <a:pt x="224" y="189"/>
                    </a:cubicBezTo>
                    <a:cubicBezTo>
                      <a:pt x="80" y="106"/>
                      <a:pt x="80" y="106"/>
                      <a:pt x="80" y="106"/>
                    </a:cubicBezTo>
                    <a:cubicBezTo>
                      <a:pt x="61" y="96"/>
                      <a:pt x="46" y="73"/>
                      <a:pt x="40" y="50"/>
                    </a:cubicBezTo>
                    <a:lnTo>
                      <a:pt x="0" y="38"/>
                    </a:lnTo>
                    <a:close/>
                  </a:path>
                </a:pathLst>
              </a:custGeom>
              <a:gradFill>
                <a:gsLst>
                  <a:gs pos="0">
                    <a:srgbClr val="A0A3F4"/>
                  </a:gs>
                  <a:gs pos="98000">
                    <a:srgbClr val="5761D6"/>
                  </a:gs>
                </a:gsLst>
                <a:lin ang="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任意多边形: 形状 50"/>
              <p:cNvSpPr/>
              <p:nvPr/>
            </p:nvSpPr>
            <p:spPr bwMode="auto">
              <a:xfrm>
                <a:off x="3461417" y="3260180"/>
                <a:ext cx="1056614" cy="937447"/>
              </a:xfrm>
              <a:custGeom>
                <a:avLst/>
                <a:gdLst>
                  <a:gd name="T0" fmla="*/ 42 w 256"/>
                  <a:gd name="T1" fmla="*/ 17 h 227"/>
                  <a:gd name="T2" fmla="*/ 60 w 256"/>
                  <a:gd name="T3" fmla="*/ 32 h 227"/>
                  <a:gd name="T4" fmla="*/ 117 w 256"/>
                  <a:gd name="T5" fmla="*/ 16 h 227"/>
                  <a:gd name="T6" fmla="*/ 170 w 256"/>
                  <a:gd name="T7" fmla="*/ 82 h 227"/>
                  <a:gd name="T8" fmla="*/ 181 w 256"/>
                  <a:gd name="T9" fmla="*/ 85 h 227"/>
                  <a:gd name="T10" fmla="*/ 208 w 256"/>
                  <a:gd name="T11" fmla="*/ 132 h 227"/>
                  <a:gd name="T12" fmla="*/ 208 w 256"/>
                  <a:gd name="T13" fmla="*/ 133 h 227"/>
                  <a:gd name="T14" fmla="*/ 222 w 256"/>
                  <a:gd name="T15" fmla="*/ 137 h 227"/>
                  <a:gd name="T16" fmla="*/ 256 w 256"/>
                  <a:gd name="T17" fmla="*/ 196 h 227"/>
                  <a:gd name="T18" fmla="*/ 222 w 256"/>
                  <a:gd name="T19" fmla="*/ 216 h 227"/>
                  <a:gd name="T20" fmla="*/ 42 w 256"/>
                  <a:gd name="T21" fmla="*/ 112 h 227"/>
                  <a:gd name="T22" fmla="*/ 0 w 256"/>
                  <a:gd name="T23" fmla="*/ 41 h 227"/>
                  <a:gd name="T24" fmla="*/ 42 w 256"/>
                  <a:gd name="T25" fmla="*/ 17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6" h="227">
                    <a:moveTo>
                      <a:pt x="42" y="17"/>
                    </a:moveTo>
                    <a:cubicBezTo>
                      <a:pt x="48" y="21"/>
                      <a:pt x="54" y="26"/>
                      <a:pt x="60" y="32"/>
                    </a:cubicBezTo>
                    <a:cubicBezTo>
                      <a:pt x="67" y="8"/>
                      <a:pt x="90" y="0"/>
                      <a:pt x="117" y="16"/>
                    </a:cubicBezTo>
                    <a:cubicBezTo>
                      <a:pt x="140" y="29"/>
                      <a:pt x="160" y="55"/>
                      <a:pt x="170" y="82"/>
                    </a:cubicBezTo>
                    <a:cubicBezTo>
                      <a:pt x="173" y="82"/>
                      <a:pt x="177" y="83"/>
                      <a:pt x="181" y="85"/>
                    </a:cubicBezTo>
                    <a:cubicBezTo>
                      <a:pt x="196" y="94"/>
                      <a:pt x="208" y="115"/>
                      <a:pt x="208" y="132"/>
                    </a:cubicBezTo>
                    <a:cubicBezTo>
                      <a:pt x="208" y="132"/>
                      <a:pt x="208" y="132"/>
                      <a:pt x="208" y="133"/>
                    </a:cubicBezTo>
                    <a:cubicBezTo>
                      <a:pt x="212" y="133"/>
                      <a:pt x="217" y="134"/>
                      <a:pt x="222" y="137"/>
                    </a:cubicBezTo>
                    <a:cubicBezTo>
                      <a:pt x="240" y="148"/>
                      <a:pt x="256" y="175"/>
                      <a:pt x="256" y="196"/>
                    </a:cubicBezTo>
                    <a:cubicBezTo>
                      <a:pt x="256" y="218"/>
                      <a:pt x="240" y="227"/>
                      <a:pt x="222" y="216"/>
                    </a:cubicBezTo>
                    <a:cubicBezTo>
                      <a:pt x="42" y="112"/>
                      <a:pt x="42" y="112"/>
                      <a:pt x="42" y="112"/>
                    </a:cubicBezTo>
                    <a:cubicBezTo>
                      <a:pt x="19" y="99"/>
                      <a:pt x="0" y="67"/>
                      <a:pt x="0" y="41"/>
                    </a:cubicBezTo>
                    <a:cubicBezTo>
                      <a:pt x="0" y="15"/>
                      <a:pt x="19" y="4"/>
                      <a:pt x="42" y="17"/>
                    </a:cubicBezTo>
                    <a:close/>
                  </a:path>
                </a:pathLst>
              </a:custGeom>
              <a:gradFill>
                <a:gsLst>
                  <a:gs pos="0">
                    <a:srgbClr val="E4E4FC"/>
                  </a:gs>
                  <a:gs pos="98000">
                    <a:srgbClr val="C0C0F6"/>
                  </a:gs>
                </a:gsLst>
                <a:lin ang="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任意多边形: 形状 51"/>
              <p:cNvSpPr/>
              <p:nvPr/>
            </p:nvSpPr>
            <p:spPr bwMode="auto">
              <a:xfrm>
                <a:off x="6730563" y="1166813"/>
                <a:ext cx="224432" cy="178750"/>
              </a:xfrm>
              <a:custGeom>
                <a:avLst/>
                <a:gdLst>
                  <a:gd name="T0" fmla="*/ 0 w 113"/>
                  <a:gd name="T1" fmla="*/ 0 h 90"/>
                  <a:gd name="T2" fmla="*/ 0 w 113"/>
                  <a:gd name="T3" fmla="*/ 23 h 90"/>
                  <a:gd name="T4" fmla="*/ 113 w 113"/>
                  <a:gd name="T5" fmla="*/ 90 h 90"/>
                  <a:gd name="T6" fmla="*/ 113 w 113"/>
                  <a:gd name="T7" fmla="*/ 65 h 90"/>
                  <a:gd name="T8" fmla="*/ 0 w 113"/>
                  <a:gd name="T9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90">
                    <a:moveTo>
                      <a:pt x="0" y="0"/>
                    </a:moveTo>
                    <a:lnTo>
                      <a:pt x="0" y="23"/>
                    </a:lnTo>
                    <a:lnTo>
                      <a:pt x="113" y="90"/>
                    </a:lnTo>
                    <a:lnTo>
                      <a:pt x="113" y="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任意多边形: 形状 52"/>
              <p:cNvSpPr/>
              <p:nvPr/>
            </p:nvSpPr>
            <p:spPr bwMode="auto">
              <a:xfrm>
                <a:off x="6730563" y="1166813"/>
                <a:ext cx="224432" cy="178750"/>
              </a:xfrm>
              <a:custGeom>
                <a:avLst/>
                <a:gdLst>
                  <a:gd name="T0" fmla="*/ 0 w 113"/>
                  <a:gd name="T1" fmla="*/ 0 h 90"/>
                  <a:gd name="T2" fmla="*/ 0 w 113"/>
                  <a:gd name="T3" fmla="*/ 23 h 90"/>
                  <a:gd name="T4" fmla="*/ 113 w 113"/>
                  <a:gd name="T5" fmla="*/ 90 h 90"/>
                  <a:gd name="T6" fmla="*/ 113 w 113"/>
                  <a:gd name="T7" fmla="*/ 65 h 90"/>
                  <a:gd name="T8" fmla="*/ 0 w 113"/>
                  <a:gd name="T9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90">
                    <a:moveTo>
                      <a:pt x="0" y="0"/>
                    </a:moveTo>
                    <a:lnTo>
                      <a:pt x="0" y="23"/>
                    </a:lnTo>
                    <a:lnTo>
                      <a:pt x="113" y="90"/>
                    </a:lnTo>
                    <a:lnTo>
                      <a:pt x="113" y="6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任意多边形: 形状 53"/>
              <p:cNvSpPr/>
              <p:nvPr/>
            </p:nvSpPr>
            <p:spPr bwMode="auto">
              <a:xfrm>
                <a:off x="6986773" y="1311800"/>
                <a:ext cx="79445" cy="95334"/>
              </a:xfrm>
              <a:custGeom>
                <a:avLst/>
                <a:gdLst>
                  <a:gd name="T0" fmla="*/ 0 w 40"/>
                  <a:gd name="T1" fmla="*/ 0 h 48"/>
                  <a:gd name="T2" fmla="*/ 0 w 40"/>
                  <a:gd name="T3" fmla="*/ 25 h 48"/>
                  <a:gd name="T4" fmla="*/ 40 w 40"/>
                  <a:gd name="T5" fmla="*/ 48 h 48"/>
                  <a:gd name="T6" fmla="*/ 40 w 40"/>
                  <a:gd name="T7" fmla="*/ 25 h 48"/>
                  <a:gd name="T8" fmla="*/ 0 w 40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8">
                    <a:moveTo>
                      <a:pt x="0" y="0"/>
                    </a:moveTo>
                    <a:lnTo>
                      <a:pt x="0" y="25"/>
                    </a:lnTo>
                    <a:lnTo>
                      <a:pt x="40" y="48"/>
                    </a:lnTo>
                    <a:lnTo>
                      <a:pt x="40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任意多边形: 形状 54"/>
              <p:cNvSpPr/>
              <p:nvPr/>
            </p:nvSpPr>
            <p:spPr bwMode="auto">
              <a:xfrm>
                <a:off x="6986773" y="1311800"/>
                <a:ext cx="79445" cy="95334"/>
              </a:xfrm>
              <a:custGeom>
                <a:avLst/>
                <a:gdLst>
                  <a:gd name="T0" fmla="*/ 0 w 40"/>
                  <a:gd name="T1" fmla="*/ 0 h 48"/>
                  <a:gd name="T2" fmla="*/ 0 w 40"/>
                  <a:gd name="T3" fmla="*/ 25 h 48"/>
                  <a:gd name="T4" fmla="*/ 40 w 40"/>
                  <a:gd name="T5" fmla="*/ 48 h 48"/>
                  <a:gd name="T6" fmla="*/ 40 w 40"/>
                  <a:gd name="T7" fmla="*/ 25 h 48"/>
                  <a:gd name="T8" fmla="*/ 0 w 40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8">
                    <a:moveTo>
                      <a:pt x="0" y="0"/>
                    </a:moveTo>
                    <a:lnTo>
                      <a:pt x="0" y="25"/>
                    </a:lnTo>
                    <a:lnTo>
                      <a:pt x="40" y="48"/>
                    </a:lnTo>
                    <a:lnTo>
                      <a:pt x="40" y="2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任意多边形: 形状 55"/>
              <p:cNvSpPr/>
              <p:nvPr/>
            </p:nvSpPr>
            <p:spPr bwMode="auto">
              <a:xfrm>
                <a:off x="7103953" y="1377341"/>
                <a:ext cx="53626" cy="83417"/>
              </a:xfrm>
              <a:custGeom>
                <a:avLst/>
                <a:gdLst>
                  <a:gd name="T0" fmla="*/ 0 w 27"/>
                  <a:gd name="T1" fmla="*/ 0 h 42"/>
                  <a:gd name="T2" fmla="*/ 0 w 27"/>
                  <a:gd name="T3" fmla="*/ 25 h 42"/>
                  <a:gd name="T4" fmla="*/ 27 w 27"/>
                  <a:gd name="T5" fmla="*/ 42 h 42"/>
                  <a:gd name="T6" fmla="*/ 27 w 27"/>
                  <a:gd name="T7" fmla="*/ 17 h 42"/>
                  <a:gd name="T8" fmla="*/ 0 w 2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2">
                    <a:moveTo>
                      <a:pt x="0" y="0"/>
                    </a:moveTo>
                    <a:lnTo>
                      <a:pt x="0" y="25"/>
                    </a:lnTo>
                    <a:lnTo>
                      <a:pt x="27" y="42"/>
                    </a:lnTo>
                    <a:lnTo>
                      <a:pt x="27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任意多边形: 形状 56"/>
              <p:cNvSpPr/>
              <p:nvPr/>
            </p:nvSpPr>
            <p:spPr bwMode="auto">
              <a:xfrm>
                <a:off x="7103953" y="1377341"/>
                <a:ext cx="53626" cy="83417"/>
              </a:xfrm>
              <a:custGeom>
                <a:avLst/>
                <a:gdLst>
                  <a:gd name="T0" fmla="*/ 0 w 27"/>
                  <a:gd name="T1" fmla="*/ 0 h 42"/>
                  <a:gd name="T2" fmla="*/ 0 w 27"/>
                  <a:gd name="T3" fmla="*/ 25 h 42"/>
                  <a:gd name="T4" fmla="*/ 27 w 27"/>
                  <a:gd name="T5" fmla="*/ 42 h 42"/>
                  <a:gd name="T6" fmla="*/ 27 w 27"/>
                  <a:gd name="T7" fmla="*/ 17 h 42"/>
                  <a:gd name="T8" fmla="*/ 0 w 2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2">
                    <a:moveTo>
                      <a:pt x="0" y="0"/>
                    </a:moveTo>
                    <a:lnTo>
                      <a:pt x="0" y="25"/>
                    </a:lnTo>
                    <a:lnTo>
                      <a:pt x="27" y="42"/>
                    </a:lnTo>
                    <a:lnTo>
                      <a:pt x="27" y="1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任意多边形: 形状 57"/>
              <p:cNvSpPr/>
              <p:nvPr/>
            </p:nvSpPr>
            <p:spPr bwMode="auto">
              <a:xfrm>
                <a:off x="6730563" y="1278036"/>
                <a:ext cx="119167" cy="117182"/>
              </a:xfrm>
              <a:custGeom>
                <a:avLst/>
                <a:gdLst>
                  <a:gd name="T0" fmla="*/ 0 w 60"/>
                  <a:gd name="T1" fmla="*/ 0 h 59"/>
                  <a:gd name="T2" fmla="*/ 0 w 60"/>
                  <a:gd name="T3" fmla="*/ 23 h 59"/>
                  <a:gd name="T4" fmla="*/ 60 w 60"/>
                  <a:gd name="T5" fmla="*/ 59 h 59"/>
                  <a:gd name="T6" fmla="*/ 60 w 60"/>
                  <a:gd name="T7" fmla="*/ 36 h 59"/>
                  <a:gd name="T8" fmla="*/ 0 w 60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59">
                    <a:moveTo>
                      <a:pt x="0" y="0"/>
                    </a:moveTo>
                    <a:lnTo>
                      <a:pt x="0" y="23"/>
                    </a:lnTo>
                    <a:lnTo>
                      <a:pt x="60" y="59"/>
                    </a:lnTo>
                    <a:lnTo>
                      <a:pt x="60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任意多边形: 形状 58"/>
              <p:cNvSpPr/>
              <p:nvPr/>
            </p:nvSpPr>
            <p:spPr bwMode="auto">
              <a:xfrm>
                <a:off x="6730563" y="1278036"/>
                <a:ext cx="119167" cy="117182"/>
              </a:xfrm>
              <a:custGeom>
                <a:avLst/>
                <a:gdLst>
                  <a:gd name="T0" fmla="*/ 0 w 60"/>
                  <a:gd name="T1" fmla="*/ 0 h 59"/>
                  <a:gd name="T2" fmla="*/ 0 w 60"/>
                  <a:gd name="T3" fmla="*/ 23 h 59"/>
                  <a:gd name="T4" fmla="*/ 60 w 60"/>
                  <a:gd name="T5" fmla="*/ 59 h 59"/>
                  <a:gd name="T6" fmla="*/ 60 w 60"/>
                  <a:gd name="T7" fmla="*/ 36 h 59"/>
                  <a:gd name="T8" fmla="*/ 0 w 60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59">
                    <a:moveTo>
                      <a:pt x="0" y="0"/>
                    </a:moveTo>
                    <a:lnTo>
                      <a:pt x="0" y="23"/>
                    </a:lnTo>
                    <a:lnTo>
                      <a:pt x="60" y="59"/>
                    </a:lnTo>
                    <a:lnTo>
                      <a:pt x="60" y="3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任意多边形: 形状 59"/>
              <p:cNvSpPr/>
              <p:nvPr/>
            </p:nvSpPr>
            <p:spPr bwMode="auto">
              <a:xfrm>
                <a:off x="6887467" y="1365425"/>
                <a:ext cx="144987" cy="137043"/>
              </a:xfrm>
              <a:custGeom>
                <a:avLst/>
                <a:gdLst>
                  <a:gd name="T0" fmla="*/ 0 w 73"/>
                  <a:gd name="T1" fmla="*/ 0 h 69"/>
                  <a:gd name="T2" fmla="*/ 0 w 73"/>
                  <a:gd name="T3" fmla="*/ 25 h 69"/>
                  <a:gd name="T4" fmla="*/ 73 w 73"/>
                  <a:gd name="T5" fmla="*/ 69 h 69"/>
                  <a:gd name="T6" fmla="*/ 73 w 73"/>
                  <a:gd name="T7" fmla="*/ 44 h 69"/>
                  <a:gd name="T8" fmla="*/ 0 w 73"/>
                  <a:gd name="T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69">
                    <a:moveTo>
                      <a:pt x="0" y="0"/>
                    </a:moveTo>
                    <a:lnTo>
                      <a:pt x="0" y="25"/>
                    </a:lnTo>
                    <a:lnTo>
                      <a:pt x="73" y="69"/>
                    </a:lnTo>
                    <a:lnTo>
                      <a:pt x="73" y="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任意多边形: 形状 60"/>
              <p:cNvSpPr/>
              <p:nvPr/>
            </p:nvSpPr>
            <p:spPr bwMode="auto">
              <a:xfrm>
                <a:off x="6887467" y="1365425"/>
                <a:ext cx="144987" cy="137043"/>
              </a:xfrm>
              <a:custGeom>
                <a:avLst/>
                <a:gdLst>
                  <a:gd name="T0" fmla="*/ 0 w 73"/>
                  <a:gd name="T1" fmla="*/ 0 h 69"/>
                  <a:gd name="T2" fmla="*/ 0 w 73"/>
                  <a:gd name="T3" fmla="*/ 25 h 69"/>
                  <a:gd name="T4" fmla="*/ 73 w 73"/>
                  <a:gd name="T5" fmla="*/ 69 h 69"/>
                  <a:gd name="T6" fmla="*/ 73 w 73"/>
                  <a:gd name="T7" fmla="*/ 44 h 69"/>
                  <a:gd name="T8" fmla="*/ 0 w 73"/>
                  <a:gd name="T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69">
                    <a:moveTo>
                      <a:pt x="0" y="0"/>
                    </a:moveTo>
                    <a:lnTo>
                      <a:pt x="0" y="25"/>
                    </a:lnTo>
                    <a:lnTo>
                      <a:pt x="73" y="69"/>
                    </a:lnTo>
                    <a:lnTo>
                      <a:pt x="73" y="4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任意多边形: 形状 61"/>
              <p:cNvSpPr/>
              <p:nvPr/>
            </p:nvSpPr>
            <p:spPr bwMode="auto">
              <a:xfrm>
                <a:off x="7070190" y="1472675"/>
                <a:ext cx="53626" cy="79445"/>
              </a:xfrm>
              <a:custGeom>
                <a:avLst/>
                <a:gdLst>
                  <a:gd name="T0" fmla="*/ 0 w 27"/>
                  <a:gd name="T1" fmla="*/ 0 h 40"/>
                  <a:gd name="T2" fmla="*/ 0 w 27"/>
                  <a:gd name="T3" fmla="*/ 25 h 40"/>
                  <a:gd name="T4" fmla="*/ 27 w 27"/>
                  <a:gd name="T5" fmla="*/ 40 h 40"/>
                  <a:gd name="T6" fmla="*/ 27 w 27"/>
                  <a:gd name="T7" fmla="*/ 15 h 40"/>
                  <a:gd name="T8" fmla="*/ 0 w 27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0">
                    <a:moveTo>
                      <a:pt x="0" y="0"/>
                    </a:moveTo>
                    <a:lnTo>
                      <a:pt x="0" y="25"/>
                    </a:lnTo>
                    <a:lnTo>
                      <a:pt x="27" y="40"/>
                    </a:lnTo>
                    <a:lnTo>
                      <a:pt x="27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任意多边形: 形状 62"/>
              <p:cNvSpPr/>
              <p:nvPr/>
            </p:nvSpPr>
            <p:spPr bwMode="auto">
              <a:xfrm>
                <a:off x="7070190" y="1472675"/>
                <a:ext cx="53626" cy="79445"/>
              </a:xfrm>
              <a:custGeom>
                <a:avLst/>
                <a:gdLst>
                  <a:gd name="T0" fmla="*/ 0 w 27"/>
                  <a:gd name="T1" fmla="*/ 0 h 40"/>
                  <a:gd name="T2" fmla="*/ 0 w 27"/>
                  <a:gd name="T3" fmla="*/ 25 h 40"/>
                  <a:gd name="T4" fmla="*/ 27 w 27"/>
                  <a:gd name="T5" fmla="*/ 40 h 40"/>
                  <a:gd name="T6" fmla="*/ 27 w 27"/>
                  <a:gd name="T7" fmla="*/ 15 h 40"/>
                  <a:gd name="T8" fmla="*/ 0 w 27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0">
                    <a:moveTo>
                      <a:pt x="0" y="0"/>
                    </a:moveTo>
                    <a:lnTo>
                      <a:pt x="0" y="25"/>
                    </a:lnTo>
                    <a:lnTo>
                      <a:pt x="27" y="40"/>
                    </a:lnTo>
                    <a:lnTo>
                      <a:pt x="27" y="1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任意多边形: 形状 63"/>
              <p:cNvSpPr/>
              <p:nvPr/>
            </p:nvSpPr>
            <p:spPr bwMode="auto">
              <a:xfrm>
                <a:off x="7153607" y="1522329"/>
                <a:ext cx="53626" cy="79445"/>
              </a:xfrm>
              <a:custGeom>
                <a:avLst/>
                <a:gdLst>
                  <a:gd name="T0" fmla="*/ 0 w 27"/>
                  <a:gd name="T1" fmla="*/ 0 h 40"/>
                  <a:gd name="T2" fmla="*/ 0 w 27"/>
                  <a:gd name="T3" fmla="*/ 23 h 40"/>
                  <a:gd name="T4" fmla="*/ 27 w 27"/>
                  <a:gd name="T5" fmla="*/ 40 h 40"/>
                  <a:gd name="T6" fmla="*/ 27 w 27"/>
                  <a:gd name="T7" fmla="*/ 15 h 40"/>
                  <a:gd name="T8" fmla="*/ 0 w 27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0">
                    <a:moveTo>
                      <a:pt x="0" y="0"/>
                    </a:moveTo>
                    <a:lnTo>
                      <a:pt x="0" y="23"/>
                    </a:lnTo>
                    <a:lnTo>
                      <a:pt x="27" y="40"/>
                    </a:lnTo>
                    <a:lnTo>
                      <a:pt x="27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任意多边形: 形状 64"/>
              <p:cNvSpPr/>
              <p:nvPr/>
            </p:nvSpPr>
            <p:spPr bwMode="auto">
              <a:xfrm>
                <a:off x="7153607" y="1522329"/>
                <a:ext cx="53626" cy="79445"/>
              </a:xfrm>
              <a:custGeom>
                <a:avLst/>
                <a:gdLst>
                  <a:gd name="T0" fmla="*/ 0 w 27"/>
                  <a:gd name="T1" fmla="*/ 0 h 40"/>
                  <a:gd name="T2" fmla="*/ 0 w 27"/>
                  <a:gd name="T3" fmla="*/ 23 h 40"/>
                  <a:gd name="T4" fmla="*/ 27 w 27"/>
                  <a:gd name="T5" fmla="*/ 40 h 40"/>
                  <a:gd name="T6" fmla="*/ 27 w 27"/>
                  <a:gd name="T7" fmla="*/ 15 h 40"/>
                  <a:gd name="T8" fmla="*/ 0 w 27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0">
                    <a:moveTo>
                      <a:pt x="0" y="0"/>
                    </a:moveTo>
                    <a:lnTo>
                      <a:pt x="0" y="23"/>
                    </a:lnTo>
                    <a:lnTo>
                      <a:pt x="27" y="40"/>
                    </a:lnTo>
                    <a:lnTo>
                      <a:pt x="27" y="1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任意多边形: 形状 65"/>
              <p:cNvSpPr/>
              <p:nvPr/>
            </p:nvSpPr>
            <p:spPr bwMode="auto">
              <a:xfrm>
                <a:off x="6730563" y="1389258"/>
                <a:ext cx="87389" cy="99306"/>
              </a:xfrm>
              <a:custGeom>
                <a:avLst/>
                <a:gdLst>
                  <a:gd name="T0" fmla="*/ 44 w 44"/>
                  <a:gd name="T1" fmla="*/ 50 h 50"/>
                  <a:gd name="T2" fmla="*/ 0 w 44"/>
                  <a:gd name="T3" fmla="*/ 23 h 50"/>
                  <a:gd name="T4" fmla="*/ 0 w 44"/>
                  <a:gd name="T5" fmla="*/ 0 h 50"/>
                  <a:gd name="T6" fmla="*/ 44 w 44"/>
                  <a:gd name="T7" fmla="*/ 25 h 50"/>
                  <a:gd name="T8" fmla="*/ 44 w 44"/>
                  <a:gd name="T9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44" y="50"/>
                    </a:moveTo>
                    <a:lnTo>
                      <a:pt x="0" y="23"/>
                    </a:lnTo>
                    <a:lnTo>
                      <a:pt x="0" y="0"/>
                    </a:lnTo>
                    <a:lnTo>
                      <a:pt x="44" y="25"/>
                    </a:lnTo>
                    <a:lnTo>
                      <a:pt x="44" y="50"/>
                    </a:lnTo>
                    <a:close/>
                  </a:path>
                </a:pathLst>
              </a:custGeom>
              <a:solidFill>
                <a:srgbClr val="42E8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任意多边形: 形状 66"/>
              <p:cNvSpPr/>
              <p:nvPr/>
            </p:nvSpPr>
            <p:spPr bwMode="auto">
              <a:xfrm>
                <a:off x="6849730" y="1460758"/>
                <a:ext cx="33765" cy="65542"/>
              </a:xfrm>
              <a:custGeom>
                <a:avLst/>
                <a:gdLst>
                  <a:gd name="T0" fmla="*/ 17 w 17"/>
                  <a:gd name="T1" fmla="*/ 33 h 33"/>
                  <a:gd name="T2" fmla="*/ 0 w 17"/>
                  <a:gd name="T3" fmla="*/ 23 h 33"/>
                  <a:gd name="T4" fmla="*/ 0 w 17"/>
                  <a:gd name="T5" fmla="*/ 0 h 33"/>
                  <a:gd name="T6" fmla="*/ 17 w 17"/>
                  <a:gd name="T7" fmla="*/ 8 h 33"/>
                  <a:gd name="T8" fmla="*/ 17 w 17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33">
                    <a:moveTo>
                      <a:pt x="17" y="33"/>
                    </a:moveTo>
                    <a:lnTo>
                      <a:pt x="0" y="23"/>
                    </a:lnTo>
                    <a:lnTo>
                      <a:pt x="0" y="0"/>
                    </a:lnTo>
                    <a:lnTo>
                      <a:pt x="17" y="8"/>
                    </a:lnTo>
                    <a:lnTo>
                      <a:pt x="17" y="33"/>
                    </a:lnTo>
                    <a:close/>
                  </a:path>
                </a:pathLst>
              </a:custGeom>
              <a:solidFill>
                <a:srgbClr val="42E8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任意多边形: 形状 67"/>
              <p:cNvSpPr/>
              <p:nvPr/>
            </p:nvSpPr>
            <p:spPr bwMode="auto">
              <a:xfrm>
                <a:off x="6917258" y="1498495"/>
                <a:ext cx="53626" cy="77459"/>
              </a:xfrm>
              <a:custGeom>
                <a:avLst/>
                <a:gdLst>
                  <a:gd name="T0" fmla="*/ 0 w 27"/>
                  <a:gd name="T1" fmla="*/ 0 h 39"/>
                  <a:gd name="T2" fmla="*/ 0 w 27"/>
                  <a:gd name="T3" fmla="*/ 22 h 39"/>
                  <a:gd name="T4" fmla="*/ 27 w 27"/>
                  <a:gd name="T5" fmla="*/ 39 h 39"/>
                  <a:gd name="T6" fmla="*/ 27 w 27"/>
                  <a:gd name="T7" fmla="*/ 14 h 39"/>
                  <a:gd name="T8" fmla="*/ 0 w 27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9">
                    <a:moveTo>
                      <a:pt x="0" y="0"/>
                    </a:moveTo>
                    <a:lnTo>
                      <a:pt x="0" y="22"/>
                    </a:lnTo>
                    <a:lnTo>
                      <a:pt x="27" y="39"/>
                    </a:lnTo>
                    <a:lnTo>
                      <a:pt x="27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任意多边形: 形状 68"/>
              <p:cNvSpPr/>
              <p:nvPr/>
            </p:nvSpPr>
            <p:spPr bwMode="auto">
              <a:xfrm>
                <a:off x="6917258" y="1498495"/>
                <a:ext cx="53626" cy="77459"/>
              </a:xfrm>
              <a:custGeom>
                <a:avLst/>
                <a:gdLst>
                  <a:gd name="T0" fmla="*/ 0 w 27"/>
                  <a:gd name="T1" fmla="*/ 0 h 39"/>
                  <a:gd name="T2" fmla="*/ 0 w 27"/>
                  <a:gd name="T3" fmla="*/ 22 h 39"/>
                  <a:gd name="T4" fmla="*/ 27 w 27"/>
                  <a:gd name="T5" fmla="*/ 39 h 39"/>
                  <a:gd name="T6" fmla="*/ 27 w 27"/>
                  <a:gd name="T7" fmla="*/ 14 h 39"/>
                  <a:gd name="T8" fmla="*/ 0 w 27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9">
                    <a:moveTo>
                      <a:pt x="0" y="0"/>
                    </a:moveTo>
                    <a:lnTo>
                      <a:pt x="0" y="22"/>
                    </a:lnTo>
                    <a:lnTo>
                      <a:pt x="27" y="39"/>
                    </a:lnTo>
                    <a:lnTo>
                      <a:pt x="27" y="1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任意多边形: 形状 69"/>
              <p:cNvSpPr/>
              <p:nvPr/>
            </p:nvSpPr>
            <p:spPr bwMode="auto">
              <a:xfrm>
                <a:off x="6730563" y="1502467"/>
                <a:ext cx="323738" cy="234362"/>
              </a:xfrm>
              <a:custGeom>
                <a:avLst/>
                <a:gdLst>
                  <a:gd name="T0" fmla="*/ 0 w 163"/>
                  <a:gd name="T1" fmla="*/ 0 h 118"/>
                  <a:gd name="T2" fmla="*/ 0 w 163"/>
                  <a:gd name="T3" fmla="*/ 23 h 118"/>
                  <a:gd name="T4" fmla="*/ 163 w 163"/>
                  <a:gd name="T5" fmla="*/ 118 h 118"/>
                  <a:gd name="T6" fmla="*/ 163 w 163"/>
                  <a:gd name="T7" fmla="*/ 93 h 118"/>
                  <a:gd name="T8" fmla="*/ 0 w 163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118">
                    <a:moveTo>
                      <a:pt x="0" y="0"/>
                    </a:moveTo>
                    <a:lnTo>
                      <a:pt x="0" y="23"/>
                    </a:lnTo>
                    <a:lnTo>
                      <a:pt x="163" y="118"/>
                    </a:lnTo>
                    <a:lnTo>
                      <a:pt x="163" y="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任意多边形: 形状 70"/>
              <p:cNvSpPr/>
              <p:nvPr/>
            </p:nvSpPr>
            <p:spPr bwMode="auto">
              <a:xfrm>
                <a:off x="6730563" y="1502467"/>
                <a:ext cx="323738" cy="234362"/>
              </a:xfrm>
              <a:custGeom>
                <a:avLst/>
                <a:gdLst>
                  <a:gd name="T0" fmla="*/ 0 w 163"/>
                  <a:gd name="T1" fmla="*/ 0 h 118"/>
                  <a:gd name="T2" fmla="*/ 0 w 163"/>
                  <a:gd name="T3" fmla="*/ 23 h 118"/>
                  <a:gd name="T4" fmla="*/ 163 w 163"/>
                  <a:gd name="T5" fmla="*/ 118 h 118"/>
                  <a:gd name="T6" fmla="*/ 163 w 163"/>
                  <a:gd name="T7" fmla="*/ 93 h 118"/>
                  <a:gd name="T8" fmla="*/ 0 w 163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118">
                    <a:moveTo>
                      <a:pt x="0" y="0"/>
                    </a:moveTo>
                    <a:lnTo>
                      <a:pt x="0" y="23"/>
                    </a:lnTo>
                    <a:lnTo>
                      <a:pt x="163" y="118"/>
                    </a:lnTo>
                    <a:lnTo>
                      <a:pt x="163" y="9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任意多边形: 形状 71"/>
              <p:cNvSpPr/>
              <p:nvPr/>
            </p:nvSpPr>
            <p:spPr bwMode="auto">
              <a:xfrm>
                <a:off x="7092037" y="1709023"/>
                <a:ext cx="77459" cy="93348"/>
              </a:xfrm>
              <a:custGeom>
                <a:avLst/>
                <a:gdLst>
                  <a:gd name="T0" fmla="*/ 0 w 39"/>
                  <a:gd name="T1" fmla="*/ 0 h 47"/>
                  <a:gd name="T2" fmla="*/ 0 w 39"/>
                  <a:gd name="T3" fmla="*/ 23 h 47"/>
                  <a:gd name="T4" fmla="*/ 39 w 39"/>
                  <a:gd name="T5" fmla="*/ 47 h 47"/>
                  <a:gd name="T6" fmla="*/ 39 w 39"/>
                  <a:gd name="T7" fmla="*/ 23 h 47"/>
                  <a:gd name="T8" fmla="*/ 0 w 3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47">
                    <a:moveTo>
                      <a:pt x="0" y="0"/>
                    </a:moveTo>
                    <a:lnTo>
                      <a:pt x="0" y="23"/>
                    </a:lnTo>
                    <a:lnTo>
                      <a:pt x="39" y="47"/>
                    </a:lnTo>
                    <a:lnTo>
                      <a:pt x="39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任意多边形: 形状 72"/>
              <p:cNvSpPr/>
              <p:nvPr/>
            </p:nvSpPr>
            <p:spPr bwMode="auto">
              <a:xfrm>
                <a:off x="7092037" y="1709023"/>
                <a:ext cx="77459" cy="93348"/>
              </a:xfrm>
              <a:custGeom>
                <a:avLst/>
                <a:gdLst>
                  <a:gd name="T0" fmla="*/ 0 w 39"/>
                  <a:gd name="T1" fmla="*/ 0 h 47"/>
                  <a:gd name="T2" fmla="*/ 0 w 39"/>
                  <a:gd name="T3" fmla="*/ 23 h 47"/>
                  <a:gd name="T4" fmla="*/ 39 w 39"/>
                  <a:gd name="T5" fmla="*/ 47 h 47"/>
                  <a:gd name="T6" fmla="*/ 39 w 39"/>
                  <a:gd name="T7" fmla="*/ 23 h 47"/>
                  <a:gd name="T8" fmla="*/ 0 w 3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47">
                    <a:moveTo>
                      <a:pt x="0" y="0"/>
                    </a:moveTo>
                    <a:lnTo>
                      <a:pt x="0" y="23"/>
                    </a:lnTo>
                    <a:lnTo>
                      <a:pt x="39" y="47"/>
                    </a:lnTo>
                    <a:lnTo>
                      <a:pt x="39" y="2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任意多边形: 形状 73"/>
              <p:cNvSpPr/>
              <p:nvPr/>
            </p:nvSpPr>
            <p:spPr bwMode="auto">
              <a:xfrm>
                <a:off x="6730563" y="1613690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3 h 50"/>
                  <a:gd name="T4" fmla="*/ 44 w 44"/>
                  <a:gd name="T5" fmla="*/ 50 h 50"/>
                  <a:gd name="T6" fmla="*/ 44 w 44"/>
                  <a:gd name="T7" fmla="*/ 25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3"/>
                    </a:lnTo>
                    <a:lnTo>
                      <a:pt x="44" y="50"/>
                    </a:lnTo>
                    <a:lnTo>
                      <a:pt x="44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任意多边形: 形状 74"/>
              <p:cNvSpPr/>
              <p:nvPr/>
            </p:nvSpPr>
            <p:spPr bwMode="auto">
              <a:xfrm>
                <a:off x="6730563" y="1613690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3 h 50"/>
                  <a:gd name="T4" fmla="*/ 44 w 44"/>
                  <a:gd name="T5" fmla="*/ 50 h 50"/>
                  <a:gd name="T6" fmla="*/ 44 w 44"/>
                  <a:gd name="T7" fmla="*/ 25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3"/>
                    </a:lnTo>
                    <a:lnTo>
                      <a:pt x="44" y="50"/>
                    </a:lnTo>
                    <a:lnTo>
                      <a:pt x="44" y="2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任意多边形: 形状 75"/>
              <p:cNvSpPr/>
              <p:nvPr/>
            </p:nvSpPr>
            <p:spPr bwMode="auto">
              <a:xfrm>
                <a:off x="6849730" y="1683203"/>
                <a:ext cx="174778" cy="144987"/>
              </a:xfrm>
              <a:custGeom>
                <a:avLst/>
                <a:gdLst>
                  <a:gd name="T0" fmla="*/ 0 w 88"/>
                  <a:gd name="T1" fmla="*/ 0 h 73"/>
                  <a:gd name="T2" fmla="*/ 0 w 88"/>
                  <a:gd name="T3" fmla="*/ 23 h 73"/>
                  <a:gd name="T4" fmla="*/ 88 w 88"/>
                  <a:gd name="T5" fmla="*/ 73 h 73"/>
                  <a:gd name="T6" fmla="*/ 88 w 88"/>
                  <a:gd name="T7" fmla="*/ 50 h 73"/>
                  <a:gd name="T8" fmla="*/ 0 w 88"/>
                  <a:gd name="T9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73">
                    <a:moveTo>
                      <a:pt x="0" y="0"/>
                    </a:moveTo>
                    <a:lnTo>
                      <a:pt x="0" y="23"/>
                    </a:lnTo>
                    <a:lnTo>
                      <a:pt x="88" y="73"/>
                    </a:lnTo>
                    <a:lnTo>
                      <a:pt x="88" y="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任意多边形: 形状 76"/>
              <p:cNvSpPr/>
              <p:nvPr/>
            </p:nvSpPr>
            <p:spPr bwMode="auto">
              <a:xfrm>
                <a:off x="6849730" y="1683203"/>
                <a:ext cx="174778" cy="144987"/>
              </a:xfrm>
              <a:custGeom>
                <a:avLst/>
                <a:gdLst>
                  <a:gd name="T0" fmla="*/ 0 w 88"/>
                  <a:gd name="T1" fmla="*/ 0 h 73"/>
                  <a:gd name="T2" fmla="*/ 0 w 88"/>
                  <a:gd name="T3" fmla="*/ 23 h 73"/>
                  <a:gd name="T4" fmla="*/ 88 w 88"/>
                  <a:gd name="T5" fmla="*/ 73 h 73"/>
                  <a:gd name="T6" fmla="*/ 88 w 88"/>
                  <a:gd name="T7" fmla="*/ 50 h 73"/>
                  <a:gd name="T8" fmla="*/ 0 w 88"/>
                  <a:gd name="T9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73">
                    <a:moveTo>
                      <a:pt x="0" y="0"/>
                    </a:moveTo>
                    <a:lnTo>
                      <a:pt x="0" y="23"/>
                    </a:lnTo>
                    <a:lnTo>
                      <a:pt x="88" y="73"/>
                    </a:lnTo>
                    <a:lnTo>
                      <a:pt x="88" y="5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任意多边形: 形状 77"/>
              <p:cNvSpPr/>
              <p:nvPr/>
            </p:nvSpPr>
            <p:spPr bwMode="auto">
              <a:xfrm>
                <a:off x="7058273" y="1798398"/>
                <a:ext cx="53626" cy="83417"/>
              </a:xfrm>
              <a:custGeom>
                <a:avLst/>
                <a:gdLst>
                  <a:gd name="T0" fmla="*/ 0 w 27"/>
                  <a:gd name="T1" fmla="*/ 0 h 42"/>
                  <a:gd name="T2" fmla="*/ 0 w 27"/>
                  <a:gd name="T3" fmla="*/ 25 h 42"/>
                  <a:gd name="T4" fmla="*/ 27 w 27"/>
                  <a:gd name="T5" fmla="*/ 42 h 42"/>
                  <a:gd name="T6" fmla="*/ 27 w 27"/>
                  <a:gd name="T7" fmla="*/ 17 h 42"/>
                  <a:gd name="T8" fmla="*/ 0 w 2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2">
                    <a:moveTo>
                      <a:pt x="0" y="0"/>
                    </a:moveTo>
                    <a:lnTo>
                      <a:pt x="0" y="25"/>
                    </a:lnTo>
                    <a:lnTo>
                      <a:pt x="27" y="42"/>
                    </a:lnTo>
                    <a:lnTo>
                      <a:pt x="27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任意多边形: 形状 78"/>
              <p:cNvSpPr/>
              <p:nvPr/>
            </p:nvSpPr>
            <p:spPr bwMode="auto">
              <a:xfrm>
                <a:off x="7058273" y="1798398"/>
                <a:ext cx="53626" cy="83417"/>
              </a:xfrm>
              <a:custGeom>
                <a:avLst/>
                <a:gdLst>
                  <a:gd name="T0" fmla="*/ 0 w 27"/>
                  <a:gd name="T1" fmla="*/ 0 h 42"/>
                  <a:gd name="T2" fmla="*/ 0 w 27"/>
                  <a:gd name="T3" fmla="*/ 25 h 42"/>
                  <a:gd name="T4" fmla="*/ 27 w 27"/>
                  <a:gd name="T5" fmla="*/ 42 h 42"/>
                  <a:gd name="T6" fmla="*/ 27 w 27"/>
                  <a:gd name="T7" fmla="*/ 17 h 42"/>
                  <a:gd name="T8" fmla="*/ 0 w 2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2">
                    <a:moveTo>
                      <a:pt x="0" y="0"/>
                    </a:moveTo>
                    <a:lnTo>
                      <a:pt x="0" y="25"/>
                    </a:lnTo>
                    <a:lnTo>
                      <a:pt x="27" y="42"/>
                    </a:lnTo>
                    <a:lnTo>
                      <a:pt x="27" y="1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任意多边形: 形状 79"/>
              <p:cNvSpPr/>
              <p:nvPr/>
            </p:nvSpPr>
            <p:spPr bwMode="auto">
              <a:xfrm>
                <a:off x="6730563" y="1724912"/>
                <a:ext cx="178751" cy="152932"/>
              </a:xfrm>
              <a:custGeom>
                <a:avLst/>
                <a:gdLst>
                  <a:gd name="T0" fmla="*/ 0 w 90"/>
                  <a:gd name="T1" fmla="*/ 0 h 77"/>
                  <a:gd name="T2" fmla="*/ 0 w 90"/>
                  <a:gd name="T3" fmla="*/ 23 h 77"/>
                  <a:gd name="T4" fmla="*/ 90 w 90"/>
                  <a:gd name="T5" fmla="*/ 77 h 77"/>
                  <a:gd name="T6" fmla="*/ 90 w 90"/>
                  <a:gd name="T7" fmla="*/ 52 h 77"/>
                  <a:gd name="T8" fmla="*/ 0 w 90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77">
                    <a:moveTo>
                      <a:pt x="0" y="0"/>
                    </a:moveTo>
                    <a:lnTo>
                      <a:pt x="0" y="23"/>
                    </a:lnTo>
                    <a:lnTo>
                      <a:pt x="90" y="77"/>
                    </a:lnTo>
                    <a:lnTo>
                      <a:pt x="90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任意多边形: 形状 80"/>
              <p:cNvSpPr/>
              <p:nvPr/>
            </p:nvSpPr>
            <p:spPr bwMode="auto">
              <a:xfrm>
                <a:off x="6730563" y="1724912"/>
                <a:ext cx="178751" cy="152932"/>
              </a:xfrm>
              <a:custGeom>
                <a:avLst/>
                <a:gdLst>
                  <a:gd name="T0" fmla="*/ 0 w 90"/>
                  <a:gd name="T1" fmla="*/ 0 h 77"/>
                  <a:gd name="T2" fmla="*/ 0 w 90"/>
                  <a:gd name="T3" fmla="*/ 23 h 77"/>
                  <a:gd name="T4" fmla="*/ 90 w 90"/>
                  <a:gd name="T5" fmla="*/ 77 h 77"/>
                  <a:gd name="T6" fmla="*/ 90 w 90"/>
                  <a:gd name="T7" fmla="*/ 52 h 77"/>
                  <a:gd name="T8" fmla="*/ 0 w 90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77">
                    <a:moveTo>
                      <a:pt x="0" y="0"/>
                    </a:moveTo>
                    <a:lnTo>
                      <a:pt x="0" y="23"/>
                    </a:lnTo>
                    <a:lnTo>
                      <a:pt x="90" y="77"/>
                    </a:lnTo>
                    <a:lnTo>
                      <a:pt x="90" y="5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任意多边形: 形状 81"/>
              <p:cNvSpPr/>
              <p:nvPr/>
            </p:nvSpPr>
            <p:spPr bwMode="auto">
              <a:xfrm>
                <a:off x="6945064" y="1844079"/>
                <a:ext cx="129098" cy="125126"/>
              </a:xfrm>
              <a:custGeom>
                <a:avLst/>
                <a:gdLst>
                  <a:gd name="T0" fmla="*/ 65 w 65"/>
                  <a:gd name="T1" fmla="*/ 63 h 63"/>
                  <a:gd name="T2" fmla="*/ 0 w 65"/>
                  <a:gd name="T3" fmla="*/ 25 h 63"/>
                  <a:gd name="T4" fmla="*/ 0 w 65"/>
                  <a:gd name="T5" fmla="*/ 0 h 63"/>
                  <a:gd name="T6" fmla="*/ 65 w 65"/>
                  <a:gd name="T7" fmla="*/ 40 h 63"/>
                  <a:gd name="T8" fmla="*/ 65 w 65"/>
                  <a:gd name="T9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3">
                    <a:moveTo>
                      <a:pt x="65" y="63"/>
                    </a:moveTo>
                    <a:lnTo>
                      <a:pt x="0" y="25"/>
                    </a:lnTo>
                    <a:lnTo>
                      <a:pt x="0" y="0"/>
                    </a:lnTo>
                    <a:lnTo>
                      <a:pt x="65" y="40"/>
                    </a:lnTo>
                    <a:lnTo>
                      <a:pt x="65" y="63"/>
                    </a:lnTo>
                    <a:close/>
                  </a:path>
                </a:pathLst>
              </a:custGeom>
              <a:solidFill>
                <a:srgbClr val="42E8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任意多边形: 形状 82"/>
              <p:cNvSpPr/>
              <p:nvPr/>
            </p:nvSpPr>
            <p:spPr bwMode="auto">
              <a:xfrm>
                <a:off x="7107926" y="1939413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5 h 50"/>
                  <a:gd name="T4" fmla="*/ 44 w 44"/>
                  <a:gd name="T5" fmla="*/ 50 h 50"/>
                  <a:gd name="T6" fmla="*/ 44 w 44"/>
                  <a:gd name="T7" fmla="*/ 27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5"/>
                    </a:lnTo>
                    <a:lnTo>
                      <a:pt x="44" y="50"/>
                    </a:lnTo>
                    <a:lnTo>
                      <a:pt x="44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任意多边形: 形状 83"/>
              <p:cNvSpPr/>
              <p:nvPr/>
            </p:nvSpPr>
            <p:spPr bwMode="auto">
              <a:xfrm>
                <a:off x="7107926" y="1939413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5 h 50"/>
                  <a:gd name="T4" fmla="*/ 44 w 44"/>
                  <a:gd name="T5" fmla="*/ 50 h 50"/>
                  <a:gd name="T6" fmla="*/ 44 w 44"/>
                  <a:gd name="T7" fmla="*/ 27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5"/>
                    </a:lnTo>
                    <a:lnTo>
                      <a:pt x="44" y="50"/>
                    </a:lnTo>
                    <a:lnTo>
                      <a:pt x="44" y="2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任意多边形: 形状 84"/>
              <p:cNvSpPr/>
              <p:nvPr/>
            </p:nvSpPr>
            <p:spPr bwMode="auto">
              <a:xfrm>
                <a:off x="6730563" y="1836135"/>
                <a:ext cx="61570" cy="83417"/>
              </a:xfrm>
              <a:custGeom>
                <a:avLst/>
                <a:gdLst>
                  <a:gd name="T0" fmla="*/ 0 w 31"/>
                  <a:gd name="T1" fmla="*/ 0 h 42"/>
                  <a:gd name="T2" fmla="*/ 0 w 31"/>
                  <a:gd name="T3" fmla="*/ 23 h 42"/>
                  <a:gd name="T4" fmla="*/ 31 w 31"/>
                  <a:gd name="T5" fmla="*/ 42 h 42"/>
                  <a:gd name="T6" fmla="*/ 31 w 31"/>
                  <a:gd name="T7" fmla="*/ 17 h 42"/>
                  <a:gd name="T8" fmla="*/ 0 w 31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2">
                    <a:moveTo>
                      <a:pt x="0" y="0"/>
                    </a:moveTo>
                    <a:lnTo>
                      <a:pt x="0" y="23"/>
                    </a:lnTo>
                    <a:lnTo>
                      <a:pt x="31" y="42"/>
                    </a:lnTo>
                    <a:lnTo>
                      <a:pt x="31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任意多边形: 形状 85"/>
              <p:cNvSpPr/>
              <p:nvPr/>
            </p:nvSpPr>
            <p:spPr bwMode="auto">
              <a:xfrm>
                <a:off x="6730563" y="1836135"/>
                <a:ext cx="61570" cy="83417"/>
              </a:xfrm>
              <a:custGeom>
                <a:avLst/>
                <a:gdLst>
                  <a:gd name="T0" fmla="*/ 0 w 31"/>
                  <a:gd name="T1" fmla="*/ 0 h 42"/>
                  <a:gd name="T2" fmla="*/ 0 w 31"/>
                  <a:gd name="T3" fmla="*/ 23 h 42"/>
                  <a:gd name="T4" fmla="*/ 31 w 31"/>
                  <a:gd name="T5" fmla="*/ 42 h 42"/>
                  <a:gd name="T6" fmla="*/ 31 w 31"/>
                  <a:gd name="T7" fmla="*/ 17 h 42"/>
                  <a:gd name="T8" fmla="*/ 0 w 31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2">
                    <a:moveTo>
                      <a:pt x="0" y="0"/>
                    </a:moveTo>
                    <a:lnTo>
                      <a:pt x="0" y="23"/>
                    </a:lnTo>
                    <a:lnTo>
                      <a:pt x="31" y="42"/>
                    </a:lnTo>
                    <a:lnTo>
                      <a:pt x="31" y="1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任意多边形: 形状 86"/>
              <p:cNvSpPr/>
              <p:nvPr/>
            </p:nvSpPr>
            <p:spPr bwMode="auto">
              <a:xfrm>
                <a:off x="6825897" y="1889759"/>
                <a:ext cx="79445" cy="95334"/>
              </a:xfrm>
              <a:custGeom>
                <a:avLst/>
                <a:gdLst>
                  <a:gd name="T0" fmla="*/ 0 w 40"/>
                  <a:gd name="T1" fmla="*/ 0 h 48"/>
                  <a:gd name="T2" fmla="*/ 0 w 40"/>
                  <a:gd name="T3" fmla="*/ 25 h 48"/>
                  <a:gd name="T4" fmla="*/ 40 w 40"/>
                  <a:gd name="T5" fmla="*/ 48 h 48"/>
                  <a:gd name="T6" fmla="*/ 40 w 40"/>
                  <a:gd name="T7" fmla="*/ 23 h 48"/>
                  <a:gd name="T8" fmla="*/ 0 w 40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8">
                    <a:moveTo>
                      <a:pt x="0" y="0"/>
                    </a:moveTo>
                    <a:lnTo>
                      <a:pt x="0" y="25"/>
                    </a:lnTo>
                    <a:lnTo>
                      <a:pt x="40" y="48"/>
                    </a:lnTo>
                    <a:lnTo>
                      <a:pt x="40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任意多边形: 形状 87"/>
              <p:cNvSpPr/>
              <p:nvPr/>
            </p:nvSpPr>
            <p:spPr bwMode="auto">
              <a:xfrm>
                <a:off x="6825897" y="1889759"/>
                <a:ext cx="79445" cy="95334"/>
              </a:xfrm>
              <a:custGeom>
                <a:avLst/>
                <a:gdLst>
                  <a:gd name="T0" fmla="*/ 0 w 40"/>
                  <a:gd name="T1" fmla="*/ 0 h 48"/>
                  <a:gd name="T2" fmla="*/ 0 w 40"/>
                  <a:gd name="T3" fmla="*/ 25 h 48"/>
                  <a:gd name="T4" fmla="*/ 40 w 40"/>
                  <a:gd name="T5" fmla="*/ 48 h 48"/>
                  <a:gd name="T6" fmla="*/ 40 w 40"/>
                  <a:gd name="T7" fmla="*/ 23 h 48"/>
                  <a:gd name="T8" fmla="*/ 0 w 40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8">
                    <a:moveTo>
                      <a:pt x="0" y="0"/>
                    </a:moveTo>
                    <a:lnTo>
                      <a:pt x="0" y="25"/>
                    </a:lnTo>
                    <a:lnTo>
                      <a:pt x="40" y="48"/>
                    </a:lnTo>
                    <a:lnTo>
                      <a:pt x="40" y="2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任意多边形: 形状 88"/>
              <p:cNvSpPr/>
              <p:nvPr/>
            </p:nvSpPr>
            <p:spPr bwMode="auto">
              <a:xfrm>
                <a:off x="6937119" y="1955302"/>
                <a:ext cx="133070" cy="125126"/>
              </a:xfrm>
              <a:custGeom>
                <a:avLst/>
                <a:gdLst>
                  <a:gd name="T0" fmla="*/ 0 w 67"/>
                  <a:gd name="T1" fmla="*/ 0 h 63"/>
                  <a:gd name="T2" fmla="*/ 0 w 67"/>
                  <a:gd name="T3" fmla="*/ 25 h 63"/>
                  <a:gd name="T4" fmla="*/ 67 w 67"/>
                  <a:gd name="T5" fmla="*/ 63 h 63"/>
                  <a:gd name="T6" fmla="*/ 67 w 67"/>
                  <a:gd name="T7" fmla="*/ 38 h 63"/>
                  <a:gd name="T8" fmla="*/ 0 w 67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63">
                    <a:moveTo>
                      <a:pt x="0" y="0"/>
                    </a:moveTo>
                    <a:lnTo>
                      <a:pt x="0" y="25"/>
                    </a:lnTo>
                    <a:lnTo>
                      <a:pt x="67" y="63"/>
                    </a:lnTo>
                    <a:lnTo>
                      <a:pt x="67" y="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任意多边形: 形状 89"/>
              <p:cNvSpPr/>
              <p:nvPr/>
            </p:nvSpPr>
            <p:spPr bwMode="auto">
              <a:xfrm>
                <a:off x="6937119" y="1955302"/>
                <a:ext cx="133070" cy="125126"/>
              </a:xfrm>
              <a:custGeom>
                <a:avLst/>
                <a:gdLst>
                  <a:gd name="T0" fmla="*/ 0 w 67"/>
                  <a:gd name="T1" fmla="*/ 0 h 63"/>
                  <a:gd name="T2" fmla="*/ 0 w 67"/>
                  <a:gd name="T3" fmla="*/ 25 h 63"/>
                  <a:gd name="T4" fmla="*/ 67 w 67"/>
                  <a:gd name="T5" fmla="*/ 63 h 63"/>
                  <a:gd name="T6" fmla="*/ 67 w 67"/>
                  <a:gd name="T7" fmla="*/ 38 h 63"/>
                  <a:gd name="T8" fmla="*/ 0 w 67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63">
                    <a:moveTo>
                      <a:pt x="0" y="0"/>
                    </a:moveTo>
                    <a:lnTo>
                      <a:pt x="0" y="25"/>
                    </a:lnTo>
                    <a:lnTo>
                      <a:pt x="67" y="63"/>
                    </a:lnTo>
                    <a:lnTo>
                      <a:pt x="67" y="3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任意多边形: 形状 90"/>
              <p:cNvSpPr/>
              <p:nvPr/>
            </p:nvSpPr>
            <p:spPr bwMode="auto">
              <a:xfrm>
                <a:off x="6730563" y="1947357"/>
                <a:ext cx="186695" cy="152932"/>
              </a:xfrm>
              <a:custGeom>
                <a:avLst/>
                <a:gdLst>
                  <a:gd name="T0" fmla="*/ 0 w 94"/>
                  <a:gd name="T1" fmla="*/ 0 h 77"/>
                  <a:gd name="T2" fmla="*/ 0 w 94"/>
                  <a:gd name="T3" fmla="*/ 23 h 77"/>
                  <a:gd name="T4" fmla="*/ 94 w 94"/>
                  <a:gd name="T5" fmla="*/ 77 h 77"/>
                  <a:gd name="T6" fmla="*/ 94 w 94"/>
                  <a:gd name="T7" fmla="*/ 54 h 77"/>
                  <a:gd name="T8" fmla="*/ 0 w 94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77">
                    <a:moveTo>
                      <a:pt x="0" y="0"/>
                    </a:moveTo>
                    <a:lnTo>
                      <a:pt x="0" y="23"/>
                    </a:lnTo>
                    <a:lnTo>
                      <a:pt x="94" y="77"/>
                    </a:lnTo>
                    <a:lnTo>
                      <a:pt x="94" y="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任意多边形: 形状 91"/>
              <p:cNvSpPr/>
              <p:nvPr/>
            </p:nvSpPr>
            <p:spPr bwMode="auto">
              <a:xfrm>
                <a:off x="6730563" y="1947357"/>
                <a:ext cx="186695" cy="152932"/>
              </a:xfrm>
              <a:custGeom>
                <a:avLst/>
                <a:gdLst>
                  <a:gd name="T0" fmla="*/ 0 w 94"/>
                  <a:gd name="T1" fmla="*/ 0 h 77"/>
                  <a:gd name="T2" fmla="*/ 0 w 94"/>
                  <a:gd name="T3" fmla="*/ 23 h 77"/>
                  <a:gd name="T4" fmla="*/ 94 w 94"/>
                  <a:gd name="T5" fmla="*/ 77 h 77"/>
                  <a:gd name="T6" fmla="*/ 94 w 94"/>
                  <a:gd name="T7" fmla="*/ 54 h 77"/>
                  <a:gd name="T8" fmla="*/ 0 w 94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77">
                    <a:moveTo>
                      <a:pt x="0" y="0"/>
                    </a:moveTo>
                    <a:lnTo>
                      <a:pt x="0" y="23"/>
                    </a:lnTo>
                    <a:lnTo>
                      <a:pt x="94" y="77"/>
                    </a:lnTo>
                    <a:lnTo>
                      <a:pt x="94" y="5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任意多边形: 形状 92"/>
              <p:cNvSpPr/>
              <p:nvPr/>
            </p:nvSpPr>
            <p:spPr bwMode="auto">
              <a:xfrm>
                <a:off x="6951023" y="2072482"/>
                <a:ext cx="172793" cy="148959"/>
              </a:xfrm>
              <a:custGeom>
                <a:avLst/>
                <a:gdLst>
                  <a:gd name="T0" fmla="*/ 0 w 87"/>
                  <a:gd name="T1" fmla="*/ 0 h 75"/>
                  <a:gd name="T2" fmla="*/ 0 w 87"/>
                  <a:gd name="T3" fmla="*/ 25 h 75"/>
                  <a:gd name="T4" fmla="*/ 87 w 87"/>
                  <a:gd name="T5" fmla="*/ 75 h 75"/>
                  <a:gd name="T6" fmla="*/ 87 w 87"/>
                  <a:gd name="T7" fmla="*/ 52 h 75"/>
                  <a:gd name="T8" fmla="*/ 0 w 87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75">
                    <a:moveTo>
                      <a:pt x="0" y="0"/>
                    </a:moveTo>
                    <a:lnTo>
                      <a:pt x="0" y="25"/>
                    </a:lnTo>
                    <a:lnTo>
                      <a:pt x="87" y="75"/>
                    </a:lnTo>
                    <a:lnTo>
                      <a:pt x="87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任意多边形: 形状 93"/>
              <p:cNvSpPr/>
              <p:nvPr/>
            </p:nvSpPr>
            <p:spPr bwMode="auto">
              <a:xfrm>
                <a:off x="6951023" y="2072482"/>
                <a:ext cx="172793" cy="148959"/>
              </a:xfrm>
              <a:custGeom>
                <a:avLst/>
                <a:gdLst>
                  <a:gd name="T0" fmla="*/ 0 w 87"/>
                  <a:gd name="T1" fmla="*/ 0 h 75"/>
                  <a:gd name="T2" fmla="*/ 0 w 87"/>
                  <a:gd name="T3" fmla="*/ 25 h 75"/>
                  <a:gd name="T4" fmla="*/ 87 w 87"/>
                  <a:gd name="T5" fmla="*/ 75 h 75"/>
                  <a:gd name="T6" fmla="*/ 87 w 87"/>
                  <a:gd name="T7" fmla="*/ 52 h 75"/>
                  <a:gd name="T8" fmla="*/ 0 w 87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75">
                    <a:moveTo>
                      <a:pt x="0" y="0"/>
                    </a:moveTo>
                    <a:lnTo>
                      <a:pt x="0" y="25"/>
                    </a:lnTo>
                    <a:lnTo>
                      <a:pt x="87" y="75"/>
                    </a:lnTo>
                    <a:lnTo>
                      <a:pt x="87" y="5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任意多边形: 形状 94"/>
              <p:cNvSpPr/>
              <p:nvPr/>
            </p:nvSpPr>
            <p:spPr bwMode="auto">
              <a:xfrm>
                <a:off x="7157579" y="2191649"/>
                <a:ext cx="57598" cy="83417"/>
              </a:xfrm>
              <a:custGeom>
                <a:avLst/>
                <a:gdLst>
                  <a:gd name="T0" fmla="*/ 29 w 29"/>
                  <a:gd name="T1" fmla="*/ 42 h 42"/>
                  <a:gd name="T2" fmla="*/ 0 w 29"/>
                  <a:gd name="T3" fmla="*/ 25 h 42"/>
                  <a:gd name="T4" fmla="*/ 0 w 29"/>
                  <a:gd name="T5" fmla="*/ 0 h 42"/>
                  <a:gd name="T6" fmla="*/ 29 w 29"/>
                  <a:gd name="T7" fmla="*/ 17 h 42"/>
                  <a:gd name="T8" fmla="*/ 29 w 29"/>
                  <a:gd name="T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2">
                    <a:moveTo>
                      <a:pt x="29" y="42"/>
                    </a:moveTo>
                    <a:lnTo>
                      <a:pt x="0" y="25"/>
                    </a:lnTo>
                    <a:lnTo>
                      <a:pt x="0" y="0"/>
                    </a:lnTo>
                    <a:lnTo>
                      <a:pt x="29" y="17"/>
                    </a:lnTo>
                    <a:lnTo>
                      <a:pt x="29" y="42"/>
                    </a:lnTo>
                    <a:close/>
                  </a:path>
                </a:pathLst>
              </a:custGeom>
              <a:solidFill>
                <a:srgbClr val="42E8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任意多边形: 形状 95"/>
              <p:cNvSpPr/>
              <p:nvPr/>
            </p:nvSpPr>
            <p:spPr bwMode="auto">
              <a:xfrm>
                <a:off x="7244968" y="2241303"/>
                <a:ext cx="53626" cy="83417"/>
              </a:xfrm>
              <a:custGeom>
                <a:avLst/>
                <a:gdLst>
                  <a:gd name="T0" fmla="*/ 0 w 27"/>
                  <a:gd name="T1" fmla="*/ 0 h 42"/>
                  <a:gd name="T2" fmla="*/ 0 w 27"/>
                  <a:gd name="T3" fmla="*/ 25 h 42"/>
                  <a:gd name="T4" fmla="*/ 27 w 27"/>
                  <a:gd name="T5" fmla="*/ 42 h 42"/>
                  <a:gd name="T6" fmla="*/ 27 w 27"/>
                  <a:gd name="T7" fmla="*/ 17 h 42"/>
                  <a:gd name="T8" fmla="*/ 0 w 2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2">
                    <a:moveTo>
                      <a:pt x="0" y="0"/>
                    </a:moveTo>
                    <a:lnTo>
                      <a:pt x="0" y="25"/>
                    </a:lnTo>
                    <a:lnTo>
                      <a:pt x="27" y="42"/>
                    </a:lnTo>
                    <a:lnTo>
                      <a:pt x="27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任意多边形: 形状 96"/>
              <p:cNvSpPr/>
              <p:nvPr/>
            </p:nvSpPr>
            <p:spPr bwMode="auto">
              <a:xfrm>
                <a:off x="7244968" y="2241303"/>
                <a:ext cx="53626" cy="83417"/>
              </a:xfrm>
              <a:custGeom>
                <a:avLst/>
                <a:gdLst>
                  <a:gd name="T0" fmla="*/ 0 w 27"/>
                  <a:gd name="T1" fmla="*/ 0 h 42"/>
                  <a:gd name="T2" fmla="*/ 0 w 27"/>
                  <a:gd name="T3" fmla="*/ 25 h 42"/>
                  <a:gd name="T4" fmla="*/ 27 w 27"/>
                  <a:gd name="T5" fmla="*/ 42 h 42"/>
                  <a:gd name="T6" fmla="*/ 27 w 27"/>
                  <a:gd name="T7" fmla="*/ 17 h 42"/>
                  <a:gd name="T8" fmla="*/ 0 w 2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2">
                    <a:moveTo>
                      <a:pt x="0" y="0"/>
                    </a:moveTo>
                    <a:lnTo>
                      <a:pt x="0" y="25"/>
                    </a:lnTo>
                    <a:lnTo>
                      <a:pt x="27" y="42"/>
                    </a:lnTo>
                    <a:lnTo>
                      <a:pt x="27" y="1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任意多边形: 形状 97"/>
              <p:cNvSpPr/>
              <p:nvPr/>
            </p:nvSpPr>
            <p:spPr bwMode="auto">
              <a:xfrm>
                <a:off x="6730563" y="2058580"/>
                <a:ext cx="111223" cy="113209"/>
              </a:xfrm>
              <a:custGeom>
                <a:avLst/>
                <a:gdLst>
                  <a:gd name="T0" fmla="*/ 0 w 56"/>
                  <a:gd name="T1" fmla="*/ 0 h 57"/>
                  <a:gd name="T2" fmla="*/ 0 w 56"/>
                  <a:gd name="T3" fmla="*/ 23 h 57"/>
                  <a:gd name="T4" fmla="*/ 56 w 56"/>
                  <a:gd name="T5" fmla="*/ 57 h 57"/>
                  <a:gd name="T6" fmla="*/ 56 w 56"/>
                  <a:gd name="T7" fmla="*/ 32 h 57"/>
                  <a:gd name="T8" fmla="*/ 0 w 56"/>
                  <a:gd name="T9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7">
                    <a:moveTo>
                      <a:pt x="0" y="0"/>
                    </a:moveTo>
                    <a:lnTo>
                      <a:pt x="0" y="23"/>
                    </a:lnTo>
                    <a:lnTo>
                      <a:pt x="56" y="57"/>
                    </a:lnTo>
                    <a:lnTo>
                      <a:pt x="56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任意多边形: 形状 98"/>
              <p:cNvSpPr/>
              <p:nvPr/>
            </p:nvSpPr>
            <p:spPr bwMode="auto">
              <a:xfrm>
                <a:off x="6730563" y="2058580"/>
                <a:ext cx="111223" cy="113209"/>
              </a:xfrm>
              <a:custGeom>
                <a:avLst/>
                <a:gdLst>
                  <a:gd name="T0" fmla="*/ 0 w 56"/>
                  <a:gd name="T1" fmla="*/ 0 h 57"/>
                  <a:gd name="T2" fmla="*/ 0 w 56"/>
                  <a:gd name="T3" fmla="*/ 23 h 57"/>
                  <a:gd name="T4" fmla="*/ 56 w 56"/>
                  <a:gd name="T5" fmla="*/ 57 h 57"/>
                  <a:gd name="T6" fmla="*/ 56 w 56"/>
                  <a:gd name="T7" fmla="*/ 32 h 57"/>
                  <a:gd name="T8" fmla="*/ 0 w 56"/>
                  <a:gd name="T9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7">
                    <a:moveTo>
                      <a:pt x="0" y="0"/>
                    </a:moveTo>
                    <a:lnTo>
                      <a:pt x="0" y="23"/>
                    </a:lnTo>
                    <a:lnTo>
                      <a:pt x="56" y="57"/>
                    </a:lnTo>
                    <a:lnTo>
                      <a:pt x="56" y="3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任意多边形: 形状 99"/>
              <p:cNvSpPr/>
              <p:nvPr/>
            </p:nvSpPr>
            <p:spPr bwMode="auto">
              <a:xfrm>
                <a:off x="7306537" y="1498495"/>
                <a:ext cx="158889" cy="139028"/>
              </a:xfrm>
              <a:custGeom>
                <a:avLst/>
                <a:gdLst>
                  <a:gd name="T0" fmla="*/ 0 w 80"/>
                  <a:gd name="T1" fmla="*/ 25 h 70"/>
                  <a:gd name="T2" fmla="*/ 80 w 80"/>
                  <a:gd name="T3" fmla="*/ 70 h 70"/>
                  <a:gd name="T4" fmla="*/ 80 w 80"/>
                  <a:gd name="T5" fmla="*/ 45 h 70"/>
                  <a:gd name="T6" fmla="*/ 0 w 80"/>
                  <a:gd name="T7" fmla="*/ 0 h 70"/>
                  <a:gd name="T8" fmla="*/ 0 w 80"/>
                  <a:gd name="T9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70">
                    <a:moveTo>
                      <a:pt x="0" y="25"/>
                    </a:moveTo>
                    <a:lnTo>
                      <a:pt x="80" y="70"/>
                    </a:lnTo>
                    <a:lnTo>
                      <a:pt x="80" y="45"/>
                    </a:lnTo>
                    <a:lnTo>
                      <a:pt x="0" y="0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42E8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任意多边形: 形状 100"/>
              <p:cNvSpPr/>
              <p:nvPr/>
            </p:nvSpPr>
            <p:spPr bwMode="auto">
              <a:xfrm>
                <a:off x="7340302" y="1629579"/>
                <a:ext cx="125126" cy="119167"/>
              </a:xfrm>
              <a:custGeom>
                <a:avLst/>
                <a:gdLst>
                  <a:gd name="T0" fmla="*/ 0 w 63"/>
                  <a:gd name="T1" fmla="*/ 0 h 60"/>
                  <a:gd name="T2" fmla="*/ 0 w 63"/>
                  <a:gd name="T3" fmla="*/ 25 h 60"/>
                  <a:gd name="T4" fmla="*/ 63 w 63"/>
                  <a:gd name="T5" fmla="*/ 60 h 60"/>
                  <a:gd name="T6" fmla="*/ 63 w 63"/>
                  <a:gd name="T7" fmla="*/ 35 h 60"/>
                  <a:gd name="T8" fmla="*/ 0 w 63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0">
                    <a:moveTo>
                      <a:pt x="0" y="0"/>
                    </a:moveTo>
                    <a:lnTo>
                      <a:pt x="0" y="25"/>
                    </a:lnTo>
                    <a:lnTo>
                      <a:pt x="63" y="60"/>
                    </a:lnTo>
                    <a:lnTo>
                      <a:pt x="63" y="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任意多边形: 形状 101"/>
              <p:cNvSpPr/>
              <p:nvPr/>
            </p:nvSpPr>
            <p:spPr bwMode="auto">
              <a:xfrm>
                <a:off x="7340302" y="1629579"/>
                <a:ext cx="125126" cy="119167"/>
              </a:xfrm>
              <a:custGeom>
                <a:avLst/>
                <a:gdLst>
                  <a:gd name="T0" fmla="*/ 0 w 63"/>
                  <a:gd name="T1" fmla="*/ 0 h 60"/>
                  <a:gd name="T2" fmla="*/ 0 w 63"/>
                  <a:gd name="T3" fmla="*/ 25 h 60"/>
                  <a:gd name="T4" fmla="*/ 63 w 63"/>
                  <a:gd name="T5" fmla="*/ 60 h 60"/>
                  <a:gd name="T6" fmla="*/ 63 w 63"/>
                  <a:gd name="T7" fmla="*/ 35 h 60"/>
                  <a:gd name="T8" fmla="*/ 0 w 63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0">
                    <a:moveTo>
                      <a:pt x="0" y="0"/>
                    </a:moveTo>
                    <a:lnTo>
                      <a:pt x="0" y="25"/>
                    </a:lnTo>
                    <a:lnTo>
                      <a:pt x="63" y="60"/>
                    </a:lnTo>
                    <a:lnTo>
                      <a:pt x="63" y="3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任意多边形: 形状 102"/>
              <p:cNvSpPr/>
              <p:nvPr/>
            </p:nvSpPr>
            <p:spPr bwMode="auto">
              <a:xfrm>
                <a:off x="7378037" y="1758676"/>
                <a:ext cx="87389" cy="103278"/>
              </a:xfrm>
              <a:custGeom>
                <a:avLst/>
                <a:gdLst>
                  <a:gd name="T0" fmla="*/ 0 w 44"/>
                  <a:gd name="T1" fmla="*/ 0 h 52"/>
                  <a:gd name="T2" fmla="*/ 0 w 44"/>
                  <a:gd name="T3" fmla="*/ 25 h 52"/>
                  <a:gd name="T4" fmla="*/ 44 w 44"/>
                  <a:gd name="T5" fmla="*/ 52 h 52"/>
                  <a:gd name="T6" fmla="*/ 44 w 44"/>
                  <a:gd name="T7" fmla="*/ 27 h 52"/>
                  <a:gd name="T8" fmla="*/ 0 w 44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2">
                    <a:moveTo>
                      <a:pt x="0" y="0"/>
                    </a:moveTo>
                    <a:lnTo>
                      <a:pt x="0" y="25"/>
                    </a:lnTo>
                    <a:lnTo>
                      <a:pt x="44" y="52"/>
                    </a:lnTo>
                    <a:lnTo>
                      <a:pt x="44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任意多边形: 形状 103"/>
              <p:cNvSpPr/>
              <p:nvPr/>
            </p:nvSpPr>
            <p:spPr bwMode="auto">
              <a:xfrm>
                <a:off x="7378037" y="1758676"/>
                <a:ext cx="87389" cy="103278"/>
              </a:xfrm>
              <a:custGeom>
                <a:avLst/>
                <a:gdLst>
                  <a:gd name="T0" fmla="*/ 0 w 44"/>
                  <a:gd name="T1" fmla="*/ 0 h 52"/>
                  <a:gd name="T2" fmla="*/ 0 w 44"/>
                  <a:gd name="T3" fmla="*/ 25 h 52"/>
                  <a:gd name="T4" fmla="*/ 44 w 44"/>
                  <a:gd name="T5" fmla="*/ 52 h 52"/>
                  <a:gd name="T6" fmla="*/ 44 w 44"/>
                  <a:gd name="T7" fmla="*/ 27 h 52"/>
                  <a:gd name="T8" fmla="*/ 0 w 44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2">
                    <a:moveTo>
                      <a:pt x="0" y="0"/>
                    </a:moveTo>
                    <a:lnTo>
                      <a:pt x="0" y="25"/>
                    </a:lnTo>
                    <a:lnTo>
                      <a:pt x="44" y="52"/>
                    </a:lnTo>
                    <a:lnTo>
                      <a:pt x="44" y="2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任意多边形: 形状 104"/>
              <p:cNvSpPr/>
              <p:nvPr/>
            </p:nvSpPr>
            <p:spPr bwMode="auto">
              <a:xfrm>
                <a:off x="7336330" y="1848052"/>
                <a:ext cx="129098" cy="121154"/>
              </a:xfrm>
              <a:custGeom>
                <a:avLst/>
                <a:gdLst>
                  <a:gd name="T0" fmla="*/ 0 w 65"/>
                  <a:gd name="T1" fmla="*/ 0 h 61"/>
                  <a:gd name="T2" fmla="*/ 0 w 65"/>
                  <a:gd name="T3" fmla="*/ 25 h 61"/>
                  <a:gd name="T4" fmla="*/ 65 w 65"/>
                  <a:gd name="T5" fmla="*/ 61 h 61"/>
                  <a:gd name="T6" fmla="*/ 65 w 65"/>
                  <a:gd name="T7" fmla="*/ 38 h 61"/>
                  <a:gd name="T8" fmla="*/ 0 w 65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1">
                    <a:moveTo>
                      <a:pt x="0" y="0"/>
                    </a:moveTo>
                    <a:lnTo>
                      <a:pt x="0" y="25"/>
                    </a:lnTo>
                    <a:lnTo>
                      <a:pt x="65" y="61"/>
                    </a:lnTo>
                    <a:lnTo>
                      <a:pt x="65" y="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任意多边形: 形状 105"/>
              <p:cNvSpPr/>
              <p:nvPr/>
            </p:nvSpPr>
            <p:spPr bwMode="auto">
              <a:xfrm>
                <a:off x="7336330" y="1848052"/>
                <a:ext cx="129098" cy="121154"/>
              </a:xfrm>
              <a:custGeom>
                <a:avLst/>
                <a:gdLst>
                  <a:gd name="T0" fmla="*/ 0 w 65"/>
                  <a:gd name="T1" fmla="*/ 0 h 61"/>
                  <a:gd name="T2" fmla="*/ 0 w 65"/>
                  <a:gd name="T3" fmla="*/ 25 h 61"/>
                  <a:gd name="T4" fmla="*/ 65 w 65"/>
                  <a:gd name="T5" fmla="*/ 61 h 61"/>
                  <a:gd name="T6" fmla="*/ 65 w 65"/>
                  <a:gd name="T7" fmla="*/ 38 h 61"/>
                  <a:gd name="T8" fmla="*/ 0 w 65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1">
                    <a:moveTo>
                      <a:pt x="0" y="0"/>
                    </a:moveTo>
                    <a:lnTo>
                      <a:pt x="0" y="25"/>
                    </a:lnTo>
                    <a:lnTo>
                      <a:pt x="65" y="61"/>
                    </a:lnTo>
                    <a:lnTo>
                      <a:pt x="65" y="3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任意多边形: 形状 106"/>
              <p:cNvSpPr/>
              <p:nvPr/>
            </p:nvSpPr>
            <p:spPr bwMode="auto">
              <a:xfrm>
                <a:off x="7378037" y="1981121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5 h 50"/>
                  <a:gd name="T4" fmla="*/ 44 w 44"/>
                  <a:gd name="T5" fmla="*/ 50 h 50"/>
                  <a:gd name="T6" fmla="*/ 44 w 44"/>
                  <a:gd name="T7" fmla="*/ 27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5"/>
                    </a:lnTo>
                    <a:lnTo>
                      <a:pt x="44" y="50"/>
                    </a:lnTo>
                    <a:lnTo>
                      <a:pt x="44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任意多边形: 形状 107"/>
              <p:cNvSpPr/>
              <p:nvPr/>
            </p:nvSpPr>
            <p:spPr bwMode="auto">
              <a:xfrm>
                <a:off x="7378037" y="1981121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5 h 50"/>
                  <a:gd name="T4" fmla="*/ 44 w 44"/>
                  <a:gd name="T5" fmla="*/ 50 h 50"/>
                  <a:gd name="T6" fmla="*/ 44 w 44"/>
                  <a:gd name="T7" fmla="*/ 27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5"/>
                    </a:lnTo>
                    <a:lnTo>
                      <a:pt x="44" y="50"/>
                    </a:lnTo>
                    <a:lnTo>
                      <a:pt x="44" y="2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任意多边形: 形状 108"/>
              <p:cNvSpPr/>
              <p:nvPr/>
            </p:nvSpPr>
            <p:spPr bwMode="auto">
              <a:xfrm>
                <a:off x="7352218" y="2080427"/>
                <a:ext cx="113209" cy="111223"/>
              </a:xfrm>
              <a:custGeom>
                <a:avLst/>
                <a:gdLst>
                  <a:gd name="T0" fmla="*/ 0 w 57"/>
                  <a:gd name="T1" fmla="*/ 0 h 56"/>
                  <a:gd name="T2" fmla="*/ 0 w 57"/>
                  <a:gd name="T3" fmla="*/ 25 h 56"/>
                  <a:gd name="T4" fmla="*/ 57 w 57"/>
                  <a:gd name="T5" fmla="*/ 56 h 56"/>
                  <a:gd name="T6" fmla="*/ 57 w 57"/>
                  <a:gd name="T7" fmla="*/ 33 h 56"/>
                  <a:gd name="T8" fmla="*/ 0 w 57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6">
                    <a:moveTo>
                      <a:pt x="0" y="0"/>
                    </a:moveTo>
                    <a:lnTo>
                      <a:pt x="0" y="25"/>
                    </a:lnTo>
                    <a:lnTo>
                      <a:pt x="57" y="56"/>
                    </a:lnTo>
                    <a:lnTo>
                      <a:pt x="57" y="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任意多边形: 形状 109"/>
              <p:cNvSpPr/>
              <p:nvPr/>
            </p:nvSpPr>
            <p:spPr bwMode="auto">
              <a:xfrm>
                <a:off x="7352218" y="2080427"/>
                <a:ext cx="113209" cy="111223"/>
              </a:xfrm>
              <a:custGeom>
                <a:avLst/>
                <a:gdLst>
                  <a:gd name="T0" fmla="*/ 0 w 57"/>
                  <a:gd name="T1" fmla="*/ 0 h 56"/>
                  <a:gd name="T2" fmla="*/ 0 w 57"/>
                  <a:gd name="T3" fmla="*/ 25 h 56"/>
                  <a:gd name="T4" fmla="*/ 57 w 57"/>
                  <a:gd name="T5" fmla="*/ 56 h 56"/>
                  <a:gd name="T6" fmla="*/ 57 w 57"/>
                  <a:gd name="T7" fmla="*/ 33 h 56"/>
                  <a:gd name="T8" fmla="*/ 0 w 57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6">
                    <a:moveTo>
                      <a:pt x="0" y="0"/>
                    </a:moveTo>
                    <a:lnTo>
                      <a:pt x="0" y="25"/>
                    </a:lnTo>
                    <a:lnTo>
                      <a:pt x="57" y="56"/>
                    </a:lnTo>
                    <a:lnTo>
                      <a:pt x="57" y="3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任意多边形: 形状 110"/>
              <p:cNvSpPr/>
              <p:nvPr/>
            </p:nvSpPr>
            <p:spPr bwMode="auto">
              <a:xfrm>
                <a:off x="7401871" y="2221442"/>
                <a:ext cx="63556" cy="81431"/>
              </a:xfrm>
              <a:custGeom>
                <a:avLst/>
                <a:gdLst>
                  <a:gd name="T0" fmla="*/ 0 w 32"/>
                  <a:gd name="T1" fmla="*/ 0 h 41"/>
                  <a:gd name="T2" fmla="*/ 0 w 32"/>
                  <a:gd name="T3" fmla="*/ 25 h 41"/>
                  <a:gd name="T4" fmla="*/ 32 w 32"/>
                  <a:gd name="T5" fmla="*/ 41 h 41"/>
                  <a:gd name="T6" fmla="*/ 32 w 32"/>
                  <a:gd name="T7" fmla="*/ 18 h 41"/>
                  <a:gd name="T8" fmla="*/ 0 w 32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1">
                    <a:moveTo>
                      <a:pt x="0" y="0"/>
                    </a:moveTo>
                    <a:lnTo>
                      <a:pt x="0" y="25"/>
                    </a:lnTo>
                    <a:lnTo>
                      <a:pt x="32" y="41"/>
                    </a:lnTo>
                    <a:lnTo>
                      <a:pt x="32" y="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任意多边形: 形状 111"/>
              <p:cNvSpPr/>
              <p:nvPr/>
            </p:nvSpPr>
            <p:spPr bwMode="auto">
              <a:xfrm>
                <a:off x="7401871" y="2221442"/>
                <a:ext cx="63556" cy="81431"/>
              </a:xfrm>
              <a:custGeom>
                <a:avLst/>
                <a:gdLst>
                  <a:gd name="T0" fmla="*/ 0 w 32"/>
                  <a:gd name="T1" fmla="*/ 0 h 41"/>
                  <a:gd name="T2" fmla="*/ 0 w 32"/>
                  <a:gd name="T3" fmla="*/ 25 h 41"/>
                  <a:gd name="T4" fmla="*/ 32 w 32"/>
                  <a:gd name="T5" fmla="*/ 41 h 41"/>
                  <a:gd name="T6" fmla="*/ 32 w 32"/>
                  <a:gd name="T7" fmla="*/ 18 h 41"/>
                  <a:gd name="T8" fmla="*/ 0 w 32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1">
                    <a:moveTo>
                      <a:pt x="0" y="0"/>
                    </a:moveTo>
                    <a:lnTo>
                      <a:pt x="0" y="25"/>
                    </a:lnTo>
                    <a:lnTo>
                      <a:pt x="32" y="41"/>
                    </a:lnTo>
                    <a:lnTo>
                      <a:pt x="32" y="1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任意多边形: 形状 112"/>
              <p:cNvSpPr/>
              <p:nvPr/>
            </p:nvSpPr>
            <p:spPr bwMode="auto">
              <a:xfrm>
                <a:off x="7344274" y="2298899"/>
                <a:ext cx="121154" cy="115195"/>
              </a:xfrm>
              <a:custGeom>
                <a:avLst/>
                <a:gdLst>
                  <a:gd name="T0" fmla="*/ 0 w 61"/>
                  <a:gd name="T1" fmla="*/ 0 h 58"/>
                  <a:gd name="T2" fmla="*/ 0 w 61"/>
                  <a:gd name="T3" fmla="*/ 25 h 58"/>
                  <a:gd name="T4" fmla="*/ 61 w 61"/>
                  <a:gd name="T5" fmla="*/ 58 h 58"/>
                  <a:gd name="T6" fmla="*/ 61 w 61"/>
                  <a:gd name="T7" fmla="*/ 35 h 58"/>
                  <a:gd name="T8" fmla="*/ 0 w 61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58">
                    <a:moveTo>
                      <a:pt x="0" y="0"/>
                    </a:moveTo>
                    <a:lnTo>
                      <a:pt x="0" y="25"/>
                    </a:lnTo>
                    <a:lnTo>
                      <a:pt x="61" y="58"/>
                    </a:lnTo>
                    <a:lnTo>
                      <a:pt x="61" y="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任意多边形: 形状 113"/>
              <p:cNvSpPr/>
              <p:nvPr/>
            </p:nvSpPr>
            <p:spPr bwMode="auto">
              <a:xfrm>
                <a:off x="7344274" y="2298899"/>
                <a:ext cx="121154" cy="115195"/>
              </a:xfrm>
              <a:custGeom>
                <a:avLst/>
                <a:gdLst>
                  <a:gd name="T0" fmla="*/ 0 w 61"/>
                  <a:gd name="T1" fmla="*/ 0 h 58"/>
                  <a:gd name="T2" fmla="*/ 0 w 61"/>
                  <a:gd name="T3" fmla="*/ 25 h 58"/>
                  <a:gd name="T4" fmla="*/ 61 w 61"/>
                  <a:gd name="T5" fmla="*/ 58 h 58"/>
                  <a:gd name="T6" fmla="*/ 61 w 61"/>
                  <a:gd name="T7" fmla="*/ 35 h 58"/>
                  <a:gd name="T8" fmla="*/ 0 w 61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58">
                    <a:moveTo>
                      <a:pt x="0" y="0"/>
                    </a:moveTo>
                    <a:lnTo>
                      <a:pt x="0" y="25"/>
                    </a:lnTo>
                    <a:lnTo>
                      <a:pt x="61" y="58"/>
                    </a:lnTo>
                    <a:lnTo>
                      <a:pt x="61" y="3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任意多边形: 形状 114"/>
              <p:cNvSpPr/>
              <p:nvPr/>
            </p:nvSpPr>
            <p:spPr bwMode="auto">
              <a:xfrm>
                <a:off x="7352218" y="2414094"/>
                <a:ext cx="113209" cy="111223"/>
              </a:xfrm>
              <a:custGeom>
                <a:avLst/>
                <a:gdLst>
                  <a:gd name="T0" fmla="*/ 0 w 57"/>
                  <a:gd name="T1" fmla="*/ 0 h 56"/>
                  <a:gd name="T2" fmla="*/ 0 w 57"/>
                  <a:gd name="T3" fmla="*/ 25 h 56"/>
                  <a:gd name="T4" fmla="*/ 57 w 57"/>
                  <a:gd name="T5" fmla="*/ 56 h 56"/>
                  <a:gd name="T6" fmla="*/ 57 w 57"/>
                  <a:gd name="T7" fmla="*/ 34 h 56"/>
                  <a:gd name="T8" fmla="*/ 0 w 57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6">
                    <a:moveTo>
                      <a:pt x="0" y="0"/>
                    </a:moveTo>
                    <a:lnTo>
                      <a:pt x="0" y="25"/>
                    </a:lnTo>
                    <a:lnTo>
                      <a:pt x="57" y="56"/>
                    </a:lnTo>
                    <a:lnTo>
                      <a:pt x="57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任意多边形: 形状 115"/>
              <p:cNvSpPr/>
              <p:nvPr/>
            </p:nvSpPr>
            <p:spPr bwMode="auto">
              <a:xfrm>
                <a:off x="7352218" y="2414094"/>
                <a:ext cx="113209" cy="111223"/>
              </a:xfrm>
              <a:custGeom>
                <a:avLst/>
                <a:gdLst>
                  <a:gd name="T0" fmla="*/ 0 w 57"/>
                  <a:gd name="T1" fmla="*/ 0 h 56"/>
                  <a:gd name="T2" fmla="*/ 0 w 57"/>
                  <a:gd name="T3" fmla="*/ 25 h 56"/>
                  <a:gd name="T4" fmla="*/ 57 w 57"/>
                  <a:gd name="T5" fmla="*/ 56 h 56"/>
                  <a:gd name="T6" fmla="*/ 57 w 57"/>
                  <a:gd name="T7" fmla="*/ 34 h 56"/>
                  <a:gd name="T8" fmla="*/ 0 w 57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6">
                    <a:moveTo>
                      <a:pt x="0" y="0"/>
                    </a:moveTo>
                    <a:lnTo>
                      <a:pt x="0" y="25"/>
                    </a:lnTo>
                    <a:lnTo>
                      <a:pt x="57" y="56"/>
                    </a:lnTo>
                    <a:lnTo>
                      <a:pt x="57" y="3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任意多边形: 形状 116"/>
              <p:cNvSpPr/>
              <p:nvPr/>
            </p:nvSpPr>
            <p:spPr bwMode="auto">
              <a:xfrm>
                <a:off x="6875550" y="2141997"/>
                <a:ext cx="49654" cy="73487"/>
              </a:xfrm>
              <a:custGeom>
                <a:avLst/>
                <a:gdLst>
                  <a:gd name="T0" fmla="*/ 0 w 25"/>
                  <a:gd name="T1" fmla="*/ 0 h 37"/>
                  <a:gd name="T2" fmla="*/ 0 w 25"/>
                  <a:gd name="T3" fmla="*/ 25 h 37"/>
                  <a:gd name="T4" fmla="*/ 25 w 25"/>
                  <a:gd name="T5" fmla="*/ 37 h 37"/>
                  <a:gd name="T6" fmla="*/ 25 w 25"/>
                  <a:gd name="T7" fmla="*/ 13 h 37"/>
                  <a:gd name="T8" fmla="*/ 0 w 25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7">
                    <a:moveTo>
                      <a:pt x="0" y="0"/>
                    </a:moveTo>
                    <a:lnTo>
                      <a:pt x="0" y="25"/>
                    </a:lnTo>
                    <a:lnTo>
                      <a:pt x="25" y="37"/>
                    </a:lnTo>
                    <a:lnTo>
                      <a:pt x="25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任意多边形: 形状 117"/>
              <p:cNvSpPr/>
              <p:nvPr/>
            </p:nvSpPr>
            <p:spPr bwMode="auto">
              <a:xfrm>
                <a:off x="6875550" y="2141997"/>
                <a:ext cx="49654" cy="73487"/>
              </a:xfrm>
              <a:custGeom>
                <a:avLst/>
                <a:gdLst>
                  <a:gd name="T0" fmla="*/ 0 w 25"/>
                  <a:gd name="T1" fmla="*/ 0 h 37"/>
                  <a:gd name="T2" fmla="*/ 0 w 25"/>
                  <a:gd name="T3" fmla="*/ 25 h 37"/>
                  <a:gd name="T4" fmla="*/ 25 w 25"/>
                  <a:gd name="T5" fmla="*/ 37 h 37"/>
                  <a:gd name="T6" fmla="*/ 25 w 25"/>
                  <a:gd name="T7" fmla="*/ 13 h 37"/>
                  <a:gd name="T8" fmla="*/ 0 w 25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7">
                    <a:moveTo>
                      <a:pt x="0" y="0"/>
                    </a:moveTo>
                    <a:lnTo>
                      <a:pt x="0" y="25"/>
                    </a:lnTo>
                    <a:lnTo>
                      <a:pt x="25" y="37"/>
                    </a:lnTo>
                    <a:lnTo>
                      <a:pt x="25" y="1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任意多边形: 形状 118"/>
              <p:cNvSpPr/>
              <p:nvPr/>
            </p:nvSpPr>
            <p:spPr bwMode="auto">
              <a:xfrm>
                <a:off x="6958967" y="2187677"/>
                <a:ext cx="107250" cy="111223"/>
              </a:xfrm>
              <a:custGeom>
                <a:avLst/>
                <a:gdLst>
                  <a:gd name="T0" fmla="*/ 0 w 54"/>
                  <a:gd name="T1" fmla="*/ 0 h 56"/>
                  <a:gd name="T2" fmla="*/ 0 w 54"/>
                  <a:gd name="T3" fmla="*/ 25 h 56"/>
                  <a:gd name="T4" fmla="*/ 54 w 54"/>
                  <a:gd name="T5" fmla="*/ 56 h 56"/>
                  <a:gd name="T6" fmla="*/ 54 w 54"/>
                  <a:gd name="T7" fmla="*/ 31 h 56"/>
                  <a:gd name="T8" fmla="*/ 0 w 54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6">
                    <a:moveTo>
                      <a:pt x="0" y="0"/>
                    </a:moveTo>
                    <a:lnTo>
                      <a:pt x="0" y="25"/>
                    </a:lnTo>
                    <a:lnTo>
                      <a:pt x="54" y="56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任意多边形: 形状 119"/>
              <p:cNvSpPr/>
              <p:nvPr/>
            </p:nvSpPr>
            <p:spPr bwMode="auto">
              <a:xfrm>
                <a:off x="6958967" y="2187677"/>
                <a:ext cx="107250" cy="111223"/>
              </a:xfrm>
              <a:custGeom>
                <a:avLst/>
                <a:gdLst>
                  <a:gd name="T0" fmla="*/ 0 w 54"/>
                  <a:gd name="T1" fmla="*/ 0 h 56"/>
                  <a:gd name="T2" fmla="*/ 0 w 54"/>
                  <a:gd name="T3" fmla="*/ 25 h 56"/>
                  <a:gd name="T4" fmla="*/ 54 w 54"/>
                  <a:gd name="T5" fmla="*/ 56 h 56"/>
                  <a:gd name="T6" fmla="*/ 54 w 54"/>
                  <a:gd name="T7" fmla="*/ 31 h 56"/>
                  <a:gd name="T8" fmla="*/ 0 w 54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6">
                    <a:moveTo>
                      <a:pt x="0" y="0"/>
                    </a:moveTo>
                    <a:lnTo>
                      <a:pt x="0" y="25"/>
                    </a:lnTo>
                    <a:lnTo>
                      <a:pt x="54" y="56"/>
                    </a:lnTo>
                    <a:lnTo>
                      <a:pt x="54" y="3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任意多边形: 形状 120"/>
              <p:cNvSpPr/>
              <p:nvPr/>
            </p:nvSpPr>
            <p:spPr bwMode="auto">
              <a:xfrm>
                <a:off x="7596510" y="1663342"/>
                <a:ext cx="220460" cy="176765"/>
              </a:xfrm>
              <a:custGeom>
                <a:avLst/>
                <a:gdLst>
                  <a:gd name="T0" fmla="*/ 0 w 111"/>
                  <a:gd name="T1" fmla="*/ 0 h 89"/>
                  <a:gd name="T2" fmla="*/ 0 w 111"/>
                  <a:gd name="T3" fmla="*/ 23 h 89"/>
                  <a:gd name="T4" fmla="*/ 111 w 111"/>
                  <a:gd name="T5" fmla="*/ 89 h 89"/>
                  <a:gd name="T6" fmla="*/ 111 w 111"/>
                  <a:gd name="T7" fmla="*/ 64 h 89"/>
                  <a:gd name="T8" fmla="*/ 0 w 111"/>
                  <a:gd name="T9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89">
                    <a:moveTo>
                      <a:pt x="0" y="0"/>
                    </a:moveTo>
                    <a:lnTo>
                      <a:pt x="0" y="23"/>
                    </a:lnTo>
                    <a:lnTo>
                      <a:pt x="111" y="89"/>
                    </a:lnTo>
                    <a:lnTo>
                      <a:pt x="111" y="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任意多边形: 形状 121"/>
              <p:cNvSpPr/>
              <p:nvPr/>
            </p:nvSpPr>
            <p:spPr bwMode="auto">
              <a:xfrm>
                <a:off x="7596510" y="1663342"/>
                <a:ext cx="220460" cy="176765"/>
              </a:xfrm>
              <a:custGeom>
                <a:avLst/>
                <a:gdLst>
                  <a:gd name="T0" fmla="*/ 0 w 111"/>
                  <a:gd name="T1" fmla="*/ 0 h 89"/>
                  <a:gd name="T2" fmla="*/ 0 w 111"/>
                  <a:gd name="T3" fmla="*/ 23 h 89"/>
                  <a:gd name="T4" fmla="*/ 111 w 111"/>
                  <a:gd name="T5" fmla="*/ 89 h 89"/>
                  <a:gd name="T6" fmla="*/ 111 w 111"/>
                  <a:gd name="T7" fmla="*/ 64 h 89"/>
                  <a:gd name="T8" fmla="*/ 0 w 111"/>
                  <a:gd name="T9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89">
                    <a:moveTo>
                      <a:pt x="0" y="0"/>
                    </a:moveTo>
                    <a:lnTo>
                      <a:pt x="0" y="23"/>
                    </a:lnTo>
                    <a:lnTo>
                      <a:pt x="111" y="89"/>
                    </a:lnTo>
                    <a:lnTo>
                      <a:pt x="111" y="6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任意多边形: 形状 122"/>
              <p:cNvSpPr/>
              <p:nvPr/>
            </p:nvSpPr>
            <p:spPr bwMode="auto">
              <a:xfrm>
                <a:off x="7854705" y="1808329"/>
                <a:ext cx="79445" cy="93348"/>
              </a:xfrm>
              <a:custGeom>
                <a:avLst/>
                <a:gdLst>
                  <a:gd name="T0" fmla="*/ 0 w 40"/>
                  <a:gd name="T1" fmla="*/ 0 h 47"/>
                  <a:gd name="T2" fmla="*/ 0 w 40"/>
                  <a:gd name="T3" fmla="*/ 25 h 47"/>
                  <a:gd name="T4" fmla="*/ 40 w 40"/>
                  <a:gd name="T5" fmla="*/ 47 h 47"/>
                  <a:gd name="T6" fmla="*/ 40 w 40"/>
                  <a:gd name="T7" fmla="*/ 25 h 47"/>
                  <a:gd name="T8" fmla="*/ 0 w 4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7">
                    <a:moveTo>
                      <a:pt x="0" y="0"/>
                    </a:moveTo>
                    <a:lnTo>
                      <a:pt x="0" y="25"/>
                    </a:lnTo>
                    <a:lnTo>
                      <a:pt x="40" y="47"/>
                    </a:lnTo>
                    <a:lnTo>
                      <a:pt x="40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任意多边形: 形状 123"/>
              <p:cNvSpPr/>
              <p:nvPr/>
            </p:nvSpPr>
            <p:spPr bwMode="auto">
              <a:xfrm>
                <a:off x="7854705" y="1808329"/>
                <a:ext cx="79445" cy="93348"/>
              </a:xfrm>
              <a:custGeom>
                <a:avLst/>
                <a:gdLst>
                  <a:gd name="T0" fmla="*/ 0 w 40"/>
                  <a:gd name="T1" fmla="*/ 0 h 47"/>
                  <a:gd name="T2" fmla="*/ 0 w 40"/>
                  <a:gd name="T3" fmla="*/ 25 h 47"/>
                  <a:gd name="T4" fmla="*/ 40 w 40"/>
                  <a:gd name="T5" fmla="*/ 47 h 47"/>
                  <a:gd name="T6" fmla="*/ 40 w 40"/>
                  <a:gd name="T7" fmla="*/ 25 h 47"/>
                  <a:gd name="T8" fmla="*/ 0 w 4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7">
                    <a:moveTo>
                      <a:pt x="0" y="0"/>
                    </a:moveTo>
                    <a:lnTo>
                      <a:pt x="0" y="25"/>
                    </a:lnTo>
                    <a:lnTo>
                      <a:pt x="40" y="47"/>
                    </a:lnTo>
                    <a:lnTo>
                      <a:pt x="40" y="2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任意多边形: 形状 124"/>
              <p:cNvSpPr/>
              <p:nvPr/>
            </p:nvSpPr>
            <p:spPr bwMode="auto">
              <a:xfrm>
                <a:off x="7965928" y="1873871"/>
                <a:ext cx="53626" cy="81431"/>
              </a:xfrm>
              <a:custGeom>
                <a:avLst/>
                <a:gdLst>
                  <a:gd name="T0" fmla="*/ 27 w 27"/>
                  <a:gd name="T1" fmla="*/ 41 h 41"/>
                  <a:gd name="T2" fmla="*/ 0 w 27"/>
                  <a:gd name="T3" fmla="*/ 25 h 41"/>
                  <a:gd name="T4" fmla="*/ 0 w 27"/>
                  <a:gd name="T5" fmla="*/ 0 h 41"/>
                  <a:gd name="T6" fmla="*/ 27 w 27"/>
                  <a:gd name="T7" fmla="*/ 16 h 41"/>
                  <a:gd name="T8" fmla="*/ 27 w 27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1">
                    <a:moveTo>
                      <a:pt x="27" y="41"/>
                    </a:moveTo>
                    <a:lnTo>
                      <a:pt x="0" y="25"/>
                    </a:lnTo>
                    <a:lnTo>
                      <a:pt x="0" y="0"/>
                    </a:lnTo>
                    <a:lnTo>
                      <a:pt x="27" y="16"/>
                    </a:lnTo>
                    <a:lnTo>
                      <a:pt x="27" y="41"/>
                    </a:lnTo>
                    <a:close/>
                  </a:path>
                </a:pathLst>
              </a:custGeom>
              <a:solidFill>
                <a:srgbClr val="42E8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任意多边形: 形状 125"/>
              <p:cNvSpPr/>
              <p:nvPr/>
            </p:nvSpPr>
            <p:spPr bwMode="auto">
              <a:xfrm>
                <a:off x="7596510" y="1774565"/>
                <a:ext cx="121154" cy="115195"/>
              </a:xfrm>
              <a:custGeom>
                <a:avLst/>
                <a:gdLst>
                  <a:gd name="T0" fmla="*/ 0 w 61"/>
                  <a:gd name="T1" fmla="*/ 0 h 58"/>
                  <a:gd name="T2" fmla="*/ 0 w 61"/>
                  <a:gd name="T3" fmla="*/ 23 h 58"/>
                  <a:gd name="T4" fmla="*/ 61 w 61"/>
                  <a:gd name="T5" fmla="*/ 58 h 58"/>
                  <a:gd name="T6" fmla="*/ 61 w 61"/>
                  <a:gd name="T7" fmla="*/ 35 h 58"/>
                  <a:gd name="T8" fmla="*/ 0 w 61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58">
                    <a:moveTo>
                      <a:pt x="0" y="0"/>
                    </a:moveTo>
                    <a:lnTo>
                      <a:pt x="0" y="23"/>
                    </a:lnTo>
                    <a:lnTo>
                      <a:pt x="61" y="58"/>
                    </a:lnTo>
                    <a:lnTo>
                      <a:pt x="61" y="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任意多边形: 形状 126"/>
              <p:cNvSpPr/>
              <p:nvPr/>
            </p:nvSpPr>
            <p:spPr bwMode="auto">
              <a:xfrm>
                <a:off x="7596510" y="1774565"/>
                <a:ext cx="121154" cy="115195"/>
              </a:xfrm>
              <a:custGeom>
                <a:avLst/>
                <a:gdLst>
                  <a:gd name="T0" fmla="*/ 0 w 61"/>
                  <a:gd name="T1" fmla="*/ 0 h 58"/>
                  <a:gd name="T2" fmla="*/ 0 w 61"/>
                  <a:gd name="T3" fmla="*/ 23 h 58"/>
                  <a:gd name="T4" fmla="*/ 61 w 61"/>
                  <a:gd name="T5" fmla="*/ 58 h 58"/>
                  <a:gd name="T6" fmla="*/ 61 w 61"/>
                  <a:gd name="T7" fmla="*/ 35 h 58"/>
                  <a:gd name="T8" fmla="*/ 0 w 61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58">
                    <a:moveTo>
                      <a:pt x="0" y="0"/>
                    </a:moveTo>
                    <a:lnTo>
                      <a:pt x="0" y="23"/>
                    </a:lnTo>
                    <a:lnTo>
                      <a:pt x="61" y="58"/>
                    </a:lnTo>
                    <a:lnTo>
                      <a:pt x="61" y="3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任意多边形: 形状 127"/>
              <p:cNvSpPr/>
              <p:nvPr/>
            </p:nvSpPr>
            <p:spPr bwMode="auto">
              <a:xfrm>
                <a:off x="7751427" y="1861954"/>
                <a:ext cx="148959" cy="135056"/>
              </a:xfrm>
              <a:custGeom>
                <a:avLst/>
                <a:gdLst>
                  <a:gd name="T0" fmla="*/ 0 w 75"/>
                  <a:gd name="T1" fmla="*/ 0 h 68"/>
                  <a:gd name="T2" fmla="*/ 0 w 75"/>
                  <a:gd name="T3" fmla="*/ 25 h 68"/>
                  <a:gd name="T4" fmla="*/ 75 w 75"/>
                  <a:gd name="T5" fmla="*/ 68 h 68"/>
                  <a:gd name="T6" fmla="*/ 75 w 75"/>
                  <a:gd name="T7" fmla="*/ 43 h 68"/>
                  <a:gd name="T8" fmla="*/ 0 w 75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68">
                    <a:moveTo>
                      <a:pt x="0" y="0"/>
                    </a:moveTo>
                    <a:lnTo>
                      <a:pt x="0" y="25"/>
                    </a:lnTo>
                    <a:lnTo>
                      <a:pt x="75" y="68"/>
                    </a:lnTo>
                    <a:lnTo>
                      <a:pt x="75" y="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任意多边形: 形状 128"/>
              <p:cNvSpPr/>
              <p:nvPr/>
            </p:nvSpPr>
            <p:spPr bwMode="auto">
              <a:xfrm>
                <a:off x="7751427" y="1861954"/>
                <a:ext cx="148959" cy="135056"/>
              </a:xfrm>
              <a:custGeom>
                <a:avLst/>
                <a:gdLst>
                  <a:gd name="T0" fmla="*/ 0 w 75"/>
                  <a:gd name="T1" fmla="*/ 0 h 68"/>
                  <a:gd name="T2" fmla="*/ 0 w 75"/>
                  <a:gd name="T3" fmla="*/ 25 h 68"/>
                  <a:gd name="T4" fmla="*/ 75 w 75"/>
                  <a:gd name="T5" fmla="*/ 68 h 68"/>
                  <a:gd name="T6" fmla="*/ 75 w 75"/>
                  <a:gd name="T7" fmla="*/ 43 h 68"/>
                  <a:gd name="T8" fmla="*/ 0 w 75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68">
                    <a:moveTo>
                      <a:pt x="0" y="0"/>
                    </a:moveTo>
                    <a:lnTo>
                      <a:pt x="0" y="25"/>
                    </a:lnTo>
                    <a:lnTo>
                      <a:pt x="75" y="68"/>
                    </a:lnTo>
                    <a:lnTo>
                      <a:pt x="75" y="4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任意多边形: 形状 129"/>
              <p:cNvSpPr/>
              <p:nvPr/>
            </p:nvSpPr>
            <p:spPr bwMode="auto">
              <a:xfrm>
                <a:off x="7934150" y="1969204"/>
                <a:ext cx="57598" cy="77459"/>
              </a:xfrm>
              <a:custGeom>
                <a:avLst/>
                <a:gdLst>
                  <a:gd name="T0" fmla="*/ 29 w 29"/>
                  <a:gd name="T1" fmla="*/ 39 h 39"/>
                  <a:gd name="T2" fmla="*/ 0 w 29"/>
                  <a:gd name="T3" fmla="*/ 25 h 39"/>
                  <a:gd name="T4" fmla="*/ 0 w 29"/>
                  <a:gd name="T5" fmla="*/ 0 h 39"/>
                  <a:gd name="T6" fmla="*/ 29 w 29"/>
                  <a:gd name="T7" fmla="*/ 14 h 39"/>
                  <a:gd name="T8" fmla="*/ 29 w 29"/>
                  <a:gd name="T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9">
                    <a:moveTo>
                      <a:pt x="29" y="39"/>
                    </a:moveTo>
                    <a:lnTo>
                      <a:pt x="0" y="25"/>
                    </a:lnTo>
                    <a:lnTo>
                      <a:pt x="0" y="0"/>
                    </a:lnTo>
                    <a:lnTo>
                      <a:pt x="29" y="14"/>
                    </a:lnTo>
                    <a:lnTo>
                      <a:pt x="29" y="39"/>
                    </a:lnTo>
                    <a:close/>
                  </a:path>
                </a:pathLst>
              </a:custGeom>
              <a:solidFill>
                <a:srgbClr val="42E8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任意多边形: 形状 130"/>
              <p:cNvSpPr/>
              <p:nvPr/>
            </p:nvSpPr>
            <p:spPr bwMode="auto">
              <a:xfrm>
                <a:off x="8019554" y="2018858"/>
                <a:ext cx="55611" cy="77459"/>
              </a:xfrm>
              <a:custGeom>
                <a:avLst/>
                <a:gdLst>
                  <a:gd name="T0" fmla="*/ 0 w 28"/>
                  <a:gd name="T1" fmla="*/ 0 h 39"/>
                  <a:gd name="T2" fmla="*/ 0 w 28"/>
                  <a:gd name="T3" fmla="*/ 23 h 39"/>
                  <a:gd name="T4" fmla="*/ 28 w 28"/>
                  <a:gd name="T5" fmla="*/ 39 h 39"/>
                  <a:gd name="T6" fmla="*/ 28 w 28"/>
                  <a:gd name="T7" fmla="*/ 14 h 39"/>
                  <a:gd name="T8" fmla="*/ 0 w 28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9">
                    <a:moveTo>
                      <a:pt x="0" y="0"/>
                    </a:moveTo>
                    <a:lnTo>
                      <a:pt x="0" y="23"/>
                    </a:lnTo>
                    <a:lnTo>
                      <a:pt x="28" y="39"/>
                    </a:lnTo>
                    <a:lnTo>
                      <a:pt x="28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任意多边形: 形状 131"/>
              <p:cNvSpPr/>
              <p:nvPr/>
            </p:nvSpPr>
            <p:spPr bwMode="auto">
              <a:xfrm>
                <a:off x="8019554" y="2018858"/>
                <a:ext cx="55611" cy="77459"/>
              </a:xfrm>
              <a:custGeom>
                <a:avLst/>
                <a:gdLst>
                  <a:gd name="T0" fmla="*/ 0 w 28"/>
                  <a:gd name="T1" fmla="*/ 0 h 39"/>
                  <a:gd name="T2" fmla="*/ 0 w 28"/>
                  <a:gd name="T3" fmla="*/ 23 h 39"/>
                  <a:gd name="T4" fmla="*/ 28 w 28"/>
                  <a:gd name="T5" fmla="*/ 39 h 39"/>
                  <a:gd name="T6" fmla="*/ 28 w 28"/>
                  <a:gd name="T7" fmla="*/ 14 h 39"/>
                  <a:gd name="T8" fmla="*/ 0 w 28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9">
                    <a:moveTo>
                      <a:pt x="0" y="0"/>
                    </a:moveTo>
                    <a:lnTo>
                      <a:pt x="0" y="23"/>
                    </a:lnTo>
                    <a:lnTo>
                      <a:pt x="28" y="39"/>
                    </a:lnTo>
                    <a:lnTo>
                      <a:pt x="28" y="1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任意多边形: 形状 132"/>
              <p:cNvSpPr/>
              <p:nvPr/>
            </p:nvSpPr>
            <p:spPr bwMode="auto">
              <a:xfrm>
                <a:off x="7596510" y="1885787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3 h 50"/>
                  <a:gd name="T4" fmla="*/ 44 w 44"/>
                  <a:gd name="T5" fmla="*/ 50 h 50"/>
                  <a:gd name="T6" fmla="*/ 44 w 44"/>
                  <a:gd name="T7" fmla="*/ 25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3"/>
                    </a:lnTo>
                    <a:lnTo>
                      <a:pt x="44" y="50"/>
                    </a:lnTo>
                    <a:lnTo>
                      <a:pt x="44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任意多边形: 形状 133"/>
              <p:cNvSpPr/>
              <p:nvPr/>
            </p:nvSpPr>
            <p:spPr bwMode="auto">
              <a:xfrm>
                <a:off x="7596510" y="1885787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3 h 50"/>
                  <a:gd name="T4" fmla="*/ 44 w 44"/>
                  <a:gd name="T5" fmla="*/ 50 h 50"/>
                  <a:gd name="T6" fmla="*/ 44 w 44"/>
                  <a:gd name="T7" fmla="*/ 25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3"/>
                    </a:lnTo>
                    <a:lnTo>
                      <a:pt x="44" y="50"/>
                    </a:lnTo>
                    <a:lnTo>
                      <a:pt x="44" y="2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任意多边形: 形状 134"/>
              <p:cNvSpPr/>
              <p:nvPr/>
            </p:nvSpPr>
            <p:spPr bwMode="auto">
              <a:xfrm>
                <a:off x="7717664" y="1955302"/>
                <a:ext cx="29792" cy="67528"/>
              </a:xfrm>
              <a:custGeom>
                <a:avLst/>
                <a:gdLst>
                  <a:gd name="T0" fmla="*/ 0 w 15"/>
                  <a:gd name="T1" fmla="*/ 0 h 34"/>
                  <a:gd name="T2" fmla="*/ 0 w 15"/>
                  <a:gd name="T3" fmla="*/ 23 h 34"/>
                  <a:gd name="T4" fmla="*/ 15 w 15"/>
                  <a:gd name="T5" fmla="*/ 34 h 34"/>
                  <a:gd name="T6" fmla="*/ 15 w 15"/>
                  <a:gd name="T7" fmla="*/ 9 h 34"/>
                  <a:gd name="T8" fmla="*/ 0 w 15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34">
                    <a:moveTo>
                      <a:pt x="0" y="0"/>
                    </a:moveTo>
                    <a:lnTo>
                      <a:pt x="0" y="23"/>
                    </a:lnTo>
                    <a:lnTo>
                      <a:pt x="15" y="34"/>
                    </a:lnTo>
                    <a:lnTo>
                      <a:pt x="15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任意多边形: 形状 135"/>
              <p:cNvSpPr/>
              <p:nvPr/>
            </p:nvSpPr>
            <p:spPr bwMode="auto">
              <a:xfrm>
                <a:off x="7717664" y="1955302"/>
                <a:ext cx="29792" cy="67528"/>
              </a:xfrm>
              <a:custGeom>
                <a:avLst/>
                <a:gdLst>
                  <a:gd name="T0" fmla="*/ 0 w 15"/>
                  <a:gd name="T1" fmla="*/ 0 h 34"/>
                  <a:gd name="T2" fmla="*/ 0 w 15"/>
                  <a:gd name="T3" fmla="*/ 23 h 34"/>
                  <a:gd name="T4" fmla="*/ 15 w 15"/>
                  <a:gd name="T5" fmla="*/ 34 h 34"/>
                  <a:gd name="T6" fmla="*/ 15 w 15"/>
                  <a:gd name="T7" fmla="*/ 9 h 34"/>
                  <a:gd name="T8" fmla="*/ 0 w 15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34">
                    <a:moveTo>
                      <a:pt x="0" y="0"/>
                    </a:moveTo>
                    <a:lnTo>
                      <a:pt x="0" y="23"/>
                    </a:lnTo>
                    <a:lnTo>
                      <a:pt x="15" y="34"/>
                    </a:lnTo>
                    <a:lnTo>
                      <a:pt x="15" y="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任意多边形: 形状 136"/>
              <p:cNvSpPr/>
              <p:nvPr/>
            </p:nvSpPr>
            <p:spPr bwMode="auto">
              <a:xfrm>
                <a:off x="7783205" y="1993038"/>
                <a:ext cx="55611" cy="79445"/>
              </a:xfrm>
              <a:custGeom>
                <a:avLst/>
                <a:gdLst>
                  <a:gd name="T0" fmla="*/ 0 w 28"/>
                  <a:gd name="T1" fmla="*/ 0 h 40"/>
                  <a:gd name="T2" fmla="*/ 0 w 28"/>
                  <a:gd name="T3" fmla="*/ 23 h 40"/>
                  <a:gd name="T4" fmla="*/ 28 w 28"/>
                  <a:gd name="T5" fmla="*/ 40 h 40"/>
                  <a:gd name="T6" fmla="*/ 28 w 28"/>
                  <a:gd name="T7" fmla="*/ 15 h 40"/>
                  <a:gd name="T8" fmla="*/ 0 w 28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0">
                    <a:moveTo>
                      <a:pt x="0" y="0"/>
                    </a:moveTo>
                    <a:lnTo>
                      <a:pt x="0" y="23"/>
                    </a:lnTo>
                    <a:lnTo>
                      <a:pt x="28" y="40"/>
                    </a:lnTo>
                    <a:lnTo>
                      <a:pt x="28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任意多边形: 形状 137"/>
              <p:cNvSpPr/>
              <p:nvPr/>
            </p:nvSpPr>
            <p:spPr bwMode="auto">
              <a:xfrm>
                <a:off x="7783205" y="1993038"/>
                <a:ext cx="55611" cy="79445"/>
              </a:xfrm>
              <a:custGeom>
                <a:avLst/>
                <a:gdLst>
                  <a:gd name="T0" fmla="*/ 0 w 28"/>
                  <a:gd name="T1" fmla="*/ 0 h 40"/>
                  <a:gd name="T2" fmla="*/ 0 w 28"/>
                  <a:gd name="T3" fmla="*/ 23 h 40"/>
                  <a:gd name="T4" fmla="*/ 28 w 28"/>
                  <a:gd name="T5" fmla="*/ 40 h 40"/>
                  <a:gd name="T6" fmla="*/ 28 w 28"/>
                  <a:gd name="T7" fmla="*/ 15 h 40"/>
                  <a:gd name="T8" fmla="*/ 0 w 28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0">
                    <a:moveTo>
                      <a:pt x="0" y="0"/>
                    </a:moveTo>
                    <a:lnTo>
                      <a:pt x="0" y="23"/>
                    </a:lnTo>
                    <a:lnTo>
                      <a:pt x="28" y="40"/>
                    </a:lnTo>
                    <a:lnTo>
                      <a:pt x="28" y="1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任意多边形: 形状 138"/>
              <p:cNvSpPr/>
              <p:nvPr/>
            </p:nvSpPr>
            <p:spPr bwMode="auto">
              <a:xfrm>
                <a:off x="7596510" y="1997010"/>
                <a:ext cx="323738" cy="236349"/>
              </a:xfrm>
              <a:custGeom>
                <a:avLst/>
                <a:gdLst>
                  <a:gd name="T0" fmla="*/ 0 w 163"/>
                  <a:gd name="T1" fmla="*/ 0 h 119"/>
                  <a:gd name="T2" fmla="*/ 0 w 163"/>
                  <a:gd name="T3" fmla="*/ 23 h 119"/>
                  <a:gd name="T4" fmla="*/ 163 w 163"/>
                  <a:gd name="T5" fmla="*/ 119 h 119"/>
                  <a:gd name="T6" fmla="*/ 163 w 163"/>
                  <a:gd name="T7" fmla="*/ 94 h 119"/>
                  <a:gd name="T8" fmla="*/ 0 w 163"/>
                  <a:gd name="T9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119">
                    <a:moveTo>
                      <a:pt x="0" y="0"/>
                    </a:moveTo>
                    <a:lnTo>
                      <a:pt x="0" y="23"/>
                    </a:lnTo>
                    <a:lnTo>
                      <a:pt x="163" y="119"/>
                    </a:lnTo>
                    <a:lnTo>
                      <a:pt x="163" y="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任意多边形: 形状 139"/>
              <p:cNvSpPr/>
              <p:nvPr/>
            </p:nvSpPr>
            <p:spPr bwMode="auto">
              <a:xfrm>
                <a:off x="7596510" y="1997010"/>
                <a:ext cx="323738" cy="236349"/>
              </a:xfrm>
              <a:custGeom>
                <a:avLst/>
                <a:gdLst>
                  <a:gd name="T0" fmla="*/ 0 w 163"/>
                  <a:gd name="T1" fmla="*/ 0 h 119"/>
                  <a:gd name="T2" fmla="*/ 0 w 163"/>
                  <a:gd name="T3" fmla="*/ 23 h 119"/>
                  <a:gd name="T4" fmla="*/ 163 w 163"/>
                  <a:gd name="T5" fmla="*/ 119 h 119"/>
                  <a:gd name="T6" fmla="*/ 163 w 163"/>
                  <a:gd name="T7" fmla="*/ 94 h 119"/>
                  <a:gd name="T8" fmla="*/ 0 w 163"/>
                  <a:gd name="T9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119">
                    <a:moveTo>
                      <a:pt x="0" y="0"/>
                    </a:moveTo>
                    <a:lnTo>
                      <a:pt x="0" y="23"/>
                    </a:lnTo>
                    <a:lnTo>
                      <a:pt x="163" y="119"/>
                    </a:lnTo>
                    <a:lnTo>
                      <a:pt x="163" y="9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任意多边形: 形状 140"/>
              <p:cNvSpPr/>
              <p:nvPr/>
            </p:nvSpPr>
            <p:spPr bwMode="auto">
              <a:xfrm>
                <a:off x="7954011" y="2203566"/>
                <a:ext cx="83417" cy="95334"/>
              </a:xfrm>
              <a:custGeom>
                <a:avLst/>
                <a:gdLst>
                  <a:gd name="T0" fmla="*/ 0 w 42"/>
                  <a:gd name="T1" fmla="*/ 0 h 48"/>
                  <a:gd name="T2" fmla="*/ 0 w 42"/>
                  <a:gd name="T3" fmla="*/ 23 h 48"/>
                  <a:gd name="T4" fmla="*/ 42 w 42"/>
                  <a:gd name="T5" fmla="*/ 48 h 48"/>
                  <a:gd name="T6" fmla="*/ 42 w 42"/>
                  <a:gd name="T7" fmla="*/ 23 h 48"/>
                  <a:gd name="T8" fmla="*/ 0 w 42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8">
                    <a:moveTo>
                      <a:pt x="0" y="0"/>
                    </a:moveTo>
                    <a:lnTo>
                      <a:pt x="0" y="23"/>
                    </a:lnTo>
                    <a:lnTo>
                      <a:pt x="42" y="48"/>
                    </a:lnTo>
                    <a:lnTo>
                      <a:pt x="42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任意多边形: 形状 141"/>
              <p:cNvSpPr/>
              <p:nvPr/>
            </p:nvSpPr>
            <p:spPr bwMode="auto">
              <a:xfrm>
                <a:off x="7954011" y="2203566"/>
                <a:ext cx="83417" cy="95334"/>
              </a:xfrm>
              <a:custGeom>
                <a:avLst/>
                <a:gdLst>
                  <a:gd name="T0" fmla="*/ 0 w 42"/>
                  <a:gd name="T1" fmla="*/ 0 h 48"/>
                  <a:gd name="T2" fmla="*/ 0 w 42"/>
                  <a:gd name="T3" fmla="*/ 23 h 48"/>
                  <a:gd name="T4" fmla="*/ 42 w 42"/>
                  <a:gd name="T5" fmla="*/ 48 h 48"/>
                  <a:gd name="T6" fmla="*/ 42 w 42"/>
                  <a:gd name="T7" fmla="*/ 23 h 48"/>
                  <a:gd name="T8" fmla="*/ 0 w 42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8">
                    <a:moveTo>
                      <a:pt x="0" y="0"/>
                    </a:moveTo>
                    <a:lnTo>
                      <a:pt x="0" y="23"/>
                    </a:lnTo>
                    <a:lnTo>
                      <a:pt x="42" y="48"/>
                    </a:lnTo>
                    <a:lnTo>
                      <a:pt x="42" y="2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任意多边形: 形状 142"/>
              <p:cNvSpPr/>
              <p:nvPr/>
            </p:nvSpPr>
            <p:spPr bwMode="auto">
              <a:xfrm>
                <a:off x="7596510" y="2108232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3 h 50"/>
                  <a:gd name="T4" fmla="*/ 44 w 44"/>
                  <a:gd name="T5" fmla="*/ 50 h 50"/>
                  <a:gd name="T6" fmla="*/ 44 w 44"/>
                  <a:gd name="T7" fmla="*/ 25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3"/>
                    </a:lnTo>
                    <a:lnTo>
                      <a:pt x="44" y="50"/>
                    </a:lnTo>
                    <a:lnTo>
                      <a:pt x="44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任意多边形: 形状 143"/>
              <p:cNvSpPr/>
              <p:nvPr/>
            </p:nvSpPr>
            <p:spPr bwMode="auto">
              <a:xfrm>
                <a:off x="7596510" y="2108232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3 h 50"/>
                  <a:gd name="T4" fmla="*/ 44 w 44"/>
                  <a:gd name="T5" fmla="*/ 50 h 50"/>
                  <a:gd name="T6" fmla="*/ 44 w 44"/>
                  <a:gd name="T7" fmla="*/ 25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3"/>
                    </a:lnTo>
                    <a:lnTo>
                      <a:pt x="44" y="50"/>
                    </a:lnTo>
                    <a:lnTo>
                      <a:pt x="44" y="2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任意多边形: 形状 144"/>
              <p:cNvSpPr/>
              <p:nvPr/>
            </p:nvSpPr>
            <p:spPr bwMode="auto">
              <a:xfrm>
                <a:off x="7717664" y="2179732"/>
                <a:ext cx="174778" cy="144987"/>
              </a:xfrm>
              <a:custGeom>
                <a:avLst/>
                <a:gdLst>
                  <a:gd name="T0" fmla="*/ 0 w 88"/>
                  <a:gd name="T1" fmla="*/ 0 h 73"/>
                  <a:gd name="T2" fmla="*/ 0 w 88"/>
                  <a:gd name="T3" fmla="*/ 23 h 73"/>
                  <a:gd name="T4" fmla="*/ 88 w 88"/>
                  <a:gd name="T5" fmla="*/ 73 h 73"/>
                  <a:gd name="T6" fmla="*/ 88 w 88"/>
                  <a:gd name="T7" fmla="*/ 50 h 73"/>
                  <a:gd name="T8" fmla="*/ 0 w 88"/>
                  <a:gd name="T9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73">
                    <a:moveTo>
                      <a:pt x="0" y="0"/>
                    </a:moveTo>
                    <a:lnTo>
                      <a:pt x="0" y="23"/>
                    </a:lnTo>
                    <a:lnTo>
                      <a:pt x="88" y="73"/>
                    </a:lnTo>
                    <a:lnTo>
                      <a:pt x="88" y="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任意多边形: 形状 145"/>
              <p:cNvSpPr/>
              <p:nvPr/>
            </p:nvSpPr>
            <p:spPr bwMode="auto">
              <a:xfrm>
                <a:off x="7717664" y="2179732"/>
                <a:ext cx="174778" cy="144987"/>
              </a:xfrm>
              <a:custGeom>
                <a:avLst/>
                <a:gdLst>
                  <a:gd name="T0" fmla="*/ 0 w 88"/>
                  <a:gd name="T1" fmla="*/ 0 h 73"/>
                  <a:gd name="T2" fmla="*/ 0 w 88"/>
                  <a:gd name="T3" fmla="*/ 23 h 73"/>
                  <a:gd name="T4" fmla="*/ 88 w 88"/>
                  <a:gd name="T5" fmla="*/ 73 h 73"/>
                  <a:gd name="T6" fmla="*/ 88 w 88"/>
                  <a:gd name="T7" fmla="*/ 50 h 73"/>
                  <a:gd name="T8" fmla="*/ 0 w 88"/>
                  <a:gd name="T9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73">
                    <a:moveTo>
                      <a:pt x="0" y="0"/>
                    </a:moveTo>
                    <a:lnTo>
                      <a:pt x="0" y="23"/>
                    </a:lnTo>
                    <a:lnTo>
                      <a:pt x="88" y="73"/>
                    </a:lnTo>
                    <a:lnTo>
                      <a:pt x="88" y="5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任意多边形: 形状 146"/>
              <p:cNvSpPr/>
              <p:nvPr/>
            </p:nvSpPr>
            <p:spPr bwMode="auto">
              <a:xfrm>
                <a:off x="7924220" y="2294927"/>
                <a:ext cx="55611" cy="83417"/>
              </a:xfrm>
              <a:custGeom>
                <a:avLst/>
                <a:gdLst>
                  <a:gd name="T0" fmla="*/ 0 w 28"/>
                  <a:gd name="T1" fmla="*/ 0 h 42"/>
                  <a:gd name="T2" fmla="*/ 0 w 28"/>
                  <a:gd name="T3" fmla="*/ 25 h 42"/>
                  <a:gd name="T4" fmla="*/ 28 w 28"/>
                  <a:gd name="T5" fmla="*/ 42 h 42"/>
                  <a:gd name="T6" fmla="*/ 28 w 28"/>
                  <a:gd name="T7" fmla="*/ 17 h 42"/>
                  <a:gd name="T8" fmla="*/ 0 w 2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2">
                    <a:moveTo>
                      <a:pt x="0" y="0"/>
                    </a:moveTo>
                    <a:lnTo>
                      <a:pt x="0" y="25"/>
                    </a:lnTo>
                    <a:lnTo>
                      <a:pt x="28" y="42"/>
                    </a:lnTo>
                    <a:lnTo>
                      <a:pt x="28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任意多边形: 形状 147"/>
              <p:cNvSpPr/>
              <p:nvPr/>
            </p:nvSpPr>
            <p:spPr bwMode="auto">
              <a:xfrm>
                <a:off x="7924220" y="2294927"/>
                <a:ext cx="55611" cy="83417"/>
              </a:xfrm>
              <a:custGeom>
                <a:avLst/>
                <a:gdLst>
                  <a:gd name="T0" fmla="*/ 0 w 28"/>
                  <a:gd name="T1" fmla="*/ 0 h 42"/>
                  <a:gd name="T2" fmla="*/ 0 w 28"/>
                  <a:gd name="T3" fmla="*/ 25 h 42"/>
                  <a:gd name="T4" fmla="*/ 28 w 28"/>
                  <a:gd name="T5" fmla="*/ 42 h 42"/>
                  <a:gd name="T6" fmla="*/ 28 w 28"/>
                  <a:gd name="T7" fmla="*/ 17 h 42"/>
                  <a:gd name="T8" fmla="*/ 0 w 2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2">
                    <a:moveTo>
                      <a:pt x="0" y="0"/>
                    </a:moveTo>
                    <a:lnTo>
                      <a:pt x="0" y="25"/>
                    </a:lnTo>
                    <a:lnTo>
                      <a:pt x="28" y="42"/>
                    </a:lnTo>
                    <a:lnTo>
                      <a:pt x="28" y="1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任意多边形: 形状 148"/>
              <p:cNvSpPr/>
              <p:nvPr/>
            </p:nvSpPr>
            <p:spPr bwMode="auto">
              <a:xfrm>
                <a:off x="7596510" y="2221442"/>
                <a:ext cx="178751" cy="152932"/>
              </a:xfrm>
              <a:custGeom>
                <a:avLst/>
                <a:gdLst>
                  <a:gd name="T0" fmla="*/ 90 w 90"/>
                  <a:gd name="T1" fmla="*/ 77 h 77"/>
                  <a:gd name="T2" fmla="*/ 0 w 90"/>
                  <a:gd name="T3" fmla="*/ 22 h 77"/>
                  <a:gd name="T4" fmla="*/ 0 w 90"/>
                  <a:gd name="T5" fmla="*/ 0 h 77"/>
                  <a:gd name="T6" fmla="*/ 90 w 90"/>
                  <a:gd name="T7" fmla="*/ 52 h 77"/>
                  <a:gd name="T8" fmla="*/ 90 w 90"/>
                  <a:gd name="T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77">
                    <a:moveTo>
                      <a:pt x="90" y="77"/>
                    </a:moveTo>
                    <a:lnTo>
                      <a:pt x="0" y="22"/>
                    </a:lnTo>
                    <a:lnTo>
                      <a:pt x="0" y="0"/>
                    </a:lnTo>
                    <a:lnTo>
                      <a:pt x="90" y="52"/>
                    </a:lnTo>
                    <a:lnTo>
                      <a:pt x="90" y="77"/>
                    </a:lnTo>
                    <a:close/>
                  </a:path>
                </a:pathLst>
              </a:custGeom>
              <a:solidFill>
                <a:srgbClr val="42E8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任意多边形: 形状 149"/>
              <p:cNvSpPr/>
              <p:nvPr/>
            </p:nvSpPr>
            <p:spPr bwMode="auto">
              <a:xfrm>
                <a:off x="7809025" y="2340609"/>
                <a:ext cx="133070" cy="123139"/>
              </a:xfrm>
              <a:custGeom>
                <a:avLst/>
                <a:gdLst>
                  <a:gd name="T0" fmla="*/ 0 w 67"/>
                  <a:gd name="T1" fmla="*/ 0 h 62"/>
                  <a:gd name="T2" fmla="*/ 0 w 67"/>
                  <a:gd name="T3" fmla="*/ 25 h 62"/>
                  <a:gd name="T4" fmla="*/ 67 w 67"/>
                  <a:gd name="T5" fmla="*/ 62 h 62"/>
                  <a:gd name="T6" fmla="*/ 67 w 67"/>
                  <a:gd name="T7" fmla="*/ 39 h 62"/>
                  <a:gd name="T8" fmla="*/ 0 w 67"/>
                  <a:gd name="T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62">
                    <a:moveTo>
                      <a:pt x="0" y="0"/>
                    </a:moveTo>
                    <a:lnTo>
                      <a:pt x="0" y="25"/>
                    </a:lnTo>
                    <a:lnTo>
                      <a:pt x="67" y="62"/>
                    </a:lnTo>
                    <a:lnTo>
                      <a:pt x="67" y="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任意多边形: 形状 150"/>
              <p:cNvSpPr/>
              <p:nvPr/>
            </p:nvSpPr>
            <p:spPr bwMode="auto">
              <a:xfrm>
                <a:off x="7809025" y="2340609"/>
                <a:ext cx="133070" cy="123139"/>
              </a:xfrm>
              <a:custGeom>
                <a:avLst/>
                <a:gdLst>
                  <a:gd name="T0" fmla="*/ 0 w 67"/>
                  <a:gd name="T1" fmla="*/ 0 h 62"/>
                  <a:gd name="T2" fmla="*/ 0 w 67"/>
                  <a:gd name="T3" fmla="*/ 25 h 62"/>
                  <a:gd name="T4" fmla="*/ 67 w 67"/>
                  <a:gd name="T5" fmla="*/ 62 h 62"/>
                  <a:gd name="T6" fmla="*/ 67 w 67"/>
                  <a:gd name="T7" fmla="*/ 39 h 62"/>
                  <a:gd name="T8" fmla="*/ 0 w 67"/>
                  <a:gd name="T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62">
                    <a:moveTo>
                      <a:pt x="0" y="0"/>
                    </a:moveTo>
                    <a:lnTo>
                      <a:pt x="0" y="25"/>
                    </a:lnTo>
                    <a:lnTo>
                      <a:pt x="67" y="62"/>
                    </a:lnTo>
                    <a:lnTo>
                      <a:pt x="67" y="3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任意多边形: 形状 151"/>
              <p:cNvSpPr/>
              <p:nvPr/>
            </p:nvSpPr>
            <p:spPr bwMode="auto">
              <a:xfrm>
                <a:off x="7973872" y="2435942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5 h 50"/>
                  <a:gd name="T4" fmla="*/ 44 w 44"/>
                  <a:gd name="T5" fmla="*/ 50 h 50"/>
                  <a:gd name="T6" fmla="*/ 44 w 44"/>
                  <a:gd name="T7" fmla="*/ 27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5"/>
                    </a:lnTo>
                    <a:lnTo>
                      <a:pt x="44" y="50"/>
                    </a:lnTo>
                    <a:lnTo>
                      <a:pt x="44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任意多边形: 形状 152"/>
              <p:cNvSpPr/>
              <p:nvPr/>
            </p:nvSpPr>
            <p:spPr bwMode="auto">
              <a:xfrm>
                <a:off x="7973872" y="2435942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5 h 50"/>
                  <a:gd name="T4" fmla="*/ 44 w 44"/>
                  <a:gd name="T5" fmla="*/ 50 h 50"/>
                  <a:gd name="T6" fmla="*/ 44 w 44"/>
                  <a:gd name="T7" fmla="*/ 27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5"/>
                    </a:lnTo>
                    <a:lnTo>
                      <a:pt x="44" y="50"/>
                    </a:lnTo>
                    <a:lnTo>
                      <a:pt x="44" y="2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任意多边形: 形状 153"/>
              <p:cNvSpPr/>
              <p:nvPr/>
            </p:nvSpPr>
            <p:spPr bwMode="auto">
              <a:xfrm>
                <a:off x="7596510" y="2332664"/>
                <a:ext cx="59584" cy="81431"/>
              </a:xfrm>
              <a:custGeom>
                <a:avLst/>
                <a:gdLst>
                  <a:gd name="T0" fmla="*/ 0 w 30"/>
                  <a:gd name="T1" fmla="*/ 0 h 41"/>
                  <a:gd name="T2" fmla="*/ 0 w 30"/>
                  <a:gd name="T3" fmla="*/ 23 h 41"/>
                  <a:gd name="T4" fmla="*/ 30 w 30"/>
                  <a:gd name="T5" fmla="*/ 41 h 41"/>
                  <a:gd name="T6" fmla="*/ 30 w 30"/>
                  <a:gd name="T7" fmla="*/ 16 h 41"/>
                  <a:gd name="T8" fmla="*/ 0 w 30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1">
                    <a:moveTo>
                      <a:pt x="0" y="0"/>
                    </a:moveTo>
                    <a:lnTo>
                      <a:pt x="0" y="23"/>
                    </a:lnTo>
                    <a:lnTo>
                      <a:pt x="30" y="41"/>
                    </a:lnTo>
                    <a:lnTo>
                      <a:pt x="30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任意多边形: 形状 154"/>
              <p:cNvSpPr/>
              <p:nvPr/>
            </p:nvSpPr>
            <p:spPr bwMode="auto">
              <a:xfrm>
                <a:off x="7596510" y="2332664"/>
                <a:ext cx="59584" cy="81431"/>
              </a:xfrm>
              <a:custGeom>
                <a:avLst/>
                <a:gdLst>
                  <a:gd name="T0" fmla="*/ 0 w 30"/>
                  <a:gd name="T1" fmla="*/ 0 h 41"/>
                  <a:gd name="T2" fmla="*/ 0 w 30"/>
                  <a:gd name="T3" fmla="*/ 23 h 41"/>
                  <a:gd name="T4" fmla="*/ 30 w 30"/>
                  <a:gd name="T5" fmla="*/ 41 h 41"/>
                  <a:gd name="T6" fmla="*/ 30 w 30"/>
                  <a:gd name="T7" fmla="*/ 16 h 41"/>
                  <a:gd name="T8" fmla="*/ 0 w 30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1">
                    <a:moveTo>
                      <a:pt x="0" y="0"/>
                    </a:moveTo>
                    <a:lnTo>
                      <a:pt x="0" y="23"/>
                    </a:lnTo>
                    <a:lnTo>
                      <a:pt x="30" y="41"/>
                    </a:lnTo>
                    <a:lnTo>
                      <a:pt x="30" y="1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任意多边形: 形状 155"/>
              <p:cNvSpPr/>
              <p:nvPr/>
            </p:nvSpPr>
            <p:spPr bwMode="auto">
              <a:xfrm>
                <a:off x="7691844" y="2386289"/>
                <a:ext cx="79445" cy="95334"/>
              </a:xfrm>
              <a:custGeom>
                <a:avLst/>
                <a:gdLst>
                  <a:gd name="T0" fmla="*/ 0 w 40"/>
                  <a:gd name="T1" fmla="*/ 0 h 48"/>
                  <a:gd name="T2" fmla="*/ 0 w 40"/>
                  <a:gd name="T3" fmla="*/ 25 h 48"/>
                  <a:gd name="T4" fmla="*/ 40 w 40"/>
                  <a:gd name="T5" fmla="*/ 48 h 48"/>
                  <a:gd name="T6" fmla="*/ 40 w 40"/>
                  <a:gd name="T7" fmla="*/ 23 h 48"/>
                  <a:gd name="T8" fmla="*/ 0 w 40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8">
                    <a:moveTo>
                      <a:pt x="0" y="0"/>
                    </a:moveTo>
                    <a:lnTo>
                      <a:pt x="0" y="25"/>
                    </a:lnTo>
                    <a:lnTo>
                      <a:pt x="40" y="48"/>
                    </a:lnTo>
                    <a:lnTo>
                      <a:pt x="40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任意多边形: 形状 156"/>
              <p:cNvSpPr/>
              <p:nvPr/>
            </p:nvSpPr>
            <p:spPr bwMode="auto">
              <a:xfrm>
                <a:off x="7691844" y="2386289"/>
                <a:ext cx="79445" cy="95334"/>
              </a:xfrm>
              <a:custGeom>
                <a:avLst/>
                <a:gdLst>
                  <a:gd name="T0" fmla="*/ 0 w 40"/>
                  <a:gd name="T1" fmla="*/ 0 h 48"/>
                  <a:gd name="T2" fmla="*/ 0 w 40"/>
                  <a:gd name="T3" fmla="*/ 25 h 48"/>
                  <a:gd name="T4" fmla="*/ 40 w 40"/>
                  <a:gd name="T5" fmla="*/ 48 h 48"/>
                  <a:gd name="T6" fmla="*/ 40 w 40"/>
                  <a:gd name="T7" fmla="*/ 23 h 48"/>
                  <a:gd name="T8" fmla="*/ 0 w 40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8">
                    <a:moveTo>
                      <a:pt x="0" y="0"/>
                    </a:moveTo>
                    <a:lnTo>
                      <a:pt x="0" y="25"/>
                    </a:lnTo>
                    <a:lnTo>
                      <a:pt x="40" y="48"/>
                    </a:lnTo>
                    <a:lnTo>
                      <a:pt x="40" y="2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任意多边形: 形状 157"/>
              <p:cNvSpPr/>
              <p:nvPr/>
            </p:nvSpPr>
            <p:spPr bwMode="auto">
              <a:xfrm>
                <a:off x="7805053" y="2451831"/>
                <a:ext cx="129098" cy="123139"/>
              </a:xfrm>
              <a:custGeom>
                <a:avLst/>
                <a:gdLst>
                  <a:gd name="T0" fmla="*/ 65 w 65"/>
                  <a:gd name="T1" fmla="*/ 62 h 62"/>
                  <a:gd name="T2" fmla="*/ 0 w 65"/>
                  <a:gd name="T3" fmla="*/ 25 h 62"/>
                  <a:gd name="T4" fmla="*/ 0 w 65"/>
                  <a:gd name="T5" fmla="*/ 0 h 62"/>
                  <a:gd name="T6" fmla="*/ 65 w 65"/>
                  <a:gd name="T7" fmla="*/ 37 h 62"/>
                  <a:gd name="T8" fmla="*/ 65 w 65"/>
                  <a:gd name="T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2">
                    <a:moveTo>
                      <a:pt x="65" y="62"/>
                    </a:moveTo>
                    <a:lnTo>
                      <a:pt x="0" y="25"/>
                    </a:lnTo>
                    <a:lnTo>
                      <a:pt x="0" y="0"/>
                    </a:lnTo>
                    <a:lnTo>
                      <a:pt x="65" y="37"/>
                    </a:lnTo>
                    <a:lnTo>
                      <a:pt x="65" y="62"/>
                    </a:lnTo>
                    <a:close/>
                  </a:path>
                </a:pathLst>
              </a:custGeom>
              <a:solidFill>
                <a:srgbClr val="42E8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任意多边形: 形状 158"/>
              <p:cNvSpPr/>
              <p:nvPr/>
            </p:nvSpPr>
            <p:spPr bwMode="auto">
              <a:xfrm>
                <a:off x="7596510" y="2443887"/>
                <a:ext cx="186695" cy="152932"/>
              </a:xfrm>
              <a:custGeom>
                <a:avLst/>
                <a:gdLst>
                  <a:gd name="T0" fmla="*/ 0 w 94"/>
                  <a:gd name="T1" fmla="*/ 0 h 77"/>
                  <a:gd name="T2" fmla="*/ 0 w 94"/>
                  <a:gd name="T3" fmla="*/ 23 h 77"/>
                  <a:gd name="T4" fmla="*/ 94 w 94"/>
                  <a:gd name="T5" fmla="*/ 77 h 77"/>
                  <a:gd name="T6" fmla="*/ 94 w 94"/>
                  <a:gd name="T7" fmla="*/ 54 h 77"/>
                  <a:gd name="T8" fmla="*/ 0 w 94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77">
                    <a:moveTo>
                      <a:pt x="0" y="0"/>
                    </a:moveTo>
                    <a:lnTo>
                      <a:pt x="0" y="23"/>
                    </a:lnTo>
                    <a:lnTo>
                      <a:pt x="94" y="77"/>
                    </a:lnTo>
                    <a:lnTo>
                      <a:pt x="94" y="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任意多边形: 形状 159"/>
              <p:cNvSpPr/>
              <p:nvPr/>
            </p:nvSpPr>
            <p:spPr bwMode="auto">
              <a:xfrm>
                <a:off x="7596510" y="2443887"/>
                <a:ext cx="186695" cy="152932"/>
              </a:xfrm>
              <a:custGeom>
                <a:avLst/>
                <a:gdLst>
                  <a:gd name="T0" fmla="*/ 0 w 94"/>
                  <a:gd name="T1" fmla="*/ 0 h 77"/>
                  <a:gd name="T2" fmla="*/ 0 w 94"/>
                  <a:gd name="T3" fmla="*/ 23 h 77"/>
                  <a:gd name="T4" fmla="*/ 94 w 94"/>
                  <a:gd name="T5" fmla="*/ 77 h 77"/>
                  <a:gd name="T6" fmla="*/ 94 w 94"/>
                  <a:gd name="T7" fmla="*/ 54 h 77"/>
                  <a:gd name="T8" fmla="*/ 0 w 94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77">
                    <a:moveTo>
                      <a:pt x="0" y="0"/>
                    </a:moveTo>
                    <a:lnTo>
                      <a:pt x="0" y="23"/>
                    </a:lnTo>
                    <a:lnTo>
                      <a:pt x="94" y="77"/>
                    </a:lnTo>
                    <a:lnTo>
                      <a:pt x="94" y="5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任意多边形: 形状 160"/>
              <p:cNvSpPr/>
              <p:nvPr/>
            </p:nvSpPr>
            <p:spPr bwMode="auto">
              <a:xfrm>
                <a:off x="7816970" y="2567026"/>
                <a:ext cx="174778" cy="148959"/>
              </a:xfrm>
              <a:custGeom>
                <a:avLst/>
                <a:gdLst>
                  <a:gd name="T0" fmla="*/ 0 w 88"/>
                  <a:gd name="T1" fmla="*/ 0 h 75"/>
                  <a:gd name="T2" fmla="*/ 0 w 88"/>
                  <a:gd name="T3" fmla="*/ 25 h 75"/>
                  <a:gd name="T4" fmla="*/ 88 w 88"/>
                  <a:gd name="T5" fmla="*/ 75 h 75"/>
                  <a:gd name="T6" fmla="*/ 88 w 88"/>
                  <a:gd name="T7" fmla="*/ 52 h 75"/>
                  <a:gd name="T8" fmla="*/ 0 w 88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75">
                    <a:moveTo>
                      <a:pt x="0" y="0"/>
                    </a:moveTo>
                    <a:lnTo>
                      <a:pt x="0" y="25"/>
                    </a:lnTo>
                    <a:lnTo>
                      <a:pt x="88" y="75"/>
                    </a:lnTo>
                    <a:lnTo>
                      <a:pt x="88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任意多边形: 形状 161"/>
              <p:cNvSpPr/>
              <p:nvPr/>
            </p:nvSpPr>
            <p:spPr bwMode="auto">
              <a:xfrm>
                <a:off x="7816970" y="2567026"/>
                <a:ext cx="174778" cy="148959"/>
              </a:xfrm>
              <a:custGeom>
                <a:avLst/>
                <a:gdLst>
                  <a:gd name="T0" fmla="*/ 0 w 88"/>
                  <a:gd name="T1" fmla="*/ 0 h 75"/>
                  <a:gd name="T2" fmla="*/ 0 w 88"/>
                  <a:gd name="T3" fmla="*/ 25 h 75"/>
                  <a:gd name="T4" fmla="*/ 88 w 88"/>
                  <a:gd name="T5" fmla="*/ 75 h 75"/>
                  <a:gd name="T6" fmla="*/ 88 w 88"/>
                  <a:gd name="T7" fmla="*/ 52 h 75"/>
                  <a:gd name="T8" fmla="*/ 0 w 88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75">
                    <a:moveTo>
                      <a:pt x="0" y="0"/>
                    </a:moveTo>
                    <a:lnTo>
                      <a:pt x="0" y="25"/>
                    </a:lnTo>
                    <a:lnTo>
                      <a:pt x="88" y="75"/>
                    </a:lnTo>
                    <a:lnTo>
                      <a:pt x="88" y="5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任意多边形: 形状 162"/>
              <p:cNvSpPr/>
              <p:nvPr/>
            </p:nvSpPr>
            <p:spPr bwMode="auto">
              <a:xfrm>
                <a:off x="8025511" y="2688178"/>
                <a:ext cx="53626" cy="81431"/>
              </a:xfrm>
              <a:custGeom>
                <a:avLst/>
                <a:gdLst>
                  <a:gd name="T0" fmla="*/ 0 w 27"/>
                  <a:gd name="T1" fmla="*/ 0 h 41"/>
                  <a:gd name="T2" fmla="*/ 0 w 27"/>
                  <a:gd name="T3" fmla="*/ 25 h 41"/>
                  <a:gd name="T4" fmla="*/ 27 w 27"/>
                  <a:gd name="T5" fmla="*/ 41 h 41"/>
                  <a:gd name="T6" fmla="*/ 27 w 27"/>
                  <a:gd name="T7" fmla="*/ 16 h 41"/>
                  <a:gd name="T8" fmla="*/ 0 w 2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1">
                    <a:moveTo>
                      <a:pt x="0" y="0"/>
                    </a:moveTo>
                    <a:lnTo>
                      <a:pt x="0" y="25"/>
                    </a:lnTo>
                    <a:lnTo>
                      <a:pt x="27" y="41"/>
                    </a:lnTo>
                    <a:lnTo>
                      <a:pt x="27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任意多边形: 形状 163"/>
              <p:cNvSpPr/>
              <p:nvPr/>
            </p:nvSpPr>
            <p:spPr bwMode="auto">
              <a:xfrm>
                <a:off x="8025511" y="2688178"/>
                <a:ext cx="53626" cy="81431"/>
              </a:xfrm>
              <a:custGeom>
                <a:avLst/>
                <a:gdLst>
                  <a:gd name="T0" fmla="*/ 0 w 27"/>
                  <a:gd name="T1" fmla="*/ 0 h 41"/>
                  <a:gd name="T2" fmla="*/ 0 w 27"/>
                  <a:gd name="T3" fmla="*/ 25 h 41"/>
                  <a:gd name="T4" fmla="*/ 27 w 27"/>
                  <a:gd name="T5" fmla="*/ 41 h 41"/>
                  <a:gd name="T6" fmla="*/ 27 w 27"/>
                  <a:gd name="T7" fmla="*/ 16 h 41"/>
                  <a:gd name="T8" fmla="*/ 0 w 2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1">
                    <a:moveTo>
                      <a:pt x="0" y="0"/>
                    </a:moveTo>
                    <a:lnTo>
                      <a:pt x="0" y="25"/>
                    </a:lnTo>
                    <a:lnTo>
                      <a:pt x="27" y="41"/>
                    </a:lnTo>
                    <a:lnTo>
                      <a:pt x="27" y="1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任意多边形: 形状 164"/>
              <p:cNvSpPr/>
              <p:nvPr/>
            </p:nvSpPr>
            <p:spPr bwMode="auto">
              <a:xfrm>
                <a:off x="8110915" y="2737832"/>
                <a:ext cx="55611" cy="81431"/>
              </a:xfrm>
              <a:custGeom>
                <a:avLst/>
                <a:gdLst>
                  <a:gd name="T0" fmla="*/ 0 w 28"/>
                  <a:gd name="T1" fmla="*/ 0 h 41"/>
                  <a:gd name="T2" fmla="*/ 0 w 28"/>
                  <a:gd name="T3" fmla="*/ 25 h 41"/>
                  <a:gd name="T4" fmla="*/ 28 w 28"/>
                  <a:gd name="T5" fmla="*/ 41 h 41"/>
                  <a:gd name="T6" fmla="*/ 28 w 28"/>
                  <a:gd name="T7" fmla="*/ 16 h 41"/>
                  <a:gd name="T8" fmla="*/ 0 w 28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1">
                    <a:moveTo>
                      <a:pt x="0" y="0"/>
                    </a:moveTo>
                    <a:lnTo>
                      <a:pt x="0" y="25"/>
                    </a:lnTo>
                    <a:lnTo>
                      <a:pt x="28" y="41"/>
                    </a:lnTo>
                    <a:lnTo>
                      <a:pt x="28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任意多边形: 形状 165"/>
              <p:cNvSpPr/>
              <p:nvPr/>
            </p:nvSpPr>
            <p:spPr bwMode="auto">
              <a:xfrm>
                <a:off x="8110915" y="2737832"/>
                <a:ext cx="55611" cy="81431"/>
              </a:xfrm>
              <a:custGeom>
                <a:avLst/>
                <a:gdLst>
                  <a:gd name="T0" fmla="*/ 0 w 28"/>
                  <a:gd name="T1" fmla="*/ 0 h 41"/>
                  <a:gd name="T2" fmla="*/ 0 w 28"/>
                  <a:gd name="T3" fmla="*/ 25 h 41"/>
                  <a:gd name="T4" fmla="*/ 28 w 28"/>
                  <a:gd name="T5" fmla="*/ 41 h 41"/>
                  <a:gd name="T6" fmla="*/ 28 w 28"/>
                  <a:gd name="T7" fmla="*/ 16 h 41"/>
                  <a:gd name="T8" fmla="*/ 0 w 28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1">
                    <a:moveTo>
                      <a:pt x="0" y="0"/>
                    </a:moveTo>
                    <a:lnTo>
                      <a:pt x="0" y="25"/>
                    </a:lnTo>
                    <a:lnTo>
                      <a:pt x="28" y="41"/>
                    </a:lnTo>
                    <a:lnTo>
                      <a:pt x="28" y="1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任意多边形: 形状 166"/>
              <p:cNvSpPr/>
              <p:nvPr/>
            </p:nvSpPr>
            <p:spPr bwMode="auto">
              <a:xfrm>
                <a:off x="7596510" y="2555109"/>
                <a:ext cx="113209" cy="111223"/>
              </a:xfrm>
              <a:custGeom>
                <a:avLst/>
                <a:gdLst>
                  <a:gd name="T0" fmla="*/ 0 w 57"/>
                  <a:gd name="T1" fmla="*/ 0 h 56"/>
                  <a:gd name="T2" fmla="*/ 0 w 57"/>
                  <a:gd name="T3" fmla="*/ 23 h 56"/>
                  <a:gd name="T4" fmla="*/ 57 w 57"/>
                  <a:gd name="T5" fmla="*/ 56 h 56"/>
                  <a:gd name="T6" fmla="*/ 57 w 57"/>
                  <a:gd name="T7" fmla="*/ 31 h 56"/>
                  <a:gd name="T8" fmla="*/ 0 w 57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6">
                    <a:moveTo>
                      <a:pt x="0" y="0"/>
                    </a:moveTo>
                    <a:lnTo>
                      <a:pt x="0" y="23"/>
                    </a:lnTo>
                    <a:lnTo>
                      <a:pt x="57" y="56"/>
                    </a:lnTo>
                    <a:lnTo>
                      <a:pt x="57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8" name="任意多边形: 形状 167"/>
              <p:cNvSpPr/>
              <p:nvPr/>
            </p:nvSpPr>
            <p:spPr bwMode="auto">
              <a:xfrm>
                <a:off x="7596510" y="2555109"/>
                <a:ext cx="113209" cy="111223"/>
              </a:xfrm>
              <a:custGeom>
                <a:avLst/>
                <a:gdLst>
                  <a:gd name="T0" fmla="*/ 0 w 57"/>
                  <a:gd name="T1" fmla="*/ 0 h 56"/>
                  <a:gd name="T2" fmla="*/ 0 w 57"/>
                  <a:gd name="T3" fmla="*/ 23 h 56"/>
                  <a:gd name="T4" fmla="*/ 57 w 57"/>
                  <a:gd name="T5" fmla="*/ 56 h 56"/>
                  <a:gd name="T6" fmla="*/ 57 w 57"/>
                  <a:gd name="T7" fmla="*/ 31 h 56"/>
                  <a:gd name="T8" fmla="*/ 0 w 57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6">
                    <a:moveTo>
                      <a:pt x="0" y="0"/>
                    </a:moveTo>
                    <a:lnTo>
                      <a:pt x="0" y="23"/>
                    </a:lnTo>
                    <a:lnTo>
                      <a:pt x="57" y="56"/>
                    </a:lnTo>
                    <a:lnTo>
                      <a:pt x="57" y="3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9" name="任意多边形: 形状 168"/>
              <p:cNvSpPr/>
              <p:nvPr/>
            </p:nvSpPr>
            <p:spPr bwMode="auto">
              <a:xfrm>
                <a:off x="8174471" y="1993038"/>
                <a:ext cx="152932" cy="141015"/>
              </a:xfrm>
              <a:custGeom>
                <a:avLst/>
                <a:gdLst>
                  <a:gd name="T0" fmla="*/ 0 w 77"/>
                  <a:gd name="T1" fmla="*/ 25 h 71"/>
                  <a:gd name="T2" fmla="*/ 77 w 77"/>
                  <a:gd name="T3" fmla="*/ 71 h 71"/>
                  <a:gd name="T4" fmla="*/ 77 w 77"/>
                  <a:gd name="T5" fmla="*/ 46 h 71"/>
                  <a:gd name="T6" fmla="*/ 0 w 77"/>
                  <a:gd name="T7" fmla="*/ 0 h 71"/>
                  <a:gd name="T8" fmla="*/ 0 w 77"/>
                  <a:gd name="T9" fmla="*/ 25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71">
                    <a:moveTo>
                      <a:pt x="0" y="25"/>
                    </a:moveTo>
                    <a:lnTo>
                      <a:pt x="77" y="71"/>
                    </a:lnTo>
                    <a:lnTo>
                      <a:pt x="77" y="46"/>
                    </a:lnTo>
                    <a:lnTo>
                      <a:pt x="0" y="0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42E8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0" name="任意多边形: 形状 169"/>
              <p:cNvSpPr/>
              <p:nvPr/>
            </p:nvSpPr>
            <p:spPr bwMode="auto">
              <a:xfrm>
                <a:off x="8206249" y="2126108"/>
                <a:ext cx="121154" cy="119167"/>
              </a:xfrm>
              <a:custGeom>
                <a:avLst/>
                <a:gdLst>
                  <a:gd name="T0" fmla="*/ 0 w 61"/>
                  <a:gd name="T1" fmla="*/ 0 h 60"/>
                  <a:gd name="T2" fmla="*/ 0 w 61"/>
                  <a:gd name="T3" fmla="*/ 25 h 60"/>
                  <a:gd name="T4" fmla="*/ 61 w 61"/>
                  <a:gd name="T5" fmla="*/ 60 h 60"/>
                  <a:gd name="T6" fmla="*/ 61 w 61"/>
                  <a:gd name="T7" fmla="*/ 35 h 60"/>
                  <a:gd name="T8" fmla="*/ 0 w 61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60">
                    <a:moveTo>
                      <a:pt x="0" y="0"/>
                    </a:moveTo>
                    <a:lnTo>
                      <a:pt x="0" y="25"/>
                    </a:lnTo>
                    <a:lnTo>
                      <a:pt x="61" y="60"/>
                    </a:lnTo>
                    <a:lnTo>
                      <a:pt x="61" y="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1" name="任意多边形: 形状 170"/>
              <p:cNvSpPr/>
              <p:nvPr/>
            </p:nvSpPr>
            <p:spPr bwMode="auto">
              <a:xfrm>
                <a:off x="8206249" y="2126108"/>
                <a:ext cx="121154" cy="119167"/>
              </a:xfrm>
              <a:custGeom>
                <a:avLst/>
                <a:gdLst>
                  <a:gd name="T0" fmla="*/ 0 w 61"/>
                  <a:gd name="T1" fmla="*/ 0 h 60"/>
                  <a:gd name="T2" fmla="*/ 0 w 61"/>
                  <a:gd name="T3" fmla="*/ 25 h 60"/>
                  <a:gd name="T4" fmla="*/ 61 w 61"/>
                  <a:gd name="T5" fmla="*/ 60 h 60"/>
                  <a:gd name="T6" fmla="*/ 61 w 61"/>
                  <a:gd name="T7" fmla="*/ 35 h 60"/>
                  <a:gd name="T8" fmla="*/ 0 w 61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60">
                    <a:moveTo>
                      <a:pt x="0" y="0"/>
                    </a:moveTo>
                    <a:lnTo>
                      <a:pt x="0" y="25"/>
                    </a:lnTo>
                    <a:lnTo>
                      <a:pt x="61" y="60"/>
                    </a:lnTo>
                    <a:lnTo>
                      <a:pt x="61" y="3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2" name="任意多边形: 形状 171"/>
              <p:cNvSpPr/>
              <p:nvPr/>
            </p:nvSpPr>
            <p:spPr bwMode="auto">
              <a:xfrm>
                <a:off x="8240012" y="2253219"/>
                <a:ext cx="87389" cy="103278"/>
              </a:xfrm>
              <a:custGeom>
                <a:avLst/>
                <a:gdLst>
                  <a:gd name="T0" fmla="*/ 0 w 44"/>
                  <a:gd name="T1" fmla="*/ 0 h 52"/>
                  <a:gd name="T2" fmla="*/ 0 w 44"/>
                  <a:gd name="T3" fmla="*/ 25 h 52"/>
                  <a:gd name="T4" fmla="*/ 44 w 44"/>
                  <a:gd name="T5" fmla="*/ 52 h 52"/>
                  <a:gd name="T6" fmla="*/ 44 w 44"/>
                  <a:gd name="T7" fmla="*/ 27 h 52"/>
                  <a:gd name="T8" fmla="*/ 0 w 44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2">
                    <a:moveTo>
                      <a:pt x="0" y="0"/>
                    </a:moveTo>
                    <a:lnTo>
                      <a:pt x="0" y="25"/>
                    </a:lnTo>
                    <a:lnTo>
                      <a:pt x="44" y="52"/>
                    </a:lnTo>
                    <a:lnTo>
                      <a:pt x="44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3" name="任意多边形: 形状 172"/>
              <p:cNvSpPr/>
              <p:nvPr/>
            </p:nvSpPr>
            <p:spPr bwMode="auto">
              <a:xfrm>
                <a:off x="8240012" y="2253219"/>
                <a:ext cx="87389" cy="103278"/>
              </a:xfrm>
              <a:custGeom>
                <a:avLst/>
                <a:gdLst>
                  <a:gd name="T0" fmla="*/ 0 w 44"/>
                  <a:gd name="T1" fmla="*/ 0 h 52"/>
                  <a:gd name="T2" fmla="*/ 0 w 44"/>
                  <a:gd name="T3" fmla="*/ 25 h 52"/>
                  <a:gd name="T4" fmla="*/ 44 w 44"/>
                  <a:gd name="T5" fmla="*/ 52 h 52"/>
                  <a:gd name="T6" fmla="*/ 44 w 44"/>
                  <a:gd name="T7" fmla="*/ 27 h 52"/>
                  <a:gd name="T8" fmla="*/ 0 w 44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2">
                    <a:moveTo>
                      <a:pt x="0" y="0"/>
                    </a:moveTo>
                    <a:lnTo>
                      <a:pt x="0" y="25"/>
                    </a:lnTo>
                    <a:lnTo>
                      <a:pt x="44" y="52"/>
                    </a:lnTo>
                    <a:lnTo>
                      <a:pt x="44" y="2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4" name="任意多边形: 形状 173"/>
              <p:cNvSpPr/>
              <p:nvPr/>
            </p:nvSpPr>
            <p:spPr bwMode="auto">
              <a:xfrm>
                <a:off x="8202276" y="2344581"/>
                <a:ext cx="125126" cy="123139"/>
              </a:xfrm>
              <a:custGeom>
                <a:avLst/>
                <a:gdLst>
                  <a:gd name="T0" fmla="*/ 0 w 63"/>
                  <a:gd name="T1" fmla="*/ 0 h 62"/>
                  <a:gd name="T2" fmla="*/ 0 w 63"/>
                  <a:gd name="T3" fmla="*/ 25 h 62"/>
                  <a:gd name="T4" fmla="*/ 63 w 63"/>
                  <a:gd name="T5" fmla="*/ 62 h 62"/>
                  <a:gd name="T6" fmla="*/ 63 w 63"/>
                  <a:gd name="T7" fmla="*/ 37 h 62"/>
                  <a:gd name="T8" fmla="*/ 0 w 63"/>
                  <a:gd name="T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2">
                    <a:moveTo>
                      <a:pt x="0" y="0"/>
                    </a:moveTo>
                    <a:lnTo>
                      <a:pt x="0" y="25"/>
                    </a:lnTo>
                    <a:lnTo>
                      <a:pt x="63" y="62"/>
                    </a:lnTo>
                    <a:lnTo>
                      <a:pt x="63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5" name="任意多边形: 形状 174"/>
              <p:cNvSpPr/>
              <p:nvPr/>
            </p:nvSpPr>
            <p:spPr bwMode="auto">
              <a:xfrm>
                <a:off x="8202276" y="2344581"/>
                <a:ext cx="125126" cy="123139"/>
              </a:xfrm>
              <a:custGeom>
                <a:avLst/>
                <a:gdLst>
                  <a:gd name="T0" fmla="*/ 0 w 63"/>
                  <a:gd name="T1" fmla="*/ 0 h 62"/>
                  <a:gd name="T2" fmla="*/ 0 w 63"/>
                  <a:gd name="T3" fmla="*/ 25 h 62"/>
                  <a:gd name="T4" fmla="*/ 63 w 63"/>
                  <a:gd name="T5" fmla="*/ 62 h 62"/>
                  <a:gd name="T6" fmla="*/ 63 w 63"/>
                  <a:gd name="T7" fmla="*/ 37 h 62"/>
                  <a:gd name="T8" fmla="*/ 0 w 63"/>
                  <a:gd name="T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2">
                    <a:moveTo>
                      <a:pt x="0" y="0"/>
                    </a:moveTo>
                    <a:lnTo>
                      <a:pt x="0" y="25"/>
                    </a:lnTo>
                    <a:lnTo>
                      <a:pt x="63" y="62"/>
                    </a:lnTo>
                    <a:lnTo>
                      <a:pt x="63" y="3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6" name="任意多边形: 形状 175"/>
              <p:cNvSpPr/>
              <p:nvPr/>
            </p:nvSpPr>
            <p:spPr bwMode="auto">
              <a:xfrm>
                <a:off x="8240012" y="2477650"/>
                <a:ext cx="87389" cy="103278"/>
              </a:xfrm>
              <a:custGeom>
                <a:avLst/>
                <a:gdLst>
                  <a:gd name="T0" fmla="*/ 0 w 44"/>
                  <a:gd name="T1" fmla="*/ 0 h 52"/>
                  <a:gd name="T2" fmla="*/ 0 w 44"/>
                  <a:gd name="T3" fmla="*/ 24 h 52"/>
                  <a:gd name="T4" fmla="*/ 44 w 44"/>
                  <a:gd name="T5" fmla="*/ 52 h 52"/>
                  <a:gd name="T6" fmla="*/ 44 w 44"/>
                  <a:gd name="T7" fmla="*/ 27 h 52"/>
                  <a:gd name="T8" fmla="*/ 0 w 44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2">
                    <a:moveTo>
                      <a:pt x="0" y="0"/>
                    </a:moveTo>
                    <a:lnTo>
                      <a:pt x="0" y="24"/>
                    </a:lnTo>
                    <a:lnTo>
                      <a:pt x="44" y="52"/>
                    </a:lnTo>
                    <a:lnTo>
                      <a:pt x="44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7" name="任意多边形: 形状 176"/>
              <p:cNvSpPr/>
              <p:nvPr/>
            </p:nvSpPr>
            <p:spPr bwMode="auto">
              <a:xfrm>
                <a:off x="8240012" y="2477650"/>
                <a:ext cx="87389" cy="103278"/>
              </a:xfrm>
              <a:custGeom>
                <a:avLst/>
                <a:gdLst>
                  <a:gd name="T0" fmla="*/ 0 w 44"/>
                  <a:gd name="T1" fmla="*/ 0 h 52"/>
                  <a:gd name="T2" fmla="*/ 0 w 44"/>
                  <a:gd name="T3" fmla="*/ 24 h 52"/>
                  <a:gd name="T4" fmla="*/ 44 w 44"/>
                  <a:gd name="T5" fmla="*/ 52 h 52"/>
                  <a:gd name="T6" fmla="*/ 44 w 44"/>
                  <a:gd name="T7" fmla="*/ 27 h 52"/>
                  <a:gd name="T8" fmla="*/ 0 w 44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2">
                    <a:moveTo>
                      <a:pt x="0" y="0"/>
                    </a:moveTo>
                    <a:lnTo>
                      <a:pt x="0" y="24"/>
                    </a:lnTo>
                    <a:lnTo>
                      <a:pt x="44" y="52"/>
                    </a:lnTo>
                    <a:lnTo>
                      <a:pt x="44" y="2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8" name="任意多边形: 形状 177"/>
              <p:cNvSpPr/>
              <p:nvPr/>
            </p:nvSpPr>
            <p:spPr bwMode="auto">
              <a:xfrm>
                <a:off x="8220151" y="2574970"/>
                <a:ext cx="107250" cy="117182"/>
              </a:xfrm>
              <a:custGeom>
                <a:avLst/>
                <a:gdLst>
                  <a:gd name="T0" fmla="*/ 0 w 54"/>
                  <a:gd name="T1" fmla="*/ 0 h 59"/>
                  <a:gd name="T2" fmla="*/ 0 w 54"/>
                  <a:gd name="T3" fmla="*/ 25 h 59"/>
                  <a:gd name="T4" fmla="*/ 54 w 54"/>
                  <a:gd name="T5" fmla="*/ 59 h 59"/>
                  <a:gd name="T6" fmla="*/ 54 w 54"/>
                  <a:gd name="T7" fmla="*/ 34 h 59"/>
                  <a:gd name="T8" fmla="*/ 0 w 54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9">
                    <a:moveTo>
                      <a:pt x="0" y="0"/>
                    </a:moveTo>
                    <a:lnTo>
                      <a:pt x="0" y="25"/>
                    </a:lnTo>
                    <a:lnTo>
                      <a:pt x="54" y="59"/>
                    </a:lnTo>
                    <a:lnTo>
                      <a:pt x="54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9" name="任意多边形: 形状 178"/>
              <p:cNvSpPr/>
              <p:nvPr/>
            </p:nvSpPr>
            <p:spPr bwMode="auto">
              <a:xfrm>
                <a:off x="8220151" y="2574970"/>
                <a:ext cx="107250" cy="117182"/>
              </a:xfrm>
              <a:custGeom>
                <a:avLst/>
                <a:gdLst>
                  <a:gd name="T0" fmla="*/ 0 w 54"/>
                  <a:gd name="T1" fmla="*/ 0 h 59"/>
                  <a:gd name="T2" fmla="*/ 0 w 54"/>
                  <a:gd name="T3" fmla="*/ 25 h 59"/>
                  <a:gd name="T4" fmla="*/ 54 w 54"/>
                  <a:gd name="T5" fmla="*/ 59 h 59"/>
                  <a:gd name="T6" fmla="*/ 54 w 54"/>
                  <a:gd name="T7" fmla="*/ 34 h 59"/>
                  <a:gd name="T8" fmla="*/ 0 w 54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9">
                    <a:moveTo>
                      <a:pt x="0" y="0"/>
                    </a:moveTo>
                    <a:lnTo>
                      <a:pt x="0" y="25"/>
                    </a:lnTo>
                    <a:lnTo>
                      <a:pt x="54" y="59"/>
                    </a:lnTo>
                    <a:lnTo>
                      <a:pt x="54" y="3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0" name="任意多边形: 形状 179"/>
              <p:cNvSpPr/>
              <p:nvPr/>
            </p:nvSpPr>
            <p:spPr bwMode="auto">
              <a:xfrm>
                <a:off x="8269804" y="2715984"/>
                <a:ext cx="57598" cy="87389"/>
              </a:xfrm>
              <a:custGeom>
                <a:avLst/>
                <a:gdLst>
                  <a:gd name="T0" fmla="*/ 0 w 29"/>
                  <a:gd name="T1" fmla="*/ 0 h 44"/>
                  <a:gd name="T2" fmla="*/ 0 w 29"/>
                  <a:gd name="T3" fmla="*/ 25 h 44"/>
                  <a:gd name="T4" fmla="*/ 29 w 29"/>
                  <a:gd name="T5" fmla="*/ 44 h 44"/>
                  <a:gd name="T6" fmla="*/ 29 w 29"/>
                  <a:gd name="T7" fmla="*/ 19 h 44"/>
                  <a:gd name="T8" fmla="*/ 0 w 29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4">
                    <a:moveTo>
                      <a:pt x="0" y="0"/>
                    </a:moveTo>
                    <a:lnTo>
                      <a:pt x="0" y="25"/>
                    </a:lnTo>
                    <a:lnTo>
                      <a:pt x="29" y="44"/>
                    </a:lnTo>
                    <a:lnTo>
                      <a:pt x="29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1" name="任意多边形: 形状 180"/>
              <p:cNvSpPr/>
              <p:nvPr/>
            </p:nvSpPr>
            <p:spPr bwMode="auto">
              <a:xfrm>
                <a:off x="8269804" y="2715984"/>
                <a:ext cx="57598" cy="87389"/>
              </a:xfrm>
              <a:custGeom>
                <a:avLst/>
                <a:gdLst>
                  <a:gd name="T0" fmla="*/ 0 w 29"/>
                  <a:gd name="T1" fmla="*/ 0 h 44"/>
                  <a:gd name="T2" fmla="*/ 0 w 29"/>
                  <a:gd name="T3" fmla="*/ 25 h 44"/>
                  <a:gd name="T4" fmla="*/ 29 w 29"/>
                  <a:gd name="T5" fmla="*/ 44 h 44"/>
                  <a:gd name="T6" fmla="*/ 29 w 29"/>
                  <a:gd name="T7" fmla="*/ 19 h 44"/>
                  <a:gd name="T8" fmla="*/ 0 w 29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4">
                    <a:moveTo>
                      <a:pt x="0" y="0"/>
                    </a:moveTo>
                    <a:lnTo>
                      <a:pt x="0" y="25"/>
                    </a:lnTo>
                    <a:lnTo>
                      <a:pt x="29" y="44"/>
                    </a:lnTo>
                    <a:lnTo>
                      <a:pt x="29" y="1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2" name="任意多边形: 形状 181"/>
              <p:cNvSpPr/>
              <p:nvPr/>
            </p:nvSpPr>
            <p:spPr bwMode="auto">
              <a:xfrm>
                <a:off x="8212206" y="2795429"/>
                <a:ext cx="115195" cy="115195"/>
              </a:xfrm>
              <a:custGeom>
                <a:avLst/>
                <a:gdLst>
                  <a:gd name="T0" fmla="*/ 0 w 58"/>
                  <a:gd name="T1" fmla="*/ 0 h 58"/>
                  <a:gd name="T2" fmla="*/ 0 w 58"/>
                  <a:gd name="T3" fmla="*/ 25 h 58"/>
                  <a:gd name="T4" fmla="*/ 58 w 58"/>
                  <a:gd name="T5" fmla="*/ 58 h 58"/>
                  <a:gd name="T6" fmla="*/ 58 w 58"/>
                  <a:gd name="T7" fmla="*/ 35 h 58"/>
                  <a:gd name="T8" fmla="*/ 0 w 58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8">
                    <a:moveTo>
                      <a:pt x="0" y="0"/>
                    </a:moveTo>
                    <a:lnTo>
                      <a:pt x="0" y="25"/>
                    </a:lnTo>
                    <a:lnTo>
                      <a:pt x="58" y="58"/>
                    </a:lnTo>
                    <a:lnTo>
                      <a:pt x="58" y="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3" name="任意多边形: 形状 182"/>
              <p:cNvSpPr/>
              <p:nvPr/>
            </p:nvSpPr>
            <p:spPr bwMode="auto">
              <a:xfrm>
                <a:off x="8212206" y="2795429"/>
                <a:ext cx="115195" cy="115195"/>
              </a:xfrm>
              <a:custGeom>
                <a:avLst/>
                <a:gdLst>
                  <a:gd name="T0" fmla="*/ 0 w 58"/>
                  <a:gd name="T1" fmla="*/ 0 h 58"/>
                  <a:gd name="T2" fmla="*/ 0 w 58"/>
                  <a:gd name="T3" fmla="*/ 25 h 58"/>
                  <a:gd name="T4" fmla="*/ 58 w 58"/>
                  <a:gd name="T5" fmla="*/ 58 h 58"/>
                  <a:gd name="T6" fmla="*/ 58 w 58"/>
                  <a:gd name="T7" fmla="*/ 35 h 58"/>
                  <a:gd name="T8" fmla="*/ 0 w 58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8">
                    <a:moveTo>
                      <a:pt x="0" y="0"/>
                    </a:moveTo>
                    <a:lnTo>
                      <a:pt x="0" y="25"/>
                    </a:lnTo>
                    <a:lnTo>
                      <a:pt x="58" y="58"/>
                    </a:lnTo>
                    <a:lnTo>
                      <a:pt x="58" y="3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4" name="任意多边形: 形状 183"/>
              <p:cNvSpPr/>
              <p:nvPr/>
            </p:nvSpPr>
            <p:spPr bwMode="auto">
              <a:xfrm>
                <a:off x="8220151" y="2910623"/>
                <a:ext cx="107250" cy="111223"/>
              </a:xfrm>
              <a:custGeom>
                <a:avLst/>
                <a:gdLst>
                  <a:gd name="T0" fmla="*/ 0 w 54"/>
                  <a:gd name="T1" fmla="*/ 0 h 56"/>
                  <a:gd name="T2" fmla="*/ 0 w 54"/>
                  <a:gd name="T3" fmla="*/ 25 h 56"/>
                  <a:gd name="T4" fmla="*/ 54 w 54"/>
                  <a:gd name="T5" fmla="*/ 56 h 56"/>
                  <a:gd name="T6" fmla="*/ 54 w 54"/>
                  <a:gd name="T7" fmla="*/ 33 h 56"/>
                  <a:gd name="T8" fmla="*/ 0 w 54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6">
                    <a:moveTo>
                      <a:pt x="0" y="0"/>
                    </a:moveTo>
                    <a:lnTo>
                      <a:pt x="0" y="25"/>
                    </a:lnTo>
                    <a:lnTo>
                      <a:pt x="54" y="56"/>
                    </a:lnTo>
                    <a:lnTo>
                      <a:pt x="54" y="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5" name="任意多边形: 形状 184"/>
              <p:cNvSpPr/>
              <p:nvPr/>
            </p:nvSpPr>
            <p:spPr bwMode="auto">
              <a:xfrm>
                <a:off x="8220151" y="2910623"/>
                <a:ext cx="107250" cy="111223"/>
              </a:xfrm>
              <a:custGeom>
                <a:avLst/>
                <a:gdLst>
                  <a:gd name="T0" fmla="*/ 0 w 54"/>
                  <a:gd name="T1" fmla="*/ 0 h 56"/>
                  <a:gd name="T2" fmla="*/ 0 w 54"/>
                  <a:gd name="T3" fmla="*/ 25 h 56"/>
                  <a:gd name="T4" fmla="*/ 54 w 54"/>
                  <a:gd name="T5" fmla="*/ 56 h 56"/>
                  <a:gd name="T6" fmla="*/ 54 w 54"/>
                  <a:gd name="T7" fmla="*/ 33 h 56"/>
                  <a:gd name="T8" fmla="*/ 0 w 54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6">
                    <a:moveTo>
                      <a:pt x="0" y="0"/>
                    </a:moveTo>
                    <a:lnTo>
                      <a:pt x="0" y="25"/>
                    </a:lnTo>
                    <a:lnTo>
                      <a:pt x="54" y="56"/>
                    </a:lnTo>
                    <a:lnTo>
                      <a:pt x="54" y="3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6" name="任意多边形: 形状 185"/>
              <p:cNvSpPr/>
              <p:nvPr/>
            </p:nvSpPr>
            <p:spPr bwMode="auto">
              <a:xfrm>
                <a:off x="7741497" y="2638526"/>
                <a:ext cx="45681" cy="73487"/>
              </a:xfrm>
              <a:custGeom>
                <a:avLst/>
                <a:gdLst>
                  <a:gd name="T0" fmla="*/ 23 w 23"/>
                  <a:gd name="T1" fmla="*/ 37 h 37"/>
                  <a:gd name="T2" fmla="*/ 0 w 23"/>
                  <a:gd name="T3" fmla="*/ 25 h 37"/>
                  <a:gd name="T4" fmla="*/ 0 w 23"/>
                  <a:gd name="T5" fmla="*/ 0 h 37"/>
                  <a:gd name="T6" fmla="*/ 23 w 23"/>
                  <a:gd name="T7" fmla="*/ 14 h 37"/>
                  <a:gd name="T8" fmla="*/ 23 w 23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7">
                    <a:moveTo>
                      <a:pt x="23" y="37"/>
                    </a:moveTo>
                    <a:lnTo>
                      <a:pt x="0" y="25"/>
                    </a:lnTo>
                    <a:lnTo>
                      <a:pt x="0" y="0"/>
                    </a:lnTo>
                    <a:lnTo>
                      <a:pt x="23" y="14"/>
                    </a:lnTo>
                    <a:lnTo>
                      <a:pt x="23" y="37"/>
                    </a:lnTo>
                    <a:close/>
                  </a:path>
                </a:pathLst>
              </a:custGeom>
              <a:solidFill>
                <a:srgbClr val="42E8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7" name="任意多边形: 形状 186"/>
              <p:cNvSpPr/>
              <p:nvPr/>
            </p:nvSpPr>
            <p:spPr bwMode="auto">
              <a:xfrm>
                <a:off x="7820942" y="2684206"/>
                <a:ext cx="107250" cy="111223"/>
              </a:xfrm>
              <a:custGeom>
                <a:avLst/>
                <a:gdLst>
                  <a:gd name="T0" fmla="*/ 0 w 54"/>
                  <a:gd name="T1" fmla="*/ 0 h 56"/>
                  <a:gd name="T2" fmla="*/ 0 w 54"/>
                  <a:gd name="T3" fmla="*/ 25 h 56"/>
                  <a:gd name="T4" fmla="*/ 54 w 54"/>
                  <a:gd name="T5" fmla="*/ 56 h 56"/>
                  <a:gd name="T6" fmla="*/ 54 w 54"/>
                  <a:gd name="T7" fmla="*/ 31 h 56"/>
                  <a:gd name="T8" fmla="*/ 0 w 54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6">
                    <a:moveTo>
                      <a:pt x="0" y="0"/>
                    </a:moveTo>
                    <a:lnTo>
                      <a:pt x="0" y="25"/>
                    </a:lnTo>
                    <a:lnTo>
                      <a:pt x="54" y="56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8" name="任意多边形: 形状 187"/>
              <p:cNvSpPr/>
              <p:nvPr/>
            </p:nvSpPr>
            <p:spPr bwMode="auto">
              <a:xfrm>
                <a:off x="7820942" y="2684206"/>
                <a:ext cx="107250" cy="111223"/>
              </a:xfrm>
              <a:custGeom>
                <a:avLst/>
                <a:gdLst>
                  <a:gd name="T0" fmla="*/ 0 w 54"/>
                  <a:gd name="T1" fmla="*/ 0 h 56"/>
                  <a:gd name="T2" fmla="*/ 0 w 54"/>
                  <a:gd name="T3" fmla="*/ 25 h 56"/>
                  <a:gd name="T4" fmla="*/ 54 w 54"/>
                  <a:gd name="T5" fmla="*/ 56 h 56"/>
                  <a:gd name="T6" fmla="*/ 54 w 54"/>
                  <a:gd name="T7" fmla="*/ 31 h 56"/>
                  <a:gd name="T8" fmla="*/ 0 w 54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6">
                    <a:moveTo>
                      <a:pt x="0" y="0"/>
                    </a:moveTo>
                    <a:lnTo>
                      <a:pt x="0" y="25"/>
                    </a:lnTo>
                    <a:lnTo>
                      <a:pt x="54" y="56"/>
                    </a:lnTo>
                    <a:lnTo>
                      <a:pt x="54" y="3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9" name="任意多边形: 形状 188"/>
              <p:cNvSpPr/>
              <p:nvPr/>
            </p:nvSpPr>
            <p:spPr bwMode="auto">
              <a:xfrm>
                <a:off x="6730563" y="2171788"/>
                <a:ext cx="224432" cy="176765"/>
              </a:xfrm>
              <a:custGeom>
                <a:avLst/>
                <a:gdLst>
                  <a:gd name="T0" fmla="*/ 0 w 113"/>
                  <a:gd name="T1" fmla="*/ 0 h 89"/>
                  <a:gd name="T2" fmla="*/ 0 w 113"/>
                  <a:gd name="T3" fmla="*/ 25 h 89"/>
                  <a:gd name="T4" fmla="*/ 113 w 113"/>
                  <a:gd name="T5" fmla="*/ 89 h 89"/>
                  <a:gd name="T6" fmla="*/ 113 w 113"/>
                  <a:gd name="T7" fmla="*/ 64 h 89"/>
                  <a:gd name="T8" fmla="*/ 0 w 113"/>
                  <a:gd name="T9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89">
                    <a:moveTo>
                      <a:pt x="0" y="0"/>
                    </a:moveTo>
                    <a:lnTo>
                      <a:pt x="0" y="25"/>
                    </a:lnTo>
                    <a:lnTo>
                      <a:pt x="113" y="89"/>
                    </a:lnTo>
                    <a:lnTo>
                      <a:pt x="113" y="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0" name="任意多边形: 形状 189"/>
              <p:cNvSpPr/>
              <p:nvPr/>
            </p:nvSpPr>
            <p:spPr bwMode="auto">
              <a:xfrm>
                <a:off x="6730563" y="2171788"/>
                <a:ext cx="224432" cy="176765"/>
              </a:xfrm>
              <a:custGeom>
                <a:avLst/>
                <a:gdLst>
                  <a:gd name="T0" fmla="*/ 0 w 113"/>
                  <a:gd name="T1" fmla="*/ 0 h 89"/>
                  <a:gd name="T2" fmla="*/ 0 w 113"/>
                  <a:gd name="T3" fmla="*/ 25 h 89"/>
                  <a:gd name="T4" fmla="*/ 113 w 113"/>
                  <a:gd name="T5" fmla="*/ 89 h 89"/>
                  <a:gd name="T6" fmla="*/ 113 w 113"/>
                  <a:gd name="T7" fmla="*/ 64 h 89"/>
                  <a:gd name="T8" fmla="*/ 0 w 113"/>
                  <a:gd name="T9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89">
                    <a:moveTo>
                      <a:pt x="0" y="0"/>
                    </a:moveTo>
                    <a:lnTo>
                      <a:pt x="0" y="25"/>
                    </a:lnTo>
                    <a:lnTo>
                      <a:pt x="113" y="89"/>
                    </a:lnTo>
                    <a:lnTo>
                      <a:pt x="113" y="6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1" name="任意多边形: 形状 190"/>
              <p:cNvSpPr/>
              <p:nvPr/>
            </p:nvSpPr>
            <p:spPr bwMode="auto">
              <a:xfrm>
                <a:off x="6986773" y="2318761"/>
                <a:ext cx="79445" cy="95334"/>
              </a:xfrm>
              <a:custGeom>
                <a:avLst/>
                <a:gdLst>
                  <a:gd name="T0" fmla="*/ 0 w 40"/>
                  <a:gd name="T1" fmla="*/ 0 h 48"/>
                  <a:gd name="T2" fmla="*/ 0 w 40"/>
                  <a:gd name="T3" fmla="*/ 23 h 48"/>
                  <a:gd name="T4" fmla="*/ 40 w 40"/>
                  <a:gd name="T5" fmla="*/ 48 h 48"/>
                  <a:gd name="T6" fmla="*/ 40 w 40"/>
                  <a:gd name="T7" fmla="*/ 23 h 48"/>
                  <a:gd name="T8" fmla="*/ 0 w 40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8">
                    <a:moveTo>
                      <a:pt x="0" y="0"/>
                    </a:moveTo>
                    <a:lnTo>
                      <a:pt x="0" y="23"/>
                    </a:lnTo>
                    <a:lnTo>
                      <a:pt x="40" y="48"/>
                    </a:lnTo>
                    <a:lnTo>
                      <a:pt x="40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2" name="任意多边形: 形状 191"/>
              <p:cNvSpPr/>
              <p:nvPr/>
            </p:nvSpPr>
            <p:spPr bwMode="auto">
              <a:xfrm>
                <a:off x="6986773" y="2318761"/>
                <a:ext cx="79445" cy="95334"/>
              </a:xfrm>
              <a:custGeom>
                <a:avLst/>
                <a:gdLst>
                  <a:gd name="T0" fmla="*/ 0 w 40"/>
                  <a:gd name="T1" fmla="*/ 0 h 48"/>
                  <a:gd name="T2" fmla="*/ 0 w 40"/>
                  <a:gd name="T3" fmla="*/ 23 h 48"/>
                  <a:gd name="T4" fmla="*/ 40 w 40"/>
                  <a:gd name="T5" fmla="*/ 48 h 48"/>
                  <a:gd name="T6" fmla="*/ 40 w 40"/>
                  <a:gd name="T7" fmla="*/ 23 h 48"/>
                  <a:gd name="T8" fmla="*/ 0 w 40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8">
                    <a:moveTo>
                      <a:pt x="0" y="0"/>
                    </a:moveTo>
                    <a:lnTo>
                      <a:pt x="0" y="23"/>
                    </a:lnTo>
                    <a:lnTo>
                      <a:pt x="40" y="48"/>
                    </a:lnTo>
                    <a:lnTo>
                      <a:pt x="40" y="2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3" name="任意多边形: 形状 192"/>
              <p:cNvSpPr/>
              <p:nvPr/>
            </p:nvSpPr>
            <p:spPr bwMode="auto">
              <a:xfrm>
                <a:off x="7103953" y="2386289"/>
                <a:ext cx="53626" cy="77459"/>
              </a:xfrm>
              <a:custGeom>
                <a:avLst/>
                <a:gdLst>
                  <a:gd name="T0" fmla="*/ 0 w 27"/>
                  <a:gd name="T1" fmla="*/ 0 h 39"/>
                  <a:gd name="T2" fmla="*/ 0 w 27"/>
                  <a:gd name="T3" fmla="*/ 23 h 39"/>
                  <a:gd name="T4" fmla="*/ 27 w 27"/>
                  <a:gd name="T5" fmla="*/ 39 h 39"/>
                  <a:gd name="T6" fmla="*/ 27 w 27"/>
                  <a:gd name="T7" fmla="*/ 14 h 39"/>
                  <a:gd name="T8" fmla="*/ 0 w 27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9">
                    <a:moveTo>
                      <a:pt x="0" y="0"/>
                    </a:moveTo>
                    <a:lnTo>
                      <a:pt x="0" y="23"/>
                    </a:lnTo>
                    <a:lnTo>
                      <a:pt x="27" y="39"/>
                    </a:lnTo>
                    <a:lnTo>
                      <a:pt x="27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4" name="任意多边形: 形状 193"/>
              <p:cNvSpPr/>
              <p:nvPr/>
            </p:nvSpPr>
            <p:spPr bwMode="auto">
              <a:xfrm>
                <a:off x="7103953" y="2386289"/>
                <a:ext cx="53626" cy="77459"/>
              </a:xfrm>
              <a:custGeom>
                <a:avLst/>
                <a:gdLst>
                  <a:gd name="T0" fmla="*/ 0 w 27"/>
                  <a:gd name="T1" fmla="*/ 0 h 39"/>
                  <a:gd name="T2" fmla="*/ 0 w 27"/>
                  <a:gd name="T3" fmla="*/ 23 h 39"/>
                  <a:gd name="T4" fmla="*/ 27 w 27"/>
                  <a:gd name="T5" fmla="*/ 39 h 39"/>
                  <a:gd name="T6" fmla="*/ 27 w 27"/>
                  <a:gd name="T7" fmla="*/ 14 h 39"/>
                  <a:gd name="T8" fmla="*/ 0 w 27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9">
                    <a:moveTo>
                      <a:pt x="0" y="0"/>
                    </a:moveTo>
                    <a:lnTo>
                      <a:pt x="0" y="23"/>
                    </a:lnTo>
                    <a:lnTo>
                      <a:pt x="27" y="39"/>
                    </a:lnTo>
                    <a:lnTo>
                      <a:pt x="27" y="1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5" name="任意多边形: 形状 194"/>
              <p:cNvSpPr/>
              <p:nvPr/>
            </p:nvSpPr>
            <p:spPr bwMode="auto">
              <a:xfrm>
                <a:off x="6730563" y="2283011"/>
                <a:ext cx="119167" cy="119167"/>
              </a:xfrm>
              <a:custGeom>
                <a:avLst/>
                <a:gdLst>
                  <a:gd name="T0" fmla="*/ 0 w 60"/>
                  <a:gd name="T1" fmla="*/ 0 h 60"/>
                  <a:gd name="T2" fmla="*/ 0 w 60"/>
                  <a:gd name="T3" fmla="*/ 25 h 60"/>
                  <a:gd name="T4" fmla="*/ 60 w 60"/>
                  <a:gd name="T5" fmla="*/ 60 h 60"/>
                  <a:gd name="T6" fmla="*/ 60 w 60"/>
                  <a:gd name="T7" fmla="*/ 35 h 60"/>
                  <a:gd name="T8" fmla="*/ 0 w 60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60">
                    <a:moveTo>
                      <a:pt x="0" y="0"/>
                    </a:moveTo>
                    <a:lnTo>
                      <a:pt x="0" y="25"/>
                    </a:lnTo>
                    <a:lnTo>
                      <a:pt x="60" y="60"/>
                    </a:lnTo>
                    <a:lnTo>
                      <a:pt x="60" y="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6" name="任意多边形: 形状 195"/>
              <p:cNvSpPr/>
              <p:nvPr/>
            </p:nvSpPr>
            <p:spPr bwMode="auto">
              <a:xfrm>
                <a:off x="6730563" y="2283011"/>
                <a:ext cx="119167" cy="119167"/>
              </a:xfrm>
              <a:custGeom>
                <a:avLst/>
                <a:gdLst>
                  <a:gd name="T0" fmla="*/ 0 w 60"/>
                  <a:gd name="T1" fmla="*/ 0 h 60"/>
                  <a:gd name="T2" fmla="*/ 0 w 60"/>
                  <a:gd name="T3" fmla="*/ 25 h 60"/>
                  <a:gd name="T4" fmla="*/ 60 w 60"/>
                  <a:gd name="T5" fmla="*/ 60 h 60"/>
                  <a:gd name="T6" fmla="*/ 60 w 60"/>
                  <a:gd name="T7" fmla="*/ 35 h 60"/>
                  <a:gd name="T8" fmla="*/ 0 w 60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60">
                    <a:moveTo>
                      <a:pt x="0" y="0"/>
                    </a:moveTo>
                    <a:lnTo>
                      <a:pt x="0" y="25"/>
                    </a:lnTo>
                    <a:lnTo>
                      <a:pt x="60" y="60"/>
                    </a:lnTo>
                    <a:lnTo>
                      <a:pt x="60" y="3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7" name="任意多边形: 形状 196"/>
              <p:cNvSpPr/>
              <p:nvPr/>
            </p:nvSpPr>
            <p:spPr bwMode="auto">
              <a:xfrm>
                <a:off x="6887467" y="2368414"/>
                <a:ext cx="144987" cy="137043"/>
              </a:xfrm>
              <a:custGeom>
                <a:avLst/>
                <a:gdLst>
                  <a:gd name="T0" fmla="*/ 0 w 73"/>
                  <a:gd name="T1" fmla="*/ 0 h 69"/>
                  <a:gd name="T2" fmla="*/ 0 w 73"/>
                  <a:gd name="T3" fmla="*/ 25 h 69"/>
                  <a:gd name="T4" fmla="*/ 73 w 73"/>
                  <a:gd name="T5" fmla="*/ 69 h 69"/>
                  <a:gd name="T6" fmla="*/ 73 w 73"/>
                  <a:gd name="T7" fmla="*/ 44 h 69"/>
                  <a:gd name="T8" fmla="*/ 0 w 73"/>
                  <a:gd name="T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69">
                    <a:moveTo>
                      <a:pt x="0" y="0"/>
                    </a:moveTo>
                    <a:lnTo>
                      <a:pt x="0" y="25"/>
                    </a:lnTo>
                    <a:lnTo>
                      <a:pt x="73" y="69"/>
                    </a:lnTo>
                    <a:lnTo>
                      <a:pt x="73" y="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8" name="任意多边形: 形状 197"/>
              <p:cNvSpPr/>
              <p:nvPr/>
            </p:nvSpPr>
            <p:spPr bwMode="auto">
              <a:xfrm>
                <a:off x="6887467" y="2368414"/>
                <a:ext cx="144987" cy="137043"/>
              </a:xfrm>
              <a:custGeom>
                <a:avLst/>
                <a:gdLst>
                  <a:gd name="T0" fmla="*/ 0 w 73"/>
                  <a:gd name="T1" fmla="*/ 0 h 69"/>
                  <a:gd name="T2" fmla="*/ 0 w 73"/>
                  <a:gd name="T3" fmla="*/ 25 h 69"/>
                  <a:gd name="T4" fmla="*/ 73 w 73"/>
                  <a:gd name="T5" fmla="*/ 69 h 69"/>
                  <a:gd name="T6" fmla="*/ 73 w 73"/>
                  <a:gd name="T7" fmla="*/ 44 h 69"/>
                  <a:gd name="T8" fmla="*/ 0 w 73"/>
                  <a:gd name="T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69">
                    <a:moveTo>
                      <a:pt x="0" y="0"/>
                    </a:moveTo>
                    <a:lnTo>
                      <a:pt x="0" y="25"/>
                    </a:lnTo>
                    <a:lnTo>
                      <a:pt x="73" y="69"/>
                    </a:lnTo>
                    <a:lnTo>
                      <a:pt x="73" y="4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9" name="任意多边形: 形状 198"/>
              <p:cNvSpPr/>
              <p:nvPr/>
            </p:nvSpPr>
            <p:spPr bwMode="auto">
              <a:xfrm>
                <a:off x="7070190" y="2477650"/>
                <a:ext cx="53626" cy="77459"/>
              </a:xfrm>
              <a:custGeom>
                <a:avLst/>
                <a:gdLst>
                  <a:gd name="T0" fmla="*/ 0 w 27"/>
                  <a:gd name="T1" fmla="*/ 0 h 39"/>
                  <a:gd name="T2" fmla="*/ 0 w 27"/>
                  <a:gd name="T3" fmla="*/ 24 h 39"/>
                  <a:gd name="T4" fmla="*/ 27 w 27"/>
                  <a:gd name="T5" fmla="*/ 39 h 39"/>
                  <a:gd name="T6" fmla="*/ 27 w 27"/>
                  <a:gd name="T7" fmla="*/ 16 h 39"/>
                  <a:gd name="T8" fmla="*/ 0 w 27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9">
                    <a:moveTo>
                      <a:pt x="0" y="0"/>
                    </a:moveTo>
                    <a:lnTo>
                      <a:pt x="0" y="24"/>
                    </a:lnTo>
                    <a:lnTo>
                      <a:pt x="27" y="39"/>
                    </a:lnTo>
                    <a:lnTo>
                      <a:pt x="27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0" name="任意多边形: 形状 199"/>
              <p:cNvSpPr/>
              <p:nvPr/>
            </p:nvSpPr>
            <p:spPr bwMode="auto">
              <a:xfrm>
                <a:off x="7070190" y="2477650"/>
                <a:ext cx="53626" cy="77459"/>
              </a:xfrm>
              <a:custGeom>
                <a:avLst/>
                <a:gdLst>
                  <a:gd name="T0" fmla="*/ 0 w 27"/>
                  <a:gd name="T1" fmla="*/ 0 h 39"/>
                  <a:gd name="T2" fmla="*/ 0 w 27"/>
                  <a:gd name="T3" fmla="*/ 24 h 39"/>
                  <a:gd name="T4" fmla="*/ 27 w 27"/>
                  <a:gd name="T5" fmla="*/ 39 h 39"/>
                  <a:gd name="T6" fmla="*/ 27 w 27"/>
                  <a:gd name="T7" fmla="*/ 16 h 39"/>
                  <a:gd name="T8" fmla="*/ 0 w 27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9">
                    <a:moveTo>
                      <a:pt x="0" y="0"/>
                    </a:moveTo>
                    <a:lnTo>
                      <a:pt x="0" y="24"/>
                    </a:lnTo>
                    <a:lnTo>
                      <a:pt x="27" y="39"/>
                    </a:lnTo>
                    <a:lnTo>
                      <a:pt x="27" y="1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1" name="任意多边形: 形状 200"/>
              <p:cNvSpPr/>
              <p:nvPr/>
            </p:nvSpPr>
            <p:spPr bwMode="auto">
              <a:xfrm>
                <a:off x="7153607" y="2525317"/>
                <a:ext cx="53626" cy="79445"/>
              </a:xfrm>
              <a:custGeom>
                <a:avLst/>
                <a:gdLst>
                  <a:gd name="T0" fmla="*/ 0 w 27"/>
                  <a:gd name="T1" fmla="*/ 0 h 40"/>
                  <a:gd name="T2" fmla="*/ 0 w 27"/>
                  <a:gd name="T3" fmla="*/ 23 h 40"/>
                  <a:gd name="T4" fmla="*/ 27 w 27"/>
                  <a:gd name="T5" fmla="*/ 40 h 40"/>
                  <a:gd name="T6" fmla="*/ 27 w 27"/>
                  <a:gd name="T7" fmla="*/ 15 h 40"/>
                  <a:gd name="T8" fmla="*/ 0 w 27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0">
                    <a:moveTo>
                      <a:pt x="0" y="0"/>
                    </a:moveTo>
                    <a:lnTo>
                      <a:pt x="0" y="23"/>
                    </a:lnTo>
                    <a:lnTo>
                      <a:pt x="27" y="40"/>
                    </a:lnTo>
                    <a:lnTo>
                      <a:pt x="27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2" name="任意多边形: 形状 201"/>
              <p:cNvSpPr/>
              <p:nvPr/>
            </p:nvSpPr>
            <p:spPr bwMode="auto">
              <a:xfrm>
                <a:off x="7153607" y="2525317"/>
                <a:ext cx="53626" cy="79445"/>
              </a:xfrm>
              <a:custGeom>
                <a:avLst/>
                <a:gdLst>
                  <a:gd name="T0" fmla="*/ 0 w 27"/>
                  <a:gd name="T1" fmla="*/ 0 h 40"/>
                  <a:gd name="T2" fmla="*/ 0 w 27"/>
                  <a:gd name="T3" fmla="*/ 23 h 40"/>
                  <a:gd name="T4" fmla="*/ 27 w 27"/>
                  <a:gd name="T5" fmla="*/ 40 h 40"/>
                  <a:gd name="T6" fmla="*/ 27 w 27"/>
                  <a:gd name="T7" fmla="*/ 15 h 40"/>
                  <a:gd name="T8" fmla="*/ 0 w 27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0">
                    <a:moveTo>
                      <a:pt x="0" y="0"/>
                    </a:moveTo>
                    <a:lnTo>
                      <a:pt x="0" y="23"/>
                    </a:lnTo>
                    <a:lnTo>
                      <a:pt x="27" y="40"/>
                    </a:lnTo>
                    <a:lnTo>
                      <a:pt x="27" y="1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3" name="任意多边形: 形状 202"/>
              <p:cNvSpPr/>
              <p:nvPr/>
            </p:nvSpPr>
            <p:spPr bwMode="auto">
              <a:xfrm>
                <a:off x="6730563" y="2394233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5 h 50"/>
                  <a:gd name="T4" fmla="*/ 44 w 44"/>
                  <a:gd name="T5" fmla="*/ 50 h 50"/>
                  <a:gd name="T6" fmla="*/ 44 w 44"/>
                  <a:gd name="T7" fmla="*/ 25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5"/>
                    </a:lnTo>
                    <a:lnTo>
                      <a:pt x="44" y="50"/>
                    </a:lnTo>
                    <a:lnTo>
                      <a:pt x="44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4" name="任意多边形: 形状 203"/>
              <p:cNvSpPr/>
              <p:nvPr/>
            </p:nvSpPr>
            <p:spPr bwMode="auto">
              <a:xfrm>
                <a:off x="6730563" y="2394233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5 h 50"/>
                  <a:gd name="T4" fmla="*/ 44 w 44"/>
                  <a:gd name="T5" fmla="*/ 50 h 50"/>
                  <a:gd name="T6" fmla="*/ 44 w 44"/>
                  <a:gd name="T7" fmla="*/ 25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5"/>
                    </a:lnTo>
                    <a:lnTo>
                      <a:pt x="44" y="50"/>
                    </a:lnTo>
                    <a:lnTo>
                      <a:pt x="44" y="2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5" name="任意多边形: 形状 204"/>
              <p:cNvSpPr/>
              <p:nvPr/>
            </p:nvSpPr>
            <p:spPr bwMode="auto">
              <a:xfrm>
                <a:off x="6849730" y="2463748"/>
                <a:ext cx="33765" cy="67528"/>
              </a:xfrm>
              <a:custGeom>
                <a:avLst/>
                <a:gdLst>
                  <a:gd name="T0" fmla="*/ 0 w 17"/>
                  <a:gd name="T1" fmla="*/ 0 h 34"/>
                  <a:gd name="T2" fmla="*/ 0 w 17"/>
                  <a:gd name="T3" fmla="*/ 25 h 34"/>
                  <a:gd name="T4" fmla="*/ 17 w 17"/>
                  <a:gd name="T5" fmla="*/ 34 h 34"/>
                  <a:gd name="T6" fmla="*/ 17 w 17"/>
                  <a:gd name="T7" fmla="*/ 9 h 34"/>
                  <a:gd name="T8" fmla="*/ 0 w 17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34">
                    <a:moveTo>
                      <a:pt x="0" y="0"/>
                    </a:moveTo>
                    <a:lnTo>
                      <a:pt x="0" y="25"/>
                    </a:lnTo>
                    <a:lnTo>
                      <a:pt x="17" y="34"/>
                    </a:lnTo>
                    <a:lnTo>
                      <a:pt x="17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6" name="任意多边形: 形状 205"/>
              <p:cNvSpPr/>
              <p:nvPr/>
            </p:nvSpPr>
            <p:spPr bwMode="auto">
              <a:xfrm>
                <a:off x="6849730" y="2463748"/>
                <a:ext cx="33765" cy="67528"/>
              </a:xfrm>
              <a:custGeom>
                <a:avLst/>
                <a:gdLst>
                  <a:gd name="T0" fmla="*/ 0 w 17"/>
                  <a:gd name="T1" fmla="*/ 0 h 34"/>
                  <a:gd name="T2" fmla="*/ 0 w 17"/>
                  <a:gd name="T3" fmla="*/ 25 h 34"/>
                  <a:gd name="T4" fmla="*/ 17 w 17"/>
                  <a:gd name="T5" fmla="*/ 34 h 34"/>
                  <a:gd name="T6" fmla="*/ 17 w 17"/>
                  <a:gd name="T7" fmla="*/ 9 h 34"/>
                  <a:gd name="T8" fmla="*/ 0 w 17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34">
                    <a:moveTo>
                      <a:pt x="0" y="0"/>
                    </a:moveTo>
                    <a:lnTo>
                      <a:pt x="0" y="25"/>
                    </a:lnTo>
                    <a:lnTo>
                      <a:pt x="17" y="34"/>
                    </a:lnTo>
                    <a:lnTo>
                      <a:pt x="17" y="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7" name="任意多边形: 形状 206"/>
              <p:cNvSpPr/>
              <p:nvPr/>
            </p:nvSpPr>
            <p:spPr bwMode="auto">
              <a:xfrm>
                <a:off x="6917258" y="2501483"/>
                <a:ext cx="53626" cy="79445"/>
              </a:xfrm>
              <a:custGeom>
                <a:avLst/>
                <a:gdLst>
                  <a:gd name="T0" fmla="*/ 0 w 27"/>
                  <a:gd name="T1" fmla="*/ 0 h 40"/>
                  <a:gd name="T2" fmla="*/ 0 w 27"/>
                  <a:gd name="T3" fmla="*/ 25 h 40"/>
                  <a:gd name="T4" fmla="*/ 27 w 27"/>
                  <a:gd name="T5" fmla="*/ 40 h 40"/>
                  <a:gd name="T6" fmla="*/ 27 w 27"/>
                  <a:gd name="T7" fmla="*/ 15 h 40"/>
                  <a:gd name="T8" fmla="*/ 0 w 27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0">
                    <a:moveTo>
                      <a:pt x="0" y="0"/>
                    </a:moveTo>
                    <a:lnTo>
                      <a:pt x="0" y="25"/>
                    </a:lnTo>
                    <a:lnTo>
                      <a:pt x="27" y="40"/>
                    </a:lnTo>
                    <a:lnTo>
                      <a:pt x="27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8" name="任意多边形: 形状 207"/>
              <p:cNvSpPr/>
              <p:nvPr/>
            </p:nvSpPr>
            <p:spPr bwMode="auto">
              <a:xfrm>
                <a:off x="6917258" y="2501483"/>
                <a:ext cx="53626" cy="79445"/>
              </a:xfrm>
              <a:custGeom>
                <a:avLst/>
                <a:gdLst>
                  <a:gd name="T0" fmla="*/ 0 w 27"/>
                  <a:gd name="T1" fmla="*/ 0 h 40"/>
                  <a:gd name="T2" fmla="*/ 0 w 27"/>
                  <a:gd name="T3" fmla="*/ 25 h 40"/>
                  <a:gd name="T4" fmla="*/ 27 w 27"/>
                  <a:gd name="T5" fmla="*/ 40 h 40"/>
                  <a:gd name="T6" fmla="*/ 27 w 27"/>
                  <a:gd name="T7" fmla="*/ 15 h 40"/>
                  <a:gd name="T8" fmla="*/ 0 w 27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0">
                    <a:moveTo>
                      <a:pt x="0" y="0"/>
                    </a:moveTo>
                    <a:lnTo>
                      <a:pt x="0" y="25"/>
                    </a:lnTo>
                    <a:lnTo>
                      <a:pt x="27" y="40"/>
                    </a:lnTo>
                    <a:lnTo>
                      <a:pt x="27" y="1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9" name="任意多边形: 形状 208"/>
              <p:cNvSpPr/>
              <p:nvPr/>
            </p:nvSpPr>
            <p:spPr bwMode="auto">
              <a:xfrm>
                <a:off x="6730563" y="2505456"/>
                <a:ext cx="323738" cy="236349"/>
              </a:xfrm>
              <a:custGeom>
                <a:avLst/>
                <a:gdLst>
                  <a:gd name="T0" fmla="*/ 0 w 163"/>
                  <a:gd name="T1" fmla="*/ 0 h 119"/>
                  <a:gd name="T2" fmla="*/ 0 w 163"/>
                  <a:gd name="T3" fmla="*/ 25 h 119"/>
                  <a:gd name="T4" fmla="*/ 163 w 163"/>
                  <a:gd name="T5" fmla="*/ 119 h 119"/>
                  <a:gd name="T6" fmla="*/ 163 w 163"/>
                  <a:gd name="T7" fmla="*/ 94 h 119"/>
                  <a:gd name="T8" fmla="*/ 0 w 163"/>
                  <a:gd name="T9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119">
                    <a:moveTo>
                      <a:pt x="0" y="0"/>
                    </a:moveTo>
                    <a:lnTo>
                      <a:pt x="0" y="25"/>
                    </a:lnTo>
                    <a:lnTo>
                      <a:pt x="163" y="119"/>
                    </a:lnTo>
                    <a:lnTo>
                      <a:pt x="163" y="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0" name="任意多边形: 形状 209"/>
              <p:cNvSpPr/>
              <p:nvPr/>
            </p:nvSpPr>
            <p:spPr bwMode="auto">
              <a:xfrm>
                <a:off x="6730563" y="2505456"/>
                <a:ext cx="323738" cy="236349"/>
              </a:xfrm>
              <a:custGeom>
                <a:avLst/>
                <a:gdLst>
                  <a:gd name="T0" fmla="*/ 0 w 163"/>
                  <a:gd name="T1" fmla="*/ 0 h 119"/>
                  <a:gd name="T2" fmla="*/ 0 w 163"/>
                  <a:gd name="T3" fmla="*/ 25 h 119"/>
                  <a:gd name="T4" fmla="*/ 163 w 163"/>
                  <a:gd name="T5" fmla="*/ 119 h 119"/>
                  <a:gd name="T6" fmla="*/ 163 w 163"/>
                  <a:gd name="T7" fmla="*/ 94 h 119"/>
                  <a:gd name="T8" fmla="*/ 0 w 163"/>
                  <a:gd name="T9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119">
                    <a:moveTo>
                      <a:pt x="0" y="0"/>
                    </a:moveTo>
                    <a:lnTo>
                      <a:pt x="0" y="25"/>
                    </a:lnTo>
                    <a:lnTo>
                      <a:pt x="163" y="119"/>
                    </a:lnTo>
                    <a:lnTo>
                      <a:pt x="163" y="9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1" name="任意多边形: 形状 210"/>
              <p:cNvSpPr/>
              <p:nvPr/>
            </p:nvSpPr>
            <p:spPr bwMode="auto">
              <a:xfrm>
                <a:off x="7092037" y="2712012"/>
                <a:ext cx="77459" cy="95334"/>
              </a:xfrm>
              <a:custGeom>
                <a:avLst/>
                <a:gdLst>
                  <a:gd name="T0" fmla="*/ 0 w 39"/>
                  <a:gd name="T1" fmla="*/ 0 h 48"/>
                  <a:gd name="T2" fmla="*/ 0 w 39"/>
                  <a:gd name="T3" fmla="*/ 25 h 48"/>
                  <a:gd name="T4" fmla="*/ 39 w 39"/>
                  <a:gd name="T5" fmla="*/ 48 h 48"/>
                  <a:gd name="T6" fmla="*/ 39 w 39"/>
                  <a:gd name="T7" fmla="*/ 23 h 48"/>
                  <a:gd name="T8" fmla="*/ 0 w 39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48">
                    <a:moveTo>
                      <a:pt x="0" y="0"/>
                    </a:moveTo>
                    <a:lnTo>
                      <a:pt x="0" y="25"/>
                    </a:lnTo>
                    <a:lnTo>
                      <a:pt x="39" y="48"/>
                    </a:lnTo>
                    <a:lnTo>
                      <a:pt x="39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2" name="任意多边形: 形状 211"/>
              <p:cNvSpPr/>
              <p:nvPr/>
            </p:nvSpPr>
            <p:spPr bwMode="auto">
              <a:xfrm>
                <a:off x="7092037" y="2712012"/>
                <a:ext cx="77459" cy="95334"/>
              </a:xfrm>
              <a:custGeom>
                <a:avLst/>
                <a:gdLst>
                  <a:gd name="T0" fmla="*/ 0 w 39"/>
                  <a:gd name="T1" fmla="*/ 0 h 48"/>
                  <a:gd name="T2" fmla="*/ 0 w 39"/>
                  <a:gd name="T3" fmla="*/ 25 h 48"/>
                  <a:gd name="T4" fmla="*/ 39 w 39"/>
                  <a:gd name="T5" fmla="*/ 48 h 48"/>
                  <a:gd name="T6" fmla="*/ 39 w 39"/>
                  <a:gd name="T7" fmla="*/ 23 h 48"/>
                  <a:gd name="T8" fmla="*/ 0 w 39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48">
                    <a:moveTo>
                      <a:pt x="0" y="0"/>
                    </a:moveTo>
                    <a:lnTo>
                      <a:pt x="0" y="25"/>
                    </a:lnTo>
                    <a:lnTo>
                      <a:pt x="39" y="48"/>
                    </a:lnTo>
                    <a:lnTo>
                      <a:pt x="39" y="2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3" name="任意多边形: 形状 212"/>
              <p:cNvSpPr/>
              <p:nvPr/>
            </p:nvSpPr>
            <p:spPr bwMode="auto">
              <a:xfrm>
                <a:off x="6730563" y="2616678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5 h 50"/>
                  <a:gd name="T4" fmla="*/ 44 w 44"/>
                  <a:gd name="T5" fmla="*/ 50 h 50"/>
                  <a:gd name="T6" fmla="*/ 44 w 44"/>
                  <a:gd name="T7" fmla="*/ 25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5"/>
                    </a:lnTo>
                    <a:lnTo>
                      <a:pt x="44" y="50"/>
                    </a:lnTo>
                    <a:lnTo>
                      <a:pt x="44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4" name="任意多边形: 形状 213"/>
              <p:cNvSpPr/>
              <p:nvPr/>
            </p:nvSpPr>
            <p:spPr bwMode="auto">
              <a:xfrm>
                <a:off x="6730563" y="2616678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5 h 50"/>
                  <a:gd name="T4" fmla="*/ 44 w 44"/>
                  <a:gd name="T5" fmla="*/ 50 h 50"/>
                  <a:gd name="T6" fmla="*/ 44 w 44"/>
                  <a:gd name="T7" fmla="*/ 25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5"/>
                    </a:lnTo>
                    <a:lnTo>
                      <a:pt x="44" y="50"/>
                    </a:lnTo>
                    <a:lnTo>
                      <a:pt x="44" y="2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5" name="任意多边形: 形状 214"/>
              <p:cNvSpPr/>
              <p:nvPr/>
            </p:nvSpPr>
            <p:spPr bwMode="auto">
              <a:xfrm>
                <a:off x="6849730" y="2688178"/>
                <a:ext cx="174778" cy="148959"/>
              </a:xfrm>
              <a:custGeom>
                <a:avLst/>
                <a:gdLst>
                  <a:gd name="T0" fmla="*/ 0 w 88"/>
                  <a:gd name="T1" fmla="*/ 0 h 75"/>
                  <a:gd name="T2" fmla="*/ 0 w 88"/>
                  <a:gd name="T3" fmla="*/ 25 h 75"/>
                  <a:gd name="T4" fmla="*/ 88 w 88"/>
                  <a:gd name="T5" fmla="*/ 75 h 75"/>
                  <a:gd name="T6" fmla="*/ 88 w 88"/>
                  <a:gd name="T7" fmla="*/ 50 h 75"/>
                  <a:gd name="T8" fmla="*/ 0 w 88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75">
                    <a:moveTo>
                      <a:pt x="0" y="0"/>
                    </a:moveTo>
                    <a:lnTo>
                      <a:pt x="0" y="25"/>
                    </a:lnTo>
                    <a:lnTo>
                      <a:pt x="88" y="75"/>
                    </a:lnTo>
                    <a:lnTo>
                      <a:pt x="88" y="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6" name="任意多边形: 形状 215"/>
              <p:cNvSpPr/>
              <p:nvPr/>
            </p:nvSpPr>
            <p:spPr bwMode="auto">
              <a:xfrm>
                <a:off x="6849730" y="2688178"/>
                <a:ext cx="174778" cy="148959"/>
              </a:xfrm>
              <a:custGeom>
                <a:avLst/>
                <a:gdLst>
                  <a:gd name="T0" fmla="*/ 0 w 88"/>
                  <a:gd name="T1" fmla="*/ 0 h 75"/>
                  <a:gd name="T2" fmla="*/ 0 w 88"/>
                  <a:gd name="T3" fmla="*/ 25 h 75"/>
                  <a:gd name="T4" fmla="*/ 88 w 88"/>
                  <a:gd name="T5" fmla="*/ 75 h 75"/>
                  <a:gd name="T6" fmla="*/ 88 w 88"/>
                  <a:gd name="T7" fmla="*/ 50 h 75"/>
                  <a:gd name="T8" fmla="*/ 0 w 88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75">
                    <a:moveTo>
                      <a:pt x="0" y="0"/>
                    </a:moveTo>
                    <a:lnTo>
                      <a:pt x="0" y="25"/>
                    </a:lnTo>
                    <a:lnTo>
                      <a:pt x="88" y="75"/>
                    </a:lnTo>
                    <a:lnTo>
                      <a:pt x="88" y="5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7" name="任意多边形: 形状 216"/>
              <p:cNvSpPr/>
              <p:nvPr/>
            </p:nvSpPr>
            <p:spPr bwMode="auto">
              <a:xfrm>
                <a:off x="7058273" y="2803373"/>
                <a:ext cx="53626" cy="81431"/>
              </a:xfrm>
              <a:custGeom>
                <a:avLst/>
                <a:gdLst>
                  <a:gd name="T0" fmla="*/ 0 w 27"/>
                  <a:gd name="T1" fmla="*/ 0 h 41"/>
                  <a:gd name="T2" fmla="*/ 0 w 27"/>
                  <a:gd name="T3" fmla="*/ 25 h 41"/>
                  <a:gd name="T4" fmla="*/ 27 w 27"/>
                  <a:gd name="T5" fmla="*/ 41 h 41"/>
                  <a:gd name="T6" fmla="*/ 27 w 27"/>
                  <a:gd name="T7" fmla="*/ 17 h 41"/>
                  <a:gd name="T8" fmla="*/ 0 w 2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1">
                    <a:moveTo>
                      <a:pt x="0" y="0"/>
                    </a:moveTo>
                    <a:lnTo>
                      <a:pt x="0" y="25"/>
                    </a:lnTo>
                    <a:lnTo>
                      <a:pt x="27" y="41"/>
                    </a:lnTo>
                    <a:lnTo>
                      <a:pt x="27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8" name="任意多边形: 形状 217"/>
              <p:cNvSpPr/>
              <p:nvPr/>
            </p:nvSpPr>
            <p:spPr bwMode="auto">
              <a:xfrm>
                <a:off x="7058273" y="2803373"/>
                <a:ext cx="53626" cy="81431"/>
              </a:xfrm>
              <a:custGeom>
                <a:avLst/>
                <a:gdLst>
                  <a:gd name="T0" fmla="*/ 0 w 27"/>
                  <a:gd name="T1" fmla="*/ 0 h 41"/>
                  <a:gd name="T2" fmla="*/ 0 w 27"/>
                  <a:gd name="T3" fmla="*/ 25 h 41"/>
                  <a:gd name="T4" fmla="*/ 27 w 27"/>
                  <a:gd name="T5" fmla="*/ 41 h 41"/>
                  <a:gd name="T6" fmla="*/ 27 w 27"/>
                  <a:gd name="T7" fmla="*/ 17 h 41"/>
                  <a:gd name="T8" fmla="*/ 0 w 2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1">
                    <a:moveTo>
                      <a:pt x="0" y="0"/>
                    </a:moveTo>
                    <a:lnTo>
                      <a:pt x="0" y="25"/>
                    </a:lnTo>
                    <a:lnTo>
                      <a:pt x="27" y="41"/>
                    </a:lnTo>
                    <a:lnTo>
                      <a:pt x="27" y="1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9" name="任意多边形: 形状 218"/>
              <p:cNvSpPr/>
              <p:nvPr/>
            </p:nvSpPr>
            <p:spPr bwMode="auto">
              <a:xfrm>
                <a:off x="6730563" y="2727901"/>
                <a:ext cx="178751" cy="152932"/>
              </a:xfrm>
              <a:custGeom>
                <a:avLst/>
                <a:gdLst>
                  <a:gd name="T0" fmla="*/ 0 w 90"/>
                  <a:gd name="T1" fmla="*/ 0 h 77"/>
                  <a:gd name="T2" fmla="*/ 0 w 90"/>
                  <a:gd name="T3" fmla="*/ 25 h 77"/>
                  <a:gd name="T4" fmla="*/ 90 w 90"/>
                  <a:gd name="T5" fmla="*/ 77 h 77"/>
                  <a:gd name="T6" fmla="*/ 90 w 90"/>
                  <a:gd name="T7" fmla="*/ 52 h 77"/>
                  <a:gd name="T8" fmla="*/ 0 w 90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77">
                    <a:moveTo>
                      <a:pt x="0" y="0"/>
                    </a:moveTo>
                    <a:lnTo>
                      <a:pt x="0" y="25"/>
                    </a:lnTo>
                    <a:lnTo>
                      <a:pt x="90" y="77"/>
                    </a:lnTo>
                    <a:lnTo>
                      <a:pt x="90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0" name="任意多边形: 形状 219"/>
              <p:cNvSpPr/>
              <p:nvPr/>
            </p:nvSpPr>
            <p:spPr bwMode="auto">
              <a:xfrm>
                <a:off x="6730563" y="2727901"/>
                <a:ext cx="178751" cy="152932"/>
              </a:xfrm>
              <a:custGeom>
                <a:avLst/>
                <a:gdLst>
                  <a:gd name="T0" fmla="*/ 0 w 90"/>
                  <a:gd name="T1" fmla="*/ 0 h 77"/>
                  <a:gd name="T2" fmla="*/ 0 w 90"/>
                  <a:gd name="T3" fmla="*/ 25 h 77"/>
                  <a:gd name="T4" fmla="*/ 90 w 90"/>
                  <a:gd name="T5" fmla="*/ 77 h 77"/>
                  <a:gd name="T6" fmla="*/ 90 w 90"/>
                  <a:gd name="T7" fmla="*/ 52 h 77"/>
                  <a:gd name="T8" fmla="*/ 0 w 90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77">
                    <a:moveTo>
                      <a:pt x="0" y="0"/>
                    </a:moveTo>
                    <a:lnTo>
                      <a:pt x="0" y="25"/>
                    </a:lnTo>
                    <a:lnTo>
                      <a:pt x="90" y="77"/>
                    </a:lnTo>
                    <a:lnTo>
                      <a:pt x="90" y="5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1" name="任意多边形: 形状 220"/>
              <p:cNvSpPr/>
              <p:nvPr/>
            </p:nvSpPr>
            <p:spPr bwMode="auto">
              <a:xfrm>
                <a:off x="6945064" y="2853027"/>
                <a:ext cx="129098" cy="119167"/>
              </a:xfrm>
              <a:custGeom>
                <a:avLst/>
                <a:gdLst>
                  <a:gd name="T0" fmla="*/ 0 w 65"/>
                  <a:gd name="T1" fmla="*/ 0 h 60"/>
                  <a:gd name="T2" fmla="*/ 0 w 65"/>
                  <a:gd name="T3" fmla="*/ 23 h 60"/>
                  <a:gd name="T4" fmla="*/ 65 w 65"/>
                  <a:gd name="T5" fmla="*/ 60 h 60"/>
                  <a:gd name="T6" fmla="*/ 65 w 65"/>
                  <a:gd name="T7" fmla="*/ 37 h 60"/>
                  <a:gd name="T8" fmla="*/ 0 w 65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0">
                    <a:moveTo>
                      <a:pt x="0" y="0"/>
                    </a:moveTo>
                    <a:lnTo>
                      <a:pt x="0" y="23"/>
                    </a:lnTo>
                    <a:lnTo>
                      <a:pt x="65" y="60"/>
                    </a:lnTo>
                    <a:lnTo>
                      <a:pt x="65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2" name="任意多边形: 形状 221"/>
              <p:cNvSpPr/>
              <p:nvPr/>
            </p:nvSpPr>
            <p:spPr bwMode="auto">
              <a:xfrm>
                <a:off x="6945064" y="2853027"/>
                <a:ext cx="129098" cy="119167"/>
              </a:xfrm>
              <a:custGeom>
                <a:avLst/>
                <a:gdLst>
                  <a:gd name="T0" fmla="*/ 0 w 65"/>
                  <a:gd name="T1" fmla="*/ 0 h 60"/>
                  <a:gd name="T2" fmla="*/ 0 w 65"/>
                  <a:gd name="T3" fmla="*/ 23 h 60"/>
                  <a:gd name="T4" fmla="*/ 65 w 65"/>
                  <a:gd name="T5" fmla="*/ 60 h 60"/>
                  <a:gd name="T6" fmla="*/ 65 w 65"/>
                  <a:gd name="T7" fmla="*/ 37 h 60"/>
                  <a:gd name="T8" fmla="*/ 0 w 65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0">
                    <a:moveTo>
                      <a:pt x="0" y="0"/>
                    </a:moveTo>
                    <a:lnTo>
                      <a:pt x="0" y="23"/>
                    </a:lnTo>
                    <a:lnTo>
                      <a:pt x="65" y="60"/>
                    </a:lnTo>
                    <a:lnTo>
                      <a:pt x="65" y="3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3" name="任意多边形: 形状 222"/>
              <p:cNvSpPr/>
              <p:nvPr/>
            </p:nvSpPr>
            <p:spPr bwMode="auto">
              <a:xfrm>
                <a:off x="7107926" y="2944388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5 h 50"/>
                  <a:gd name="T4" fmla="*/ 44 w 44"/>
                  <a:gd name="T5" fmla="*/ 50 h 50"/>
                  <a:gd name="T6" fmla="*/ 44 w 44"/>
                  <a:gd name="T7" fmla="*/ 27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5"/>
                    </a:lnTo>
                    <a:lnTo>
                      <a:pt x="44" y="50"/>
                    </a:lnTo>
                    <a:lnTo>
                      <a:pt x="44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4" name="任意多边形: 形状 223"/>
              <p:cNvSpPr/>
              <p:nvPr/>
            </p:nvSpPr>
            <p:spPr bwMode="auto">
              <a:xfrm>
                <a:off x="7107926" y="2944388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5 h 50"/>
                  <a:gd name="T4" fmla="*/ 44 w 44"/>
                  <a:gd name="T5" fmla="*/ 50 h 50"/>
                  <a:gd name="T6" fmla="*/ 44 w 44"/>
                  <a:gd name="T7" fmla="*/ 27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5"/>
                    </a:lnTo>
                    <a:lnTo>
                      <a:pt x="44" y="50"/>
                    </a:lnTo>
                    <a:lnTo>
                      <a:pt x="44" y="2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5" name="任意多边形: 形状 224"/>
              <p:cNvSpPr/>
              <p:nvPr/>
            </p:nvSpPr>
            <p:spPr bwMode="auto">
              <a:xfrm>
                <a:off x="6730563" y="2841110"/>
                <a:ext cx="61570" cy="81431"/>
              </a:xfrm>
              <a:custGeom>
                <a:avLst/>
                <a:gdLst>
                  <a:gd name="T0" fmla="*/ 0 w 31"/>
                  <a:gd name="T1" fmla="*/ 0 h 41"/>
                  <a:gd name="T2" fmla="*/ 0 w 31"/>
                  <a:gd name="T3" fmla="*/ 25 h 41"/>
                  <a:gd name="T4" fmla="*/ 31 w 31"/>
                  <a:gd name="T5" fmla="*/ 41 h 41"/>
                  <a:gd name="T6" fmla="*/ 31 w 31"/>
                  <a:gd name="T7" fmla="*/ 16 h 41"/>
                  <a:gd name="T8" fmla="*/ 0 w 31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1">
                    <a:moveTo>
                      <a:pt x="0" y="0"/>
                    </a:moveTo>
                    <a:lnTo>
                      <a:pt x="0" y="25"/>
                    </a:lnTo>
                    <a:lnTo>
                      <a:pt x="31" y="41"/>
                    </a:lnTo>
                    <a:lnTo>
                      <a:pt x="31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6" name="任意多边形: 形状 225"/>
              <p:cNvSpPr/>
              <p:nvPr/>
            </p:nvSpPr>
            <p:spPr bwMode="auto">
              <a:xfrm>
                <a:off x="6730563" y="2841110"/>
                <a:ext cx="61570" cy="81431"/>
              </a:xfrm>
              <a:custGeom>
                <a:avLst/>
                <a:gdLst>
                  <a:gd name="T0" fmla="*/ 0 w 31"/>
                  <a:gd name="T1" fmla="*/ 0 h 41"/>
                  <a:gd name="T2" fmla="*/ 0 w 31"/>
                  <a:gd name="T3" fmla="*/ 25 h 41"/>
                  <a:gd name="T4" fmla="*/ 31 w 31"/>
                  <a:gd name="T5" fmla="*/ 41 h 41"/>
                  <a:gd name="T6" fmla="*/ 31 w 31"/>
                  <a:gd name="T7" fmla="*/ 16 h 41"/>
                  <a:gd name="T8" fmla="*/ 0 w 31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1">
                    <a:moveTo>
                      <a:pt x="0" y="0"/>
                    </a:moveTo>
                    <a:lnTo>
                      <a:pt x="0" y="25"/>
                    </a:lnTo>
                    <a:lnTo>
                      <a:pt x="31" y="41"/>
                    </a:lnTo>
                    <a:lnTo>
                      <a:pt x="31" y="1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7" name="任意多边形: 形状 226"/>
              <p:cNvSpPr/>
              <p:nvPr/>
            </p:nvSpPr>
            <p:spPr bwMode="auto">
              <a:xfrm>
                <a:off x="6825897" y="2894734"/>
                <a:ext cx="79445" cy="93348"/>
              </a:xfrm>
              <a:custGeom>
                <a:avLst/>
                <a:gdLst>
                  <a:gd name="T0" fmla="*/ 0 w 40"/>
                  <a:gd name="T1" fmla="*/ 0 h 47"/>
                  <a:gd name="T2" fmla="*/ 0 w 40"/>
                  <a:gd name="T3" fmla="*/ 25 h 47"/>
                  <a:gd name="T4" fmla="*/ 40 w 40"/>
                  <a:gd name="T5" fmla="*/ 47 h 47"/>
                  <a:gd name="T6" fmla="*/ 40 w 40"/>
                  <a:gd name="T7" fmla="*/ 23 h 47"/>
                  <a:gd name="T8" fmla="*/ 0 w 4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7">
                    <a:moveTo>
                      <a:pt x="0" y="0"/>
                    </a:moveTo>
                    <a:lnTo>
                      <a:pt x="0" y="25"/>
                    </a:lnTo>
                    <a:lnTo>
                      <a:pt x="40" y="47"/>
                    </a:lnTo>
                    <a:lnTo>
                      <a:pt x="40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8" name="任意多边形: 形状 227"/>
              <p:cNvSpPr/>
              <p:nvPr/>
            </p:nvSpPr>
            <p:spPr bwMode="auto">
              <a:xfrm>
                <a:off x="6825897" y="2894734"/>
                <a:ext cx="79445" cy="93348"/>
              </a:xfrm>
              <a:custGeom>
                <a:avLst/>
                <a:gdLst>
                  <a:gd name="T0" fmla="*/ 0 w 40"/>
                  <a:gd name="T1" fmla="*/ 0 h 47"/>
                  <a:gd name="T2" fmla="*/ 0 w 40"/>
                  <a:gd name="T3" fmla="*/ 25 h 47"/>
                  <a:gd name="T4" fmla="*/ 40 w 40"/>
                  <a:gd name="T5" fmla="*/ 47 h 47"/>
                  <a:gd name="T6" fmla="*/ 40 w 40"/>
                  <a:gd name="T7" fmla="*/ 23 h 47"/>
                  <a:gd name="T8" fmla="*/ 0 w 4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7">
                    <a:moveTo>
                      <a:pt x="0" y="0"/>
                    </a:moveTo>
                    <a:lnTo>
                      <a:pt x="0" y="25"/>
                    </a:lnTo>
                    <a:lnTo>
                      <a:pt x="40" y="47"/>
                    </a:lnTo>
                    <a:lnTo>
                      <a:pt x="40" y="2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9" name="任意多边形: 形状 228"/>
              <p:cNvSpPr/>
              <p:nvPr/>
            </p:nvSpPr>
            <p:spPr bwMode="auto">
              <a:xfrm>
                <a:off x="6937119" y="2960277"/>
                <a:ext cx="133070" cy="123139"/>
              </a:xfrm>
              <a:custGeom>
                <a:avLst/>
                <a:gdLst>
                  <a:gd name="T0" fmla="*/ 0 w 67"/>
                  <a:gd name="T1" fmla="*/ 0 h 62"/>
                  <a:gd name="T2" fmla="*/ 0 w 67"/>
                  <a:gd name="T3" fmla="*/ 25 h 62"/>
                  <a:gd name="T4" fmla="*/ 67 w 67"/>
                  <a:gd name="T5" fmla="*/ 62 h 62"/>
                  <a:gd name="T6" fmla="*/ 67 w 67"/>
                  <a:gd name="T7" fmla="*/ 37 h 62"/>
                  <a:gd name="T8" fmla="*/ 0 w 67"/>
                  <a:gd name="T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62">
                    <a:moveTo>
                      <a:pt x="0" y="0"/>
                    </a:moveTo>
                    <a:lnTo>
                      <a:pt x="0" y="25"/>
                    </a:lnTo>
                    <a:lnTo>
                      <a:pt x="67" y="62"/>
                    </a:lnTo>
                    <a:lnTo>
                      <a:pt x="67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0" name="任意多边形: 形状 229"/>
              <p:cNvSpPr/>
              <p:nvPr/>
            </p:nvSpPr>
            <p:spPr bwMode="auto">
              <a:xfrm>
                <a:off x="6937119" y="2960277"/>
                <a:ext cx="133070" cy="123139"/>
              </a:xfrm>
              <a:custGeom>
                <a:avLst/>
                <a:gdLst>
                  <a:gd name="T0" fmla="*/ 0 w 67"/>
                  <a:gd name="T1" fmla="*/ 0 h 62"/>
                  <a:gd name="T2" fmla="*/ 0 w 67"/>
                  <a:gd name="T3" fmla="*/ 25 h 62"/>
                  <a:gd name="T4" fmla="*/ 67 w 67"/>
                  <a:gd name="T5" fmla="*/ 62 h 62"/>
                  <a:gd name="T6" fmla="*/ 67 w 67"/>
                  <a:gd name="T7" fmla="*/ 37 h 62"/>
                  <a:gd name="T8" fmla="*/ 0 w 67"/>
                  <a:gd name="T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62">
                    <a:moveTo>
                      <a:pt x="0" y="0"/>
                    </a:moveTo>
                    <a:lnTo>
                      <a:pt x="0" y="25"/>
                    </a:lnTo>
                    <a:lnTo>
                      <a:pt x="67" y="62"/>
                    </a:lnTo>
                    <a:lnTo>
                      <a:pt x="67" y="3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1" name="任意多边形: 形状 230"/>
              <p:cNvSpPr/>
              <p:nvPr/>
            </p:nvSpPr>
            <p:spPr bwMode="auto">
              <a:xfrm>
                <a:off x="6730563" y="2952333"/>
                <a:ext cx="186695" cy="152932"/>
              </a:xfrm>
              <a:custGeom>
                <a:avLst/>
                <a:gdLst>
                  <a:gd name="T0" fmla="*/ 0 w 94"/>
                  <a:gd name="T1" fmla="*/ 0 h 77"/>
                  <a:gd name="T2" fmla="*/ 0 w 94"/>
                  <a:gd name="T3" fmla="*/ 25 h 77"/>
                  <a:gd name="T4" fmla="*/ 94 w 94"/>
                  <a:gd name="T5" fmla="*/ 77 h 77"/>
                  <a:gd name="T6" fmla="*/ 94 w 94"/>
                  <a:gd name="T7" fmla="*/ 54 h 77"/>
                  <a:gd name="T8" fmla="*/ 0 w 94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77">
                    <a:moveTo>
                      <a:pt x="0" y="0"/>
                    </a:moveTo>
                    <a:lnTo>
                      <a:pt x="0" y="25"/>
                    </a:lnTo>
                    <a:lnTo>
                      <a:pt x="94" y="77"/>
                    </a:lnTo>
                    <a:lnTo>
                      <a:pt x="94" y="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2" name="任意多边形: 形状 231"/>
              <p:cNvSpPr/>
              <p:nvPr/>
            </p:nvSpPr>
            <p:spPr bwMode="auto">
              <a:xfrm>
                <a:off x="6730563" y="2952333"/>
                <a:ext cx="186695" cy="152932"/>
              </a:xfrm>
              <a:custGeom>
                <a:avLst/>
                <a:gdLst>
                  <a:gd name="T0" fmla="*/ 0 w 94"/>
                  <a:gd name="T1" fmla="*/ 0 h 77"/>
                  <a:gd name="T2" fmla="*/ 0 w 94"/>
                  <a:gd name="T3" fmla="*/ 25 h 77"/>
                  <a:gd name="T4" fmla="*/ 94 w 94"/>
                  <a:gd name="T5" fmla="*/ 77 h 77"/>
                  <a:gd name="T6" fmla="*/ 94 w 94"/>
                  <a:gd name="T7" fmla="*/ 54 h 77"/>
                  <a:gd name="T8" fmla="*/ 0 w 94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77">
                    <a:moveTo>
                      <a:pt x="0" y="0"/>
                    </a:moveTo>
                    <a:lnTo>
                      <a:pt x="0" y="25"/>
                    </a:lnTo>
                    <a:lnTo>
                      <a:pt x="94" y="77"/>
                    </a:lnTo>
                    <a:lnTo>
                      <a:pt x="94" y="5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3" name="任意多边形: 形状 232"/>
              <p:cNvSpPr/>
              <p:nvPr/>
            </p:nvSpPr>
            <p:spPr bwMode="auto">
              <a:xfrm>
                <a:off x="6951023" y="3075472"/>
                <a:ext cx="172793" cy="152932"/>
              </a:xfrm>
              <a:custGeom>
                <a:avLst/>
                <a:gdLst>
                  <a:gd name="T0" fmla="*/ 0 w 87"/>
                  <a:gd name="T1" fmla="*/ 0 h 77"/>
                  <a:gd name="T2" fmla="*/ 0 w 87"/>
                  <a:gd name="T3" fmla="*/ 25 h 77"/>
                  <a:gd name="T4" fmla="*/ 87 w 87"/>
                  <a:gd name="T5" fmla="*/ 77 h 77"/>
                  <a:gd name="T6" fmla="*/ 87 w 87"/>
                  <a:gd name="T7" fmla="*/ 52 h 77"/>
                  <a:gd name="T8" fmla="*/ 0 w 87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77">
                    <a:moveTo>
                      <a:pt x="0" y="0"/>
                    </a:moveTo>
                    <a:lnTo>
                      <a:pt x="0" y="25"/>
                    </a:lnTo>
                    <a:lnTo>
                      <a:pt x="87" y="77"/>
                    </a:lnTo>
                    <a:lnTo>
                      <a:pt x="87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4" name="任意多边形: 形状 233"/>
              <p:cNvSpPr/>
              <p:nvPr/>
            </p:nvSpPr>
            <p:spPr bwMode="auto">
              <a:xfrm>
                <a:off x="6951023" y="3075472"/>
                <a:ext cx="172793" cy="152932"/>
              </a:xfrm>
              <a:custGeom>
                <a:avLst/>
                <a:gdLst>
                  <a:gd name="T0" fmla="*/ 0 w 87"/>
                  <a:gd name="T1" fmla="*/ 0 h 77"/>
                  <a:gd name="T2" fmla="*/ 0 w 87"/>
                  <a:gd name="T3" fmla="*/ 25 h 77"/>
                  <a:gd name="T4" fmla="*/ 87 w 87"/>
                  <a:gd name="T5" fmla="*/ 77 h 77"/>
                  <a:gd name="T6" fmla="*/ 87 w 87"/>
                  <a:gd name="T7" fmla="*/ 52 h 77"/>
                  <a:gd name="T8" fmla="*/ 0 w 87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77">
                    <a:moveTo>
                      <a:pt x="0" y="0"/>
                    </a:moveTo>
                    <a:lnTo>
                      <a:pt x="0" y="25"/>
                    </a:lnTo>
                    <a:lnTo>
                      <a:pt x="87" y="77"/>
                    </a:lnTo>
                    <a:lnTo>
                      <a:pt x="87" y="5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5" name="任意多边形: 形状 234"/>
              <p:cNvSpPr/>
              <p:nvPr/>
            </p:nvSpPr>
            <p:spPr bwMode="auto">
              <a:xfrm>
                <a:off x="7157579" y="3194639"/>
                <a:ext cx="57598" cy="83417"/>
              </a:xfrm>
              <a:custGeom>
                <a:avLst/>
                <a:gdLst>
                  <a:gd name="T0" fmla="*/ 0 w 29"/>
                  <a:gd name="T1" fmla="*/ 0 h 42"/>
                  <a:gd name="T2" fmla="*/ 0 w 29"/>
                  <a:gd name="T3" fmla="*/ 25 h 42"/>
                  <a:gd name="T4" fmla="*/ 29 w 29"/>
                  <a:gd name="T5" fmla="*/ 42 h 42"/>
                  <a:gd name="T6" fmla="*/ 29 w 29"/>
                  <a:gd name="T7" fmla="*/ 17 h 42"/>
                  <a:gd name="T8" fmla="*/ 0 w 29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2">
                    <a:moveTo>
                      <a:pt x="0" y="0"/>
                    </a:moveTo>
                    <a:lnTo>
                      <a:pt x="0" y="25"/>
                    </a:lnTo>
                    <a:lnTo>
                      <a:pt x="29" y="42"/>
                    </a:lnTo>
                    <a:lnTo>
                      <a:pt x="29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6" name="任意多边形: 形状 235"/>
              <p:cNvSpPr/>
              <p:nvPr/>
            </p:nvSpPr>
            <p:spPr bwMode="auto">
              <a:xfrm>
                <a:off x="7157579" y="3194639"/>
                <a:ext cx="57598" cy="83417"/>
              </a:xfrm>
              <a:custGeom>
                <a:avLst/>
                <a:gdLst>
                  <a:gd name="T0" fmla="*/ 0 w 29"/>
                  <a:gd name="T1" fmla="*/ 0 h 42"/>
                  <a:gd name="T2" fmla="*/ 0 w 29"/>
                  <a:gd name="T3" fmla="*/ 25 h 42"/>
                  <a:gd name="T4" fmla="*/ 29 w 29"/>
                  <a:gd name="T5" fmla="*/ 42 h 42"/>
                  <a:gd name="T6" fmla="*/ 29 w 29"/>
                  <a:gd name="T7" fmla="*/ 17 h 42"/>
                  <a:gd name="T8" fmla="*/ 0 w 29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2">
                    <a:moveTo>
                      <a:pt x="0" y="0"/>
                    </a:moveTo>
                    <a:lnTo>
                      <a:pt x="0" y="25"/>
                    </a:lnTo>
                    <a:lnTo>
                      <a:pt x="29" y="42"/>
                    </a:lnTo>
                    <a:lnTo>
                      <a:pt x="29" y="1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7" name="任意多边形: 形状 236"/>
              <p:cNvSpPr/>
              <p:nvPr/>
            </p:nvSpPr>
            <p:spPr bwMode="auto">
              <a:xfrm>
                <a:off x="7244968" y="3244291"/>
                <a:ext cx="53626" cy="83417"/>
              </a:xfrm>
              <a:custGeom>
                <a:avLst/>
                <a:gdLst>
                  <a:gd name="T0" fmla="*/ 0 w 27"/>
                  <a:gd name="T1" fmla="*/ 0 h 42"/>
                  <a:gd name="T2" fmla="*/ 0 w 27"/>
                  <a:gd name="T3" fmla="*/ 25 h 42"/>
                  <a:gd name="T4" fmla="*/ 27 w 27"/>
                  <a:gd name="T5" fmla="*/ 42 h 42"/>
                  <a:gd name="T6" fmla="*/ 27 w 27"/>
                  <a:gd name="T7" fmla="*/ 17 h 42"/>
                  <a:gd name="T8" fmla="*/ 0 w 2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2">
                    <a:moveTo>
                      <a:pt x="0" y="0"/>
                    </a:moveTo>
                    <a:lnTo>
                      <a:pt x="0" y="25"/>
                    </a:lnTo>
                    <a:lnTo>
                      <a:pt x="27" y="42"/>
                    </a:lnTo>
                    <a:lnTo>
                      <a:pt x="27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8" name="任意多边形: 形状 237"/>
              <p:cNvSpPr/>
              <p:nvPr/>
            </p:nvSpPr>
            <p:spPr bwMode="auto">
              <a:xfrm>
                <a:off x="7244968" y="3244291"/>
                <a:ext cx="53626" cy="83417"/>
              </a:xfrm>
              <a:custGeom>
                <a:avLst/>
                <a:gdLst>
                  <a:gd name="T0" fmla="*/ 0 w 27"/>
                  <a:gd name="T1" fmla="*/ 0 h 42"/>
                  <a:gd name="T2" fmla="*/ 0 w 27"/>
                  <a:gd name="T3" fmla="*/ 25 h 42"/>
                  <a:gd name="T4" fmla="*/ 27 w 27"/>
                  <a:gd name="T5" fmla="*/ 42 h 42"/>
                  <a:gd name="T6" fmla="*/ 27 w 27"/>
                  <a:gd name="T7" fmla="*/ 17 h 42"/>
                  <a:gd name="T8" fmla="*/ 0 w 2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2">
                    <a:moveTo>
                      <a:pt x="0" y="0"/>
                    </a:moveTo>
                    <a:lnTo>
                      <a:pt x="0" y="25"/>
                    </a:lnTo>
                    <a:lnTo>
                      <a:pt x="27" y="42"/>
                    </a:lnTo>
                    <a:lnTo>
                      <a:pt x="27" y="1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9" name="任意多边形: 形状 238"/>
              <p:cNvSpPr/>
              <p:nvPr/>
            </p:nvSpPr>
            <p:spPr bwMode="auto">
              <a:xfrm>
                <a:off x="6730563" y="3063555"/>
                <a:ext cx="111223" cy="111223"/>
              </a:xfrm>
              <a:custGeom>
                <a:avLst/>
                <a:gdLst>
                  <a:gd name="T0" fmla="*/ 0 w 56"/>
                  <a:gd name="T1" fmla="*/ 0 h 56"/>
                  <a:gd name="T2" fmla="*/ 0 w 56"/>
                  <a:gd name="T3" fmla="*/ 25 h 56"/>
                  <a:gd name="T4" fmla="*/ 56 w 56"/>
                  <a:gd name="T5" fmla="*/ 56 h 56"/>
                  <a:gd name="T6" fmla="*/ 56 w 56"/>
                  <a:gd name="T7" fmla="*/ 31 h 56"/>
                  <a:gd name="T8" fmla="*/ 0 w 56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6">
                    <a:moveTo>
                      <a:pt x="0" y="0"/>
                    </a:moveTo>
                    <a:lnTo>
                      <a:pt x="0" y="25"/>
                    </a:lnTo>
                    <a:lnTo>
                      <a:pt x="56" y="56"/>
                    </a:lnTo>
                    <a:lnTo>
                      <a:pt x="56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0" name="任意多边形: 形状 239"/>
              <p:cNvSpPr/>
              <p:nvPr/>
            </p:nvSpPr>
            <p:spPr bwMode="auto">
              <a:xfrm>
                <a:off x="6730563" y="3063555"/>
                <a:ext cx="111223" cy="111223"/>
              </a:xfrm>
              <a:custGeom>
                <a:avLst/>
                <a:gdLst>
                  <a:gd name="T0" fmla="*/ 0 w 56"/>
                  <a:gd name="T1" fmla="*/ 0 h 56"/>
                  <a:gd name="T2" fmla="*/ 0 w 56"/>
                  <a:gd name="T3" fmla="*/ 25 h 56"/>
                  <a:gd name="T4" fmla="*/ 56 w 56"/>
                  <a:gd name="T5" fmla="*/ 56 h 56"/>
                  <a:gd name="T6" fmla="*/ 56 w 56"/>
                  <a:gd name="T7" fmla="*/ 31 h 56"/>
                  <a:gd name="T8" fmla="*/ 0 w 56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6">
                    <a:moveTo>
                      <a:pt x="0" y="0"/>
                    </a:moveTo>
                    <a:lnTo>
                      <a:pt x="0" y="25"/>
                    </a:lnTo>
                    <a:lnTo>
                      <a:pt x="56" y="56"/>
                    </a:lnTo>
                    <a:lnTo>
                      <a:pt x="56" y="3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1" name="任意多边形: 形状 240"/>
              <p:cNvSpPr/>
              <p:nvPr/>
            </p:nvSpPr>
            <p:spPr bwMode="auto">
              <a:xfrm>
                <a:off x="7306537" y="2501483"/>
                <a:ext cx="158889" cy="141015"/>
              </a:xfrm>
              <a:custGeom>
                <a:avLst/>
                <a:gdLst>
                  <a:gd name="T0" fmla="*/ 0 w 80"/>
                  <a:gd name="T1" fmla="*/ 0 h 71"/>
                  <a:gd name="T2" fmla="*/ 0 w 80"/>
                  <a:gd name="T3" fmla="*/ 25 h 71"/>
                  <a:gd name="T4" fmla="*/ 80 w 80"/>
                  <a:gd name="T5" fmla="*/ 71 h 71"/>
                  <a:gd name="T6" fmla="*/ 80 w 80"/>
                  <a:gd name="T7" fmla="*/ 46 h 71"/>
                  <a:gd name="T8" fmla="*/ 0 w 80"/>
                  <a:gd name="T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71">
                    <a:moveTo>
                      <a:pt x="0" y="0"/>
                    </a:moveTo>
                    <a:lnTo>
                      <a:pt x="0" y="25"/>
                    </a:lnTo>
                    <a:lnTo>
                      <a:pt x="80" y="71"/>
                    </a:lnTo>
                    <a:lnTo>
                      <a:pt x="80" y="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2" name="任意多边形: 形状 241"/>
              <p:cNvSpPr/>
              <p:nvPr/>
            </p:nvSpPr>
            <p:spPr bwMode="auto">
              <a:xfrm>
                <a:off x="7306537" y="2501483"/>
                <a:ext cx="158889" cy="141015"/>
              </a:xfrm>
              <a:custGeom>
                <a:avLst/>
                <a:gdLst>
                  <a:gd name="T0" fmla="*/ 0 w 80"/>
                  <a:gd name="T1" fmla="*/ 0 h 71"/>
                  <a:gd name="T2" fmla="*/ 0 w 80"/>
                  <a:gd name="T3" fmla="*/ 25 h 71"/>
                  <a:gd name="T4" fmla="*/ 80 w 80"/>
                  <a:gd name="T5" fmla="*/ 71 h 71"/>
                  <a:gd name="T6" fmla="*/ 80 w 80"/>
                  <a:gd name="T7" fmla="*/ 46 h 71"/>
                  <a:gd name="T8" fmla="*/ 0 w 80"/>
                  <a:gd name="T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71">
                    <a:moveTo>
                      <a:pt x="0" y="0"/>
                    </a:moveTo>
                    <a:lnTo>
                      <a:pt x="0" y="25"/>
                    </a:lnTo>
                    <a:lnTo>
                      <a:pt x="80" y="71"/>
                    </a:lnTo>
                    <a:lnTo>
                      <a:pt x="80" y="4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3" name="任意多边形: 形状 242"/>
              <p:cNvSpPr/>
              <p:nvPr/>
            </p:nvSpPr>
            <p:spPr bwMode="auto">
              <a:xfrm>
                <a:off x="7340302" y="2634554"/>
                <a:ext cx="125126" cy="119167"/>
              </a:xfrm>
              <a:custGeom>
                <a:avLst/>
                <a:gdLst>
                  <a:gd name="T0" fmla="*/ 0 w 63"/>
                  <a:gd name="T1" fmla="*/ 0 h 60"/>
                  <a:gd name="T2" fmla="*/ 0 w 63"/>
                  <a:gd name="T3" fmla="*/ 25 h 60"/>
                  <a:gd name="T4" fmla="*/ 63 w 63"/>
                  <a:gd name="T5" fmla="*/ 60 h 60"/>
                  <a:gd name="T6" fmla="*/ 63 w 63"/>
                  <a:gd name="T7" fmla="*/ 35 h 60"/>
                  <a:gd name="T8" fmla="*/ 0 w 63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0">
                    <a:moveTo>
                      <a:pt x="0" y="0"/>
                    </a:moveTo>
                    <a:lnTo>
                      <a:pt x="0" y="25"/>
                    </a:lnTo>
                    <a:lnTo>
                      <a:pt x="63" y="60"/>
                    </a:lnTo>
                    <a:lnTo>
                      <a:pt x="63" y="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4" name="任意多边形: 形状 243"/>
              <p:cNvSpPr/>
              <p:nvPr/>
            </p:nvSpPr>
            <p:spPr bwMode="auto">
              <a:xfrm>
                <a:off x="7340302" y="2634554"/>
                <a:ext cx="125126" cy="119167"/>
              </a:xfrm>
              <a:custGeom>
                <a:avLst/>
                <a:gdLst>
                  <a:gd name="T0" fmla="*/ 0 w 63"/>
                  <a:gd name="T1" fmla="*/ 0 h 60"/>
                  <a:gd name="T2" fmla="*/ 0 w 63"/>
                  <a:gd name="T3" fmla="*/ 25 h 60"/>
                  <a:gd name="T4" fmla="*/ 63 w 63"/>
                  <a:gd name="T5" fmla="*/ 60 h 60"/>
                  <a:gd name="T6" fmla="*/ 63 w 63"/>
                  <a:gd name="T7" fmla="*/ 35 h 60"/>
                  <a:gd name="T8" fmla="*/ 0 w 63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0">
                    <a:moveTo>
                      <a:pt x="0" y="0"/>
                    </a:moveTo>
                    <a:lnTo>
                      <a:pt x="0" y="25"/>
                    </a:lnTo>
                    <a:lnTo>
                      <a:pt x="63" y="60"/>
                    </a:lnTo>
                    <a:lnTo>
                      <a:pt x="63" y="3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5" name="任意多边形: 形状 244"/>
              <p:cNvSpPr/>
              <p:nvPr/>
            </p:nvSpPr>
            <p:spPr bwMode="auto">
              <a:xfrm>
                <a:off x="7378037" y="2765638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3 h 50"/>
                  <a:gd name="T4" fmla="*/ 44 w 44"/>
                  <a:gd name="T5" fmla="*/ 50 h 50"/>
                  <a:gd name="T6" fmla="*/ 44 w 44"/>
                  <a:gd name="T7" fmla="*/ 25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3"/>
                    </a:lnTo>
                    <a:lnTo>
                      <a:pt x="44" y="50"/>
                    </a:lnTo>
                    <a:lnTo>
                      <a:pt x="44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6" name="任意多边形: 形状 245"/>
              <p:cNvSpPr/>
              <p:nvPr/>
            </p:nvSpPr>
            <p:spPr bwMode="auto">
              <a:xfrm>
                <a:off x="7378037" y="2765638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3 h 50"/>
                  <a:gd name="T4" fmla="*/ 44 w 44"/>
                  <a:gd name="T5" fmla="*/ 50 h 50"/>
                  <a:gd name="T6" fmla="*/ 44 w 44"/>
                  <a:gd name="T7" fmla="*/ 25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3"/>
                    </a:lnTo>
                    <a:lnTo>
                      <a:pt x="44" y="50"/>
                    </a:lnTo>
                    <a:lnTo>
                      <a:pt x="44" y="2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7" name="任意多边形: 形状 246"/>
              <p:cNvSpPr/>
              <p:nvPr/>
            </p:nvSpPr>
            <p:spPr bwMode="auto">
              <a:xfrm>
                <a:off x="7336330" y="2853027"/>
                <a:ext cx="129098" cy="123139"/>
              </a:xfrm>
              <a:custGeom>
                <a:avLst/>
                <a:gdLst>
                  <a:gd name="T0" fmla="*/ 0 w 65"/>
                  <a:gd name="T1" fmla="*/ 0 h 62"/>
                  <a:gd name="T2" fmla="*/ 0 w 65"/>
                  <a:gd name="T3" fmla="*/ 25 h 62"/>
                  <a:gd name="T4" fmla="*/ 65 w 65"/>
                  <a:gd name="T5" fmla="*/ 62 h 62"/>
                  <a:gd name="T6" fmla="*/ 65 w 65"/>
                  <a:gd name="T7" fmla="*/ 37 h 62"/>
                  <a:gd name="T8" fmla="*/ 0 w 65"/>
                  <a:gd name="T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2">
                    <a:moveTo>
                      <a:pt x="0" y="0"/>
                    </a:moveTo>
                    <a:lnTo>
                      <a:pt x="0" y="25"/>
                    </a:lnTo>
                    <a:lnTo>
                      <a:pt x="65" y="62"/>
                    </a:lnTo>
                    <a:lnTo>
                      <a:pt x="65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8" name="任意多边形: 形状 247"/>
              <p:cNvSpPr/>
              <p:nvPr/>
            </p:nvSpPr>
            <p:spPr bwMode="auto">
              <a:xfrm>
                <a:off x="7336330" y="2853027"/>
                <a:ext cx="129098" cy="123139"/>
              </a:xfrm>
              <a:custGeom>
                <a:avLst/>
                <a:gdLst>
                  <a:gd name="T0" fmla="*/ 0 w 65"/>
                  <a:gd name="T1" fmla="*/ 0 h 62"/>
                  <a:gd name="T2" fmla="*/ 0 w 65"/>
                  <a:gd name="T3" fmla="*/ 25 h 62"/>
                  <a:gd name="T4" fmla="*/ 65 w 65"/>
                  <a:gd name="T5" fmla="*/ 62 h 62"/>
                  <a:gd name="T6" fmla="*/ 65 w 65"/>
                  <a:gd name="T7" fmla="*/ 37 h 62"/>
                  <a:gd name="T8" fmla="*/ 0 w 65"/>
                  <a:gd name="T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2">
                    <a:moveTo>
                      <a:pt x="0" y="0"/>
                    </a:moveTo>
                    <a:lnTo>
                      <a:pt x="0" y="25"/>
                    </a:lnTo>
                    <a:lnTo>
                      <a:pt x="65" y="62"/>
                    </a:lnTo>
                    <a:lnTo>
                      <a:pt x="65" y="3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9" name="任意多边形: 形状 248"/>
              <p:cNvSpPr/>
              <p:nvPr/>
            </p:nvSpPr>
            <p:spPr bwMode="auto">
              <a:xfrm>
                <a:off x="7378037" y="2988083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3 h 50"/>
                  <a:gd name="T4" fmla="*/ 44 w 44"/>
                  <a:gd name="T5" fmla="*/ 50 h 50"/>
                  <a:gd name="T6" fmla="*/ 44 w 44"/>
                  <a:gd name="T7" fmla="*/ 25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3"/>
                    </a:lnTo>
                    <a:lnTo>
                      <a:pt x="44" y="50"/>
                    </a:lnTo>
                    <a:lnTo>
                      <a:pt x="44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0" name="任意多边形: 形状 249"/>
              <p:cNvSpPr/>
              <p:nvPr/>
            </p:nvSpPr>
            <p:spPr bwMode="auto">
              <a:xfrm>
                <a:off x="7378037" y="2988083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3 h 50"/>
                  <a:gd name="T4" fmla="*/ 44 w 44"/>
                  <a:gd name="T5" fmla="*/ 50 h 50"/>
                  <a:gd name="T6" fmla="*/ 44 w 44"/>
                  <a:gd name="T7" fmla="*/ 25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3"/>
                    </a:lnTo>
                    <a:lnTo>
                      <a:pt x="44" y="50"/>
                    </a:lnTo>
                    <a:lnTo>
                      <a:pt x="44" y="2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1" name="任意多边形: 形状 250"/>
              <p:cNvSpPr/>
              <p:nvPr/>
            </p:nvSpPr>
            <p:spPr bwMode="auto">
              <a:xfrm>
                <a:off x="7352218" y="3083416"/>
                <a:ext cx="113209" cy="117182"/>
              </a:xfrm>
              <a:custGeom>
                <a:avLst/>
                <a:gdLst>
                  <a:gd name="T0" fmla="*/ 0 w 57"/>
                  <a:gd name="T1" fmla="*/ 0 h 59"/>
                  <a:gd name="T2" fmla="*/ 0 w 57"/>
                  <a:gd name="T3" fmla="*/ 25 h 59"/>
                  <a:gd name="T4" fmla="*/ 57 w 57"/>
                  <a:gd name="T5" fmla="*/ 59 h 59"/>
                  <a:gd name="T6" fmla="*/ 57 w 57"/>
                  <a:gd name="T7" fmla="*/ 34 h 59"/>
                  <a:gd name="T8" fmla="*/ 0 w 57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9">
                    <a:moveTo>
                      <a:pt x="0" y="0"/>
                    </a:moveTo>
                    <a:lnTo>
                      <a:pt x="0" y="25"/>
                    </a:lnTo>
                    <a:lnTo>
                      <a:pt x="57" y="59"/>
                    </a:lnTo>
                    <a:lnTo>
                      <a:pt x="57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2" name="任意多边形: 形状 251"/>
              <p:cNvSpPr/>
              <p:nvPr/>
            </p:nvSpPr>
            <p:spPr bwMode="auto">
              <a:xfrm>
                <a:off x="7352218" y="3083416"/>
                <a:ext cx="113209" cy="117182"/>
              </a:xfrm>
              <a:custGeom>
                <a:avLst/>
                <a:gdLst>
                  <a:gd name="T0" fmla="*/ 0 w 57"/>
                  <a:gd name="T1" fmla="*/ 0 h 59"/>
                  <a:gd name="T2" fmla="*/ 0 w 57"/>
                  <a:gd name="T3" fmla="*/ 25 h 59"/>
                  <a:gd name="T4" fmla="*/ 57 w 57"/>
                  <a:gd name="T5" fmla="*/ 59 h 59"/>
                  <a:gd name="T6" fmla="*/ 57 w 57"/>
                  <a:gd name="T7" fmla="*/ 34 h 59"/>
                  <a:gd name="T8" fmla="*/ 0 w 57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9">
                    <a:moveTo>
                      <a:pt x="0" y="0"/>
                    </a:moveTo>
                    <a:lnTo>
                      <a:pt x="0" y="25"/>
                    </a:lnTo>
                    <a:lnTo>
                      <a:pt x="57" y="59"/>
                    </a:lnTo>
                    <a:lnTo>
                      <a:pt x="57" y="3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3" name="任意多边形: 形状 252"/>
              <p:cNvSpPr/>
              <p:nvPr/>
            </p:nvSpPr>
            <p:spPr bwMode="auto">
              <a:xfrm>
                <a:off x="7401871" y="3224430"/>
                <a:ext cx="63556" cy="87389"/>
              </a:xfrm>
              <a:custGeom>
                <a:avLst/>
                <a:gdLst>
                  <a:gd name="T0" fmla="*/ 0 w 32"/>
                  <a:gd name="T1" fmla="*/ 0 h 44"/>
                  <a:gd name="T2" fmla="*/ 0 w 32"/>
                  <a:gd name="T3" fmla="*/ 25 h 44"/>
                  <a:gd name="T4" fmla="*/ 32 w 32"/>
                  <a:gd name="T5" fmla="*/ 44 h 44"/>
                  <a:gd name="T6" fmla="*/ 32 w 32"/>
                  <a:gd name="T7" fmla="*/ 19 h 44"/>
                  <a:gd name="T8" fmla="*/ 0 w 32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4">
                    <a:moveTo>
                      <a:pt x="0" y="0"/>
                    </a:moveTo>
                    <a:lnTo>
                      <a:pt x="0" y="25"/>
                    </a:lnTo>
                    <a:lnTo>
                      <a:pt x="32" y="44"/>
                    </a:lnTo>
                    <a:lnTo>
                      <a:pt x="32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4" name="任意多边形: 形状 253"/>
              <p:cNvSpPr/>
              <p:nvPr/>
            </p:nvSpPr>
            <p:spPr bwMode="auto">
              <a:xfrm>
                <a:off x="7401871" y="3224430"/>
                <a:ext cx="63556" cy="87389"/>
              </a:xfrm>
              <a:custGeom>
                <a:avLst/>
                <a:gdLst>
                  <a:gd name="T0" fmla="*/ 0 w 32"/>
                  <a:gd name="T1" fmla="*/ 0 h 44"/>
                  <a:gd name="T2" fmla="*/ 0 w 32"/>
                  <a:gd name="T3" fmla="*/ 25 h 44"/>
                  <a:gd name="T4" fmla="*/ 32 w 32"/>
                  <a:gd name="T5" fmla="*/ 44 h 44"/>
                  <a:gd name="T6" fmla="*/ 32 w 32"/>
                  <a:gd name="T7" fmla="*/ 19 h 44"/>
                  <a:gd name="T8" fmla="*/ 0 w 32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4">
                    <a:moveTo>
                      <a:pt x="0" y="0"/>
                    </a:moveTo>
                    <a:lnTo>
                      <a:pt x="0" y="25"/>
                    </a:lnTo>
                    <a:lnTo>
                      <a:pt x="32" y="44"/>
                    </a:lnTo>
                    <a:lnTo>
                      <a:pt x="32" y="1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5" name="任意多边形: 形状 254"/>
              <p:cNvSpPr/>
              <p:nvPr/>
            </p:nvSpPr>
            <p:spPr bwMode="auto">
              <a:xfrm>
                <a:off x="7344274" y="3303875"/>
                <a:ext cx="121154" cy="119167"/>
              </a:xfrm>
              <a:custGeom>
                <a:avLst/>
                <a:gdLst>
                  <a:gd name="T0" fmla="*/ 0 w 61"/>
                  <a:gd name="T1" fmla="*/ 0 h 60"/>
                  <a:gd name="T2" fmla="*/ 0 w 61"/>
                  <a:gd name="T3" fmla="*/ 25 h 60"/>
                  <a:gd name="T4" fmla="*/ 61 w 61"/>
                  <a:gd name="T5" fmla="*/ 60 h 60"/>
                  <a:gd name="T6" fmla="*/ 61 w 61"/>
                  <a:gd name="T7" fmla="*/ 35 h 60"/>
                  <a:gd name="T8" fmla="*/ 0 w 61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60">
                    <a:moveTo>
                      <a:pt x="0" y="0"/>
                    </a:moveTo>
                    <a:lnTo>
                      <a:pt x="0" y="25"/>
                    </a:lnTo>
                    <a:lnTo>
                      <a:pt x="61" y="60"/>
                    </a:lnTo>
                    <a:lnTo>
                      <a:pt x="61" y="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6" name="任意多边形: 形状 255"/>
              <p:cNvSpPr/>
              <p:nvPr/>
            </p:nvSpPr>
            <p:spPr bwMode="auto">
              <a:xfrm>
                <a:off x="7344274" y="3303875"/>
                <a:ext cx="121154" cy="119167"/>
              </a:xfrm>
              <a:custGeom>
                <a:avLst/>
                <a:gdLst>
                  <a:gd name="T0" fmla="*/ 0 w 61"/>
                  <a:gd name="T1" fmla="*/ 0 h 60"/>
                  <a:gd name="T2" fmla="*/ 0 w 61"/>
                  <a:gd name="T3" fmla="*/ 25 h 60"/>
                  <a:gd name="T4" fmla="*/ 61 w 61"/>
                  <a:gd name="T5" fmla="*/ 60 h 60"/>
                  <a:gd name="T6" fmla="*/ 61 w 61"/>
                  <a:gd name="T7" fmla="*/ 35 h 60"/>
                  <a:gd name="T8" fmla="*/ 0 w 61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60">
                    <a:moveTo>
                      <a:pt x="0" y="0"/>
                    </a:moveTo>
                    <a:lnTo>
                      <a:pt x="0" y="25"/>
                    </a:lnTo>
                    <a:lnTo>
                      <a:pt x="61" y="60"/>
                    </a:lnTo>
                    <a:lnTo>
                      <a:pt x="61" y="3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7" name="任意多边形: 形状 256"/>
              <p:cNvSpPr/>
              <p:nvPr/>
            </p:nvSpPr>
            <p:spPr bwMode="auto">
              <a:xfrm>
                <a:off x="7352218" y="3419069"/>
                <a:ext cx="113209" cy="115195"/>
              </a:xfrm>
              <a:custGeom>
                <a:avLst/>
                <a:gdLst>
                  <a:gd name="T0" fmla="*/ 0 w 57"/>
                  <a:gd name="T1" fmla="*/ 0 h 58"/>
                  <a:gd name="T2" fmla="*/ 0 w 57"/>
                  <a:gd name="T3" fmla="*/ 25 h 58"/>
                  <a:gd name="T4" fmla="*/ 57 w 57"/>
                  <a:gd name="T5" fmla="*/ 58 h 58"/>
                  <a:gd name="T6" fmla="*/ 57 w 57"/>
                  <a:gd name="T7" fmla="*/ 33 h 58"/>
                  <a:gd name="T8" fmla="*/ 0 w 5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8">
                    <a:moveTo>
                      <a:pt x="0" y="0"/>
                    </a:moveTo>
                    <a:lnTo>
                      <a:pt x="0" y="25"/>
                    </a:lnTo>
                    <a:lnTo>
                      <a:pt x="57" y="58"/>
                    </a:lnTo>
                    <a:lnTo>
                      <a:pt x="57" y="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8" name="任意多边形: 形状 257"/>
              <p:cNvSpPr/>
              <p:nvPr/>
            </p:nvSpPr>
            <p:spPr bwMode="auto">
              <a:xfrm>
                <a:off x="7352218" y="3419069"/>
                <a:ext cx="113209" cy="115195"/>
              </a:xfrm>
              <a:custGeom>
                <a:avLst/>
                <a:gdLst>
                  <a:gd name="T0" fmla="*/ 0 w 57"/>
                  <a:gd name="T1" fmla="*/ 0 h 58"/>
                  <a:gd name="T2" fmla="*/ 0 w 57"/>
                  <a:gd name="T3" fmla="*/ 25 h 58"/>
                  <a:gd name="T4" fmla="*/ 57 w 57"/>
                  <a:gd name="T5" fmla="*/ 58 h 58"/>
                  <a:gd name="T6" fmla="*/ 57 w 57"/>
                  <a:gd name="T7" fmla="*/ 33 h 58"/>
                  <a:gd name="T8" fmla="*/ 0 w 5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8">
                    <a:moveTo>
                      <a:pt x="0" y="0"/>
                    </a:moveTo>
                    <a:lnTo>
                      <a:pt x="0" y="25"/>
                    </a:lnTo>
                    <a:lnTo>
                      <a:pt x="57" y="58"/>
                    </a:lnTo>
                    <a:lnTo>
                      <a:pt x="57" y="3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9" name="任意多边形: 形状 258"/>
              <p:cNvSpPr/>
              <p:nvPr/>
            </p:nvSpPr>
            <p:spPr bwMode="auto">
              <a:xfrm>
                <a:off x="6875550" y="3146972"/>
                <a:ext cx="49654" cy="73487"/>
              </a:xfrm>
              <a:custGeom>
                <a:avLst/>
                <a:gdLst>
                  <a:gd name="T0" fmla="*/ 0 w 25"/>
                  <a:gd name="T1" fmla="*/ 0 h 37"/>
                  <a:gd name="T2" fmla="*/ 0 w 25"/>
                  <a:gd name="T3" fmla="*/ 24 h 37"/>
                  <a:gd name="T4" fmla="*/ 25 w 25"/>
                  <a:gd name="T5" fmla="*/ 37 h 37"/>
                  <a:gd name="T6" fmla="*/ 25 w 25"/>
                  <a:gd name="T7" fmla="*/ 14 h 37"/>
                  <a:gd name="T8" fmla="*/ 0 w 25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7">
                    <a:moveTo>
                      <a:pt x="0" y="0"/>
                    </a:moveTo>
                    <a:lnTo>
                      <a:pt x="0" y="24"/>
                    </a:lnTo>
                    <a:lnTo>
                      <a:pt x="25" y="37"/>
                    </a:lnTo>
                    <a:lnTo>
                      <a:pt x="25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0" name="任意多边形: 形状 259"/>
              <p:cNvSpPr/>
              <p:nvPr/>
            </p:nvSpPr>
            <p:spPr bwMode="auto">
              <a:xfrm>
                <a:off x="6875550" y="3146972"/>
                <a:ext cx="49654" cy="73487"/>
              </a:xfrm>
              <a:custGeom>
                <a:avLst/>
                <a:gdLst>
                  <a:gd name="T0" fmla="*/ 0 w 25"/>
                  <a:gd name="T1" fmla="*/ 0 h 37"/>
                  <a:gd name="T2" fmla="*/ 0 w 25"/>
                  <a:gd name="T3" fmla="*/ 24 h 37"/>
                  <a:gd name="T4" fmla="*/ 25 w 25"/>
                  <a:gd name="T5" fmla="*/ 37 h 37"/>
                  <a:gd name="T6" fmla="*/ 25 w 25"/>
                  <a:gd name="T7" fmla="*/ 14 h 37"/>
                  <a:gd name="T8" fmla="*/ 0 w 25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7">
                    <a:moveTo>
                      <a:pt x="0" y="0"/>
                    </a:moveTo>
                    <a:lnTo>
                      <a:pt x="0" y="24"/>
                    </a:lnTo>
                    <a:lnTo>
                      <a:pt x="25" y="37"/>
                    </a:lnTo>
                    <a:lnTo>
                      <a:pt x="25" y="1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1" name="任意多边形: 形状 260"/>
              <p:cNvSpPr/>
              <p:nvPr/>
            </p:nvSpPr>
            <p:spPr bwMode="auto">
              <a:xfrm>
                <a:off x="6958967" y="3190667"/>
                <a:ext cx="107250" cy="113209"/>
              </a:xfrm>
              <a:custGeom>
                <a:avLst/>
                <a:gdLst>
                  <a:gd name="T0" fmla="*/ 0 w 54"/>
                  <a:gd name="T1" fmla="*/ 0 h 57"/>
                  <a:gd name="T2" fmla="*/ 0 w 54"/>
                  <a:gd name="T3" fmla="*/ 25 h 57"/>
                  <a:gd name="T4" fmla="*/ 54 w 54"/>
                  <a:gd name="T5" fmla="*/ 57 h 57"/>
                  <a:gd name="T6" fmla="*/ 54 w 54"/>
                  <a:gd name="T7" fmla="*/ 32 h 57"/>
                  <a:gd name="T8" fmla="*/ 0 w 54"/>
                  <a:gd name="T9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7">
                    <a:moveTo>
                      <a:pt x="0" y="0"/>
                    </a:moveTo>
                    <a:lnTo>
                      <a:pt x="0" y="25"/>
                    </a:lnTo>
                    <a:lnTo>
                      <a:pt x="54" y="57"/>
                    </a:lnTo>
                    <a:lnTo>
                      <a:pt x="54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2" name="任意多边形: 形状 261"/>
              <p:cNvSpPr/>
              <p:nvPr/>
            </p:nvSpPr>
            <p:spPr bwMode="auto">
              <a:xfrm>
                <a:off x="6958967" y="3190667"/>
                <a:ext cx="107250" cy="113209"/>
              </a:xfrm>
              <a:custGeom>
                <a:avLst/>
                <a:gdLst>
                  <a:gd name="T0" fmla="*/ 0 w 54"/>
                  <a:gd name="T1" fmla="*/ 0 h 57"/>
                  <a:gd name="T2" fmla="*/ 0 w 54"/>
                  <a:gd name="T3" fmla="*/ 25 h 57"/>
                  <a:gd name="T4" fmla="*/ 54 w 54"/>
                  <a:gd name="T5" fmla="*/ 57 h 57"/>
                  <a:gd name="T6" fmla="*/ 54 w 54"/>
                  <a:gd name="T7" fmla="*/ 32 h 57"/>
                  <a:gd name="T8" fmla="*/ 0 w 54"/>
                  <a:gd name="T9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7">
                    <a:moveTo>
                      <a:pt x="0" y="0"/>
                    </a:moveTo>
                    <a:lnTo>
                      <a:pt x="0" y="25"/>
                    </a:lnTo>
                    <a:lnTo>
                      <a:pt x="54" y="57"/>
                    </a:lnTo>
                    <a:lnTo>
                      <a:pt x="54" y="3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3" name="任意多边形: 形状 262"/>
              <p:cNvSpPr/>
              <p:nvPr/>
            </p:nvSpPr>
            <p:spPr bwMode="auto">
              <a:xfrm>
                <a:off x="6970884" y="3526320"/>
                <a:ext cx="182723" cy="152932"/>
              </a:xfrm>
              <a:custGeom>
                <a:avLst/>
                <a:gdLst>
                  <a:gd name="T0" fmla="*/ 0 w 92"/>
                  <a:gd name="T1" fmla="*/ 0 h 77"/>
                  <a:gd name="T2" fmla="*/ 0 w 92"/>
                  <a:gd name="T3" fmla="*/ 25 h 77"/>
                  <a:gd name="T4" fmla="*/ 92 w 92"/>
                  <a:gd name="T5" fmla="*/ 77 h 77"/>
                  <a:gd name="T6" fmla="*/ 92 w 92"/>
                  <a:gd name="T7" fmla="*/ 52 h 77"/>
                  <a:gd name="T8" fmla="*/ 0 w 92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77">
                    <a:moveTo>
                      <a:pt x="0" y="0"/>
                    </a:moveTo>
                    <a:lnTo>
                      <a:pt x="0" y="25"/>
                    </a:lnTo>
                    <a:lnTo>
                      <a:pt x="92" y="77"/>
                    </a:lnTo>
                    <a:lnTo>
                      <a:pt x="92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4" name="任意多边形: 形状 263"/>
              <p:cNvSpPr/>
              <p:nvPr/>
            </p:nvSpPr>
            <p:spPr bwMode="auto">
              <a:xfrm>
                <a:off x="6970884" y="3526320"/>
                <a:ext cx="182723" cy="152932"/>
              </a:xfrm>
              <a:custGeom>
                <a:avLst/>
                <a:gdLst>
                  <a:gd name="T0" fmla="*/ 0 w 92"/>
                  <a:gd name="T1" fmla="*/ 0 h 77"/>
                  <a:gd name="T2" fmla="*/ 0 w 92"/>
                  <a:gd name="T3" fmla="*/ 25 h 77"/>
                  <a:gd name="T4" fmla="*/ 92 w 92"/>
                  <a:gd name="T5" fmla="*/ 77 h 77"/>
                  <a:gd name="T6" fmla="*/ 92 w 92"/>
                  <a:gd name="T7" fmla="*/ 52 h 77"/>
                  <a:gd name="T8" fmla="*/ 0 w 92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77">
                    <a:moveTo>
                      <a:pt x="0" y="0"/>
                    </a:moveTo>
                    <a:lnTo>
                      <a:pt x="0" y="25"/>
                    </a:lnTo>
                    <a:lnTo>
                      <a:pt x="92" y="77"/>
                    </a:lnTo>
                    <a:lnTo>
                      <a:pt x="92" y="5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5" name="任意多边形: 形状 264"/>
              <p:cNvSpPr/>
              <p:nvPr/>
            </p:nvSpPr>
            <p:spPr bwMode="auto">
              <a:xfrm>
                <a:off x="7203259" y="3657403"/>
                <a:ext cx="75472" cy="91361"/>
              </a:xfrm>
              <a:custGeom>
                <a:avLst/>
                <a:gdLst>
                  <a:gd name="T0" fmla="*/ 0 w 38"/>
                  <a:gd name="T1" fmla="*/ 0 h 46"/>
                  <a:gd name="T2" fmla="*/ 0 w 38"/>
                  <a:gd name="T3" fmla="*/ 25 h 46"/>
                  <a:gd name="T4" fmla="*/ 38 w 38"/>
                  <a:gd name="T5" fmla="*/ 46 h 46"/>
                  <a:gd name="T6" fmla="*/ 38 w 38"/>
                  <a:gd name="T7" fmla="*/ 21 h 46"/>
                  <a:gd name="T8" fmla="*/ 0 w 38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6">
                    <a:moveTo>
                      <a:pt x="0" y="0"/>
                    </a:moveTo>
                    <a:lnTo>
                      <a:pt x="0" y="25"/>
                    </a:lnTo>
                    <a:lnTo>
                      <a:pt x="38" y="46"/>
                    </a:lnTo>
                    <a:lnTo>
                      <a:pt x="38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6" name="任意多边形: 形状 265"/>
              <p:cNvSpPr/>
              <p:nvPr/>
            </p:nvSpPr>
            <p:spPr bwMode="auto">
              <a:xfrm>
                <a:off x="7203259" y="3657403"/>
                <a:ext cx="75472" cy="91361"/>
              </a:xfrm>
              <a:custGeom>
                <a:avLst/>
                <a:gdLst>
                  <a:gd name="T0" fmla="*/ 0 w 38"/>
                  <a:gd name="T1" fmla="*/ 0 h 46"/>
                  <a:gd name="T2" fmla="*/ 0 w 38"/>
                  <a:gd name="T3" fmla="*/ 25 h 46"/>
                  <a:gd name="T4" fmla="*/ 38 w 38"/>
                  <a:gd name="T5" fmla="*/ 46 h 46"/>
                  <a:gd name="T6" fmla="*/ 38 w 38"/>
                  <a:gd name="T7" fmla="*/ 21 h 46"/>
                  <a:gd name="T8" fmla="*/ 0 w 38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6">
                    <a:moveTo>
                      <a:pt x="0" y="0"/>
                    </a:moveTo>
                    <a:lnTo>
                      <a:pt x="0" y="25"/>
                    </a:lnTo>
                    <a:lnTo>
                      <a:pt x="38" y="46"/>
                    </a:lnTo>
                    <a:lnTo>
                      <a:pt x="38" y="2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7" name="任意多边形: 形状 266"/>
              <p:cNvSpPr/>
              <p:nvPr/>
            </p:nvSpPr>
            <p:spPr bwMode="auto">
              <a:xfrm>
                <a:off x="7596510" y="2666332"/>
                <a:ext cx="220460" cy="178750"/>
              </a:xfrm>
              <a:custGeom>
                <a:avLst/>
                <a:gdLst>
                  <a:gd name="T0" fmla="*/ 0 w 111"/>
                  <a:gd name="T1" fmla="*/ 0 h 90"/>
                  <a:gd name="T2" fmla="*/ 0 w 111"/>
                  <a:gd name="T3" fmla="*/ 25 h 90"/>
                  <a:gd name="T4" fmla="*/ 111 w 111"/>
                  <a:gd name="T5" fmla="*/ 90 h 90"/>
                  <a:gd name="T6" fmla="*/ 111 w 111"/>
                  <a:gd name="T7" fmla="*/ 65 h 90"/>
                  <a:gd name="T8" fmla="*/ 0 w 111"/>
                  <a:gd name="T9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90">
                    <a:moveTo>
                      <a:pt x="0" y="0"/>
                    </a:moveTo>
                    <a:lnTo>
                      <a:pt x="0" y="25"/>
                    </a:lnTo>
                    <a:lnTo>
                      <a:pt x="111" y="90"/>
                    </a:lnTo>
                    <a:lnTo>
                      <a:pt x="111" y="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8" name="任意多边形: 形状 267"/>
              <p:cNvSpPr/>
              <p:nvPr/>
            </p:nvSpPr>
            <p:spPr bwMode="auto">
              <a:xfrm>
                <a:off x="7596510" y="2666332"/>
                <a:ext cx="220460" cy="178750"/>
              </a:xfrm>
              <a:custGeom>
                <a:avLst/>
                <a:gdLst>
                  <a:gd name="T0" fmla="*/ 0 w 111"/>
                  <a:gd name="T1" fmla="*/ 0 h 90"/>
                  <a:gd name="T2" fmla="*/ 0 w 111"/>
                  <a:gd name="T3" fmla="*/ 25 h 90"/>
                  <a:gd name="T4" fmla="*/ 111 w 111"/>
                  <a:gd name="T5" fmla="*/ 90 h 90"/>
                  <a:gd name="T6" fmla="*/ 111 w 111"/>
                  <a:gd name="T7" fmla="*/ 65 h 90"/>
                  <a:gd name="T8" fmla="*/ 0 w 111"/>
                  <a:gd name="T9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90">
                    <a:moveTo>
                      <a:pt x="0" y="0"/>
                    </a:moveTo>
                    <a:lnTo>
                      <a:pt x="0" y="25"/>
                    </a:lnTo>
                    <a:lnTo>
                      <a:pt x="111" y="90"/>
                    </a:lnTo>
                    <a:lnTo>
                      <a:pt x="111" y="6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9" name="任意多边形: 形状 268"/>
              <p:cNvSpPr/>
              <p:nvPr/>
            </p:nvSpPr>
            <p:spPr bwMode="auto">
              <a:xfrm>
                <a:off x="7854705" y="2815290"/>
                <a:ext cx="79445" cy="95334"/>
              </a:xfrm>
              <a:custGeom>
                <a:avLst/>
                <a:gdLst>
                  <a:gd name="T0" fmla="*/ 0 w 40"/>
                  <a:gd name="T1" fmla="*/ 0 h 48"/>
                  <a:gd name="T2" fmla="*/ 0 w 40"/>
                  <a:gd name="T3" fmla="*/ 23 h 48"/>
                  <a:gd name="T4" fmla="*/ 40 w 40"/>
                  <a:gd name="T5" fmla="*/ 48 h 48"/>
                  <a:gd name="T6" fmla="*/ 40 w 40"/>
                  <a:gd name="T7" fmla="*/ 23 h 48"/>
                  <a:gd name="T8" fmla="*/ 0 w 40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8">
                    <a:moveTo>
                      <a:pt x="0" y="0"/>
                    </a:moveTo>
                    <a:lnTo>
                      <a:pt x="0" y="23"/>
                    </a:lnTo>
                    <a:lnTo>
                      <a:pt x="40" y="48"/>
                    </a:lnTo>
                    <a:lnTo>
                      <a:pt x="40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0" name="任意多边形: 形状 269"/>
              <p:cNvSpPr/>
              <p:nvPr/>
            </p:nvSpPr>
            <p:spPr bwMode="auto">
              <a:xfrm>
                <a:off x="7854705" y="2815290"/>
                <a:ext cx="79445" cy="95334"/>
              </a:xfrm>
              <a:custGeom>
                <a:avLst/>
                <a:gdLst>
                  <a:gd name="T0" fmla="*/ 0 w 40"/>
                  <a:gd name="T1" fmla="*/ 0 h 48"/>
                  <a:gd name="T2" fmla="*/ 0 w 40"/>
                  <a:gd name="T3" fmla="*/ 23 h 48"/>
                  <a:gd name="T4" fmla="*/ 40 w 40"/>
                  <a:gd name="T5" fmla="*/ 48 h 48"/>
                  <a:gd name="T6" fmla="*/ 40 w 40"/>
                  <a:gd name="T7" fmla="*/ 23 h 48"/>
                  <a:gd name="T8" fmla="*/ 0 w 40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8">
                    <a:moveTo>
                      <a:pt x="0" y="0"/>
                    </a:moveTo>
                    <a:lnTo>
                      <a:pt x="0" y="23"/>
                    </a:lnTo>
                    <a:lnTo>
                      <a:pt x="40" y="48"/>
                    </a:lnTo>
                    <a:lnTo>
                      <a:pt x="40" y="2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1" name="任意多边形: 形状 270"/>
              <p:cNvSpPr/>
              <p:nvPr/>
            </p:nvSpPr>
            <p:spPr bwMode="auto">
              <a:xfrm>
                <a:off x="7965928" y="2880832"/>
                <a:ext cx="53626" cy="79445"/>
              </a:xfrm>
              <a:custGeom>
                <a:avLst/>
                <a:gdLst>
                  <a:gd name="T0" fmla="*/ 0 w 27"/>
                  <a:gd name="T1" fmla="*/ 0 h 40"/>
                  <a:gd name="T2" fmla="*/ 0 w 27"/>
                  <a:gd name="T3" fmla="*/ 23 h 40"/>
                  <a:gd name="T4" fmla="*/ 27 w 27"/>
                  <a:gd name="T5" fmla="*/ 40 h 40"/>
                  <a:gd name="T6" fmla="*/ 27 w 27"/>
                  <a:gd name="T7" fmla="*/ 15 h 40"/>
                  <a:gd name="T8" fmla="*/ 0 w 27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0">
                    <a:moveTo>
                      <a:pt x="0" y="0"/>
                    </a:moveTo>
                    <a:lnTo>
                      <a:pt x="0" y="23"/>
                    </a:lnTo>
                    <a:lnTo>
                      <a:pt x="27" y="40"/>
                    </a:lnTo>
                    <a:lnTo>
                      <a:pt x="27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2" name="任意多边形: 形状 271"/>
              <p:cNvSpPr/>
              <p:nvPr/>
            </p:nvSpPr>
            <p:spPr bwMode="auto">
              <a:xfrm>
                <a:off x="7965928" y="2880832"/>
                <a:ext cx="53626" cy="79445"/>
              </a:xfrm>
              <a:custGeom>
                <a:avLst/>
                <a:gdLst>
                  <a:gd name="T0" fmla="*/ 0 w 27"/>
                  <a:gd name="T1" fmla="*/ 0 h 40"/>
                  <a:gd name="T2" fmla="*/ 0 w 27"/>
                  <a:gd name="T3" fmla="*/ 23 h 40"/>
                  <a:gd name="T4" fmla="*/ 27 w 27"/>
                  <a:gd name="T5" fmla="*/ 40 h 40"/>
                  <a:gd name="T6" fmla="*/ 27 w 27"/>
                  <a:gd name="T7" fmla="*/ 15 h 40"/>
                  <a:gd name="T8" fmla="*/ 0 w 27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0">
                    <a:moveTo>
                      <a:pt x="0" y="0"/>
                    </a:moveTo>
                    <a:lnTo>
                      <a:pt x="0" y="23"/>
                    </a:lnTo>
                    <a:lnTo>
                      <a:pt x="27" y="40"/>
                    </a:lnTo>
                    <a:lnTo>
                      <a:pt x="27" y="1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3" name="任意多边形: 形状 272"/>
              <p:cNvSpPr/>
              <p:nvPr/>
            </p:nvSpPr>
            <p:spPr bwMode="auto">
              <a:xfrm>
                <a:off x="7596510" y="2777554"/>
                <a:ext cx="121154" cy="121154"/>
              </a:xfrm>
              <a:custGeom>
                <a:avLst/>
                <a:gdLst>
                  <a:gd name="T0" fmla="*/ 0 w 61"/>
                  <a:gd name="T1" fmla="*/ 0 h 61"/>
                  <a:gd name="T2" fmla="*/ 0 w 61"/>
                  <a:gd name="T3" fmla="*/ 25 h 61"/>
                  <a:gd name="T4" fmla="*/ 61 w 61"/>
                  <a:gd name="T5" fmla="*/ 61 h 61"/>
                  <a:gd name="T6" fmla="*/ 61 w 61"/>
                  <a:gd name="T7" fmla="*/ 36 h 61"/>
                  <a:gd name="T8" fmla="*/ 0 w 61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61">
                    <a:moveTo>
                      <a:pt x="0" y="0"/>
                    </a:moveTo>
                    <a:lnTo>
                      <a:pt x="0" y="25"/>
                    </a:lnTo>
                    <a:lnTo>
                      <a:pt x="61" y="61"/>
                    </a:lnTo>
                    <a:lnTo>
                      <a:pt x="61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4" name="任意多边形: 形状 273"/>
              <p:cNvSpPr/>
              <p:nvPr/>
            </p:nvSpPr>
            <p:spPr bwMode="auto">
              <a:xfrm>
                <a:off x="7596510" y="2777554"/>
                <a:ext cx="121154" cy="121154"/>
              </a:xfrm>
              <a:custGeom>
                <a:avLst/>
                <a:gdLst>
                  <a:gd name="T0" fmla="*/ 0 w 61"/>
                  <a:gd name="T1" fmla="*/ 0 h 61"/>
                  <a:gd name="T2" fmla="*/ 0 w 61"/>
                  <a:gd name="T3" fmla="*/ 25 h 61"/>
                  <a:gd name="T4" fmla="*/ 61 w 61"/>
                  <a:gd name="T5" fmla="*/ 61 h 61"/>
                  <a:gd name="T6" fmla="*/ 61 w 61"/>
                  <a:gd name="T7" fmla="*/ 36 h 61"/>
                  <a:gd name="T8" fmla="*/ 0 w 61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61">
                    <a:moveTo>
                      <a:pt x="0" y="0"/>
                    </a:moveTo>
                    <a:lnTo>
                      <a:pt x="0" y="25"/>
                    </a:lnTo>
                    <a:lnTo>
                      <a:pt x="61" y="61"/>
                    </a:lnTo>
                    <a:lnTo>
                      <a:pt x="61" y="3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5" name="任意多边形: 形状 274"/>
              <p:cNvSpPr/>
              <p:nvPr/>
            </p:nvSpPr>
            <p:spPr bwMode="auto">
              <a:xfrm>
                <a:off x="7751427" y="2864943"/>
                <a:ext cx="148959" cy="137043"/>
              </a:xfrm>
              <a:custGeom>
                <a:avLst/>
                <a:gdLst>
                  <a:gd name="T0" fmla="*/ 0 w 75"/>
                  <a:gd name="T1" fmla="*/ 0 h 69"/>
                  <a:gd name="T2" fmla="*/ 0 w 75"/>
                  <a:gd name="T3" fmla="*/ 25 h 69"/>
                  <a:gd name="T4" fmla="*/ 75 w 75"/>
                  <a:gd name="T5" fmla="*/ 69 h 69"/>
                  <a:gd name="T6" fmla="*/ 75 w 75"/>
                  <a:gd name="T7" fmla="*/ 44 h 69"/>
                  <a:gd name="T8" fmla="*/ 0 w 75"/>
                  <a:gd name="T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69">
                    <a:moveTo>
                      <a:pt x="0" y="0"/>
                    </a:moveTo>
                    <a:lnTo>
                      <a:pt x="0" y="25"/>
                    </a:lnTo>
                    <a:lnTo>
                      <a:pt x="75" y="69"/>
                    </a:lnTo>
                    <a:lnTo>
                      <a:pt x="75" y="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6" name="任意多边形: 形状 275"/>
              <p:cNvSpPr/>
              <p:nvPr/>
            </p:nvSpPr>
            <p:spPr bwMode="auto">
              <a:xfrm>
                <a:off x="7751427" y="2864943"/>
                <a:ext cx="148959" cy="137043"/>
              </a:xfrm>
              <a:custGeom>
                <a:avLst/>
                <a:gdLst>
                  <a:gd name="T0" fmla="*/ 0 w 75"/>
                  <a:gd name="T1" fmla="*/ 0 h 69"/>
                  <a:gd name="T2" fmla="*/ 0 w 75"/>
                  <a:gd name="T3" fmla="*/ 25 h 69"/>
                  <a:gd name="T4" fmla="*/ 75 w 75"/>
                  <a:gd name="T5" fmla="*/ 69 h 69"/>
                  <a:gd name="T6" fmla="*/ 75 w 75"/>
                  <a:gd name="T7" fmla="*/ 44 h 69"/>
                  <a:gd name="T8" fmla="*/ 0 w 75"/>
                  <a:gd name="T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69">
                    <a:moveTo>
                      <a:pt x="0" y="0"/>
                    </a:moveTo>
                    <a:lnTo>
                      <a:pt x="0" y="25"/>
                    </a:lnTo>
                    <a:lnTo>
                      <a:pt x="75" y="69"/>
                    </a:lnTo>
                    <a:lnTo>
                      <a:pt x="75" y="4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任意多边形: 形状 276"/>
              <p:cNvSpPr/>
              <p:nvPr/>
            </p:nvSpPr>
            <p:spPr bwMode="auto">
              <a:xfrm>
                <a:off x="7934150" y="2972194"/>
                <a:ext cx="57598" cy="79445"/>
              </a:xfrm>
              <a:custGeom>
                <a:avLst/>
                <a:gdLst>
                  <a:gd name="T0" fmla="*/ 0 w 29"/>
                  <a:gd name="T1" fmla="*/ 0 h 40"/>
                  <a:gd name="T2" fmla="*/ 0 w 29"/>
                  <a:gd name="T3" fmla="*/ 25 h 40"/>
                  <a:gd name="T4" fmla="*/ 29 w 29"/>
                  <a:gd name="T5" fmla="*/ 40 h 40"/>
                  <a:gd name="T6" fmla="*/ 29 w 29"/>
                  <a:gd name="T7" fmla="*/ 17 h 40"/>
                  <a:gd name="T8" fmla="*/ 0 w 29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0">
                    <a:moveTo>
                      <a:pt x="0" y="0"/>
                    </a:moveTo>
                    <a:lnTo>
                      <a:pt x="0" y="25"/>
                    </a:lnTo>
                    <a:lnTo>
                      <a:pt x="29" y="40"/>
                    </a:lnTo>
                    <a:lnTo>
                      <a:pt x="29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任意多边形: 形状 277"/>
              <p:cNvSpPr/>
              <p:nvPr/>
            </p:nvSpPr>
            <p:spPr bwMode="auto">
              <a:xfrm>
                <a:off x="7934150" y="2972194"/>
                <a:ext cx="57598" cy="79445"/>
              </a:xfrm>
              <a:custGeom>
                <a:avLst/>
                <a:gdLst>
                  <a:gd name="T0" fmla="*/ 0 w 29"/>
                  <a:gd name="T1" fmla="*/ 0 h 40"/>
                  <a:gd name="T2" fmla="*/ 0 w 29"/>
                  <a:gd name="T3" fmla="*/ 25 h 40"/>
                  <a:gd name="T4" fmla="*/ 29 w 29"/>
                  <a:gd name="T5" fmla="*/ 40 h 40"/>
                  <a:gd name="T6" fmla="*/ 29 w 29"/>
                  <a:gd name="T7" fmla="*/ 17 h 40"/>
                  <a:gd name="T8" fmla="*/ 0 w 29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0">
                    <a:moveTo>
                      <a:pt x="0" y="0"/>
                    </a:moveTo>
                    <a:lnTo>
                      <a:pt x="0" y="25"/>
                    </a:lnTo>
                    <a:lnTo>
                      <a:pt x="29" y="40"/>
                    </a:lnTo>
                    <a:lnTo>
                      <a:pt x="29" y="1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任意多边形: 形状 278"/>
              <p:cNvSpPr/>
              <p:nvPr/>
            </p:nvSpPr>
            <p:spPr bwMode="auto">
              <a:xfrm>
                <a:off x="8019554" y="3021846"/>
                <a:ext cx="55611" cy="79445"/>
              </a:xfrm>
              <a:custGeom>
                <a:avLst/>
                <a:gdLst>
                  <a:gd name="T0" fmla="*/ 0 w 28"/>
                  <a:gd name="T1" fmla="*/ 0 h 40"/>
                  <a:gd name="T2" fmla="*/ 0 w 28"/>
                  <a:gd name="T3" fmla="*/ 25 h 40"/>
                  <a:gd name="T4" fmla="*/ 28 w 28"/>
                  <a:gd name="T5" fmla="*/ 40 h 40"/>
                  <a:gd name="T6" fmla="*/ 28 w 28"/>
                  <a:gd name="T7" fmla="*/ 15 h 40"/>
                  <a:gd name="T8" fmla="*/ 0 w 28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0">
                    <a:moveTo>
                      <a:pt x="0" y="0"/>
                    </a:moveTo>
                    <a:lnTo>
                      <a:pt x="0" y="25"/>
                    </a:lnTo>
                    <a:lnTo>
                      <a:pt x="28" y="40"/>
                    </a:lnTo>
                    <a:lnTo>
                      <a:pt x="28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任意多边形: 形状 279"/>
              <p:cNvSpPr/>
              <p:nvPr/>
            </p:nvSpPr>
            <p:spPr bwMode="auto">
              <a:xfrm>
                <a:off x="8019554" y="3021846"/>
                <a:ext cx="55611" cy="79445"/>
              </a:xfrm>
              <a:custGeom>
                <a:avLst/>
                <a:gdLst>
                  <a:gd name="T0" fmla="*/ 0 w 28"/>
                  <a:gd name="T1" fmla="*/ 0 h 40"/>
                  <a:gd name="T2" fmla="*/ 0 w 28"/>
                  <a:gd name="T3" fmla="*/ 25 h 40"/>
                  <a:gd name="T4" fmla="*/ 28 w 28"/>
                  <a:gd name="T5" fmla="*/ 40 h 40"/>
                  <a:gd name="T6" fmla="*/ 28 w 28"/>
                  <a:gd name="T7" fmla="*/ 15 h 40"/>
                  <a:gd name="T8" fmla="*/ 0 w 28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0">
                    <a:moveTo>
                      <a:pt x="0" y="0"/>
                    </a:moveTo>
                    <a:lnTo>
                      <a:pt x="0" y="25"/>
                    </a:lnTo>
                    <a:lnTo>
                      <a:pt x="28" y="40"/>
                    </a:lnTo>
                    <a:lnTo>
                      <a:pt x="28" y="1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任意多边形: 形状 280"/>
              <p:cNvSpPr/>
              <p:nvPr/>
            </p:nvSpPr>
            <p:spPr bwMode="auto">
              <a:xfrm>
                <a:off x="7596510" y="2890762"/>
                <a:ext cx="87389" cy="97320"/>
              </a:xfrm>
              <a:custGeom>
                <a:avLst/>
                <a:gdLst>
                  <a:gd name="T0" fmla="*/ 0 w 44"/>
                  <a:gd name="T1" fmla="*/ 0 h 49"/>
                  <a:gd name="T2" fmla="*/ 0 w 44"/>
                  <a:gd name="T3" fmla="*/ 25 h 49"/>
                  <a:gd name="T4" fmla="*/ 44 w 44"/>
                  <a:gd name="T5" fmla="*/ 49 h 49"/>
                  <a:gd name="T6" fmla="*/ 44 w 44"/>
                  <a:gd name="T7" fmla="*/ 25 h 49"/>
                  <a:gd name="T8" fmla="*/ 0 w 44"/>
                  <a:gd name="T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9">
                    <a:moveTo>
                      <a:pt x="0" y="0"/>
                    </a:moveTo>
                    <a:lnTo>
                      <a:pt x="0" y="25"/>
                    </a:lnTo>
                    <a:lnTo>
                      <a:pt x="44" y="49"/>
                    </a:lnTo>
                    <a:lnTo>
                      <a:pt x="44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任意多边形: 形状 281"/>
              <p:cNvSpPr/>
              <p:nvPr/>
            </p:nvSpPr>
            <p:spPr bwMode="auto">
              <a:xfrm>
                <a:off x="7596510" y="2890762"/>
                <a:ext cx="87389" cy="97320"/>
              </a:xfrm>
              <a:custGeom>
                <a:avLst/>
                <a:gdLst>
                  <a:gd name="T0" fmla="*/ 0 w 44"/>
                  <a:gd name="T1" fmla="*/ 0 h 49"/>
                  <a:gd name="T2" fmla="*/ 0 w 44"/>
                  <a:gd name="T3" fmla="*/ 25 h 49"/>
                  <a:gd name="T4" fmla="*/ 44 w 44"/>
                  <a:gd name="T5" fmla="*/ 49 h 49"/>
                  <a:gd name="T6" fmla="*/ 44 w 44"/>
                  <a:gd name="T7" fmla="*/ 25 h 49"/>
                  <a:gd name="T8" fmla="*/ 0 w 44"/>
                  <a:gd name="T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9">
                    <a:moveTo>
                      <a:pt x="0" y="0"/>
                    </a:moveTo>
                    <a:lnTo>
                      <a:pt x="0" y="25"/>
                    </a:lnTo>
                    <a:lnTo>
                      <a:pt x="44" y="49"/>
                    </a:lnTo>
                    <a:lnTo>
                      <a:pt x="44" y="2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任意多边形: 形状 282"/>
              <p:cNvSpPr/>
              <p:nvPr/>
            </p:nvSpPr>
            <p:spPr bwMode="auto">
              <a:xfrm>
                <a:off x="7717664" y="2960277"/>
                <a:ext cx="29792" cy="65542"/>
              </a:xfrm>
              <a:custGeom>
                <a:avLst/>
                <a:gdLst>
                  <a:gd name="T0" fmla="*/ 0 w 15"/>
                  <a:gd name="T1" fmla="*/ 0 h 33"/>
                  <a:gd name="T2" fmla="*/ 0 w 15"/>
                  <a:gd name="T3" fmla="*/ 25 h 33"/>
                  <a:gd name="T4" fmla="*/ 15 w 15"/>
                  <a:gd name="T5" fmla="*/ 33 h 33"/>
                  <a:gd name="T6" fmla="*/ 15 w 15"/>
                  <a:gd name="T7" fmla="*/ 8 h 33"/>
                  <a:gd name="T8" fmla="*/ 0 w 15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33">
                    <a:moveTo>
                      <a:pt x="0" y="0"/>
                    </a:moveTo>
                    <a:lnTo>
                      <a:pt x="0" y="25"/>
                    </a:lnTo>
                    <a:lnTo>
                      <a:pt x="15" y="33"/>
                    </a:lnTo>
                    <a:lnTo>
                      <a:pt x="15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任意多边形: 形状 283"/>
              <p:cNvSpPr/>
              <p:nvPr/>
            </p:nvSpPr>
            <p:spPr bwMode="auto">
              <a:xfrm>
                <a:off x="7717664" y="2960277"/>
                <a:ext cx="29792" cy="65542"/>
              </a:xfrm>
              <a:custGeom>
                <a:avLst/>
                <a:gdLst>
                  <a:gd name="T0" fmla="*/ 0 w 15"/>
                  <a:gd name="T1" fmla="*/ 0 h 33"/>
                  <a:gd name="T2" fmla="*/ 0 w 15"/>
                  <a:gd name="T3" fmla="*/ 25 h 33"/>
                  <a:gd name="T4" fmla="*/ 15 w 15"/>
                  <a:gd name="T5" fmla="*/ 33 h 33"/>
                  <a:gd name="T6" fmla="*/ 15 w 15"/>
                  <a:gd name="T7" fmla="*/ 8 h 33"/>
                  <a:gd name="T8" fmla="*/ 0 w 15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33">
                    <a:moveTo>
                      <a:pt x="0" y="0"/>
                    </a:moveTo>
                    <a:lnTo>
                      <a:pt x="0" y="25"/>
                    </a:lnTo>
                    <a:lnTo>
                      <a:pt x="15" y="33"/>
                    </a:lnTo>
                    <a:lnTo>
                      <a:pt x="15" y="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任意多边形: 形状 284"/>
              <p:cNvSpPr/>
              <p:nvPr/>
            </p:nvSpPr>
            <p:spPr bwMode="auto">
              <a:xfrm>
                <a:off x="7783205" y="2998013"/>
                <a:ext cx="55611" cy="77459"/>
              </a:xfrm>
              <a:custGeom>
                <a:avLst/>
                <a:gdLst>
                  <a:gd name="T0" fmla="*/ 0 w 28"/>
                  <a:gd name="T1" fmla="*/ 0 h 39"/>
                  <a:gd name="T2" fmla="*/ 0 w 28"/>
                  <a:gd name="T3" fmla="*/ 25 h 39"/>
                  <a:gd name="T4" fmla="*/ 28 w 28"/>
                  <a:gd name="T5" fmla="*/ 39 h 39"/>
                  <a:gd name="T6" fmla="*/ 28 w 28"/>
                  <a:gd name="T7" fmla="*/ 14 h 39"/>
                  <a:gd name="T8" fmla="*/ 0 w 28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9">
                    <a:moveTo>
                      <a:pt x="0" y="0"/>
                    </a:moveTo>
                    <a:lnTo>
                      <a:pt x="0" y="25"/>
                    </a:lnTo>
                    <a:lnTo>
                      <a:pt x="28" y="39"/>
                    </a:lnTo>
                    <a:lnTo>
                      <a:pt x="28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任意多边形: 形状 285"/>
              <p:cNvSpPr/>
              <p:nvPr/>
            </p:nvSpPr>
            <p:spPr bwMode="auto">
              <a:xfrm>
                <a:off x="7783205" y="2998013"/>
                <a:ext cx="55611" cy="77459"/>
              </a:xfrm>
              <a:custGeom>
                <a:avLst/>
                <a:gdLst>
                  <a:gd name="T0" fmla="*/ 0 w 28"/>
                  <a:gd name="T1" fmla="*/ 0 h 39"/>
                  <a:gd name="T2" fmla="*/ 0 w 28"/>
                  <a:gd name="T3" fmla="*/ 25 h 39"/>
                  <a:gd name="T4" fmla="*/ 28 w 28"/>
                  <a:gd name="T5" fmla="*/ 39 h 39"/>
                  <a:gd name="T6" fmla="*/ 28 w 28"/>
                  <a:gd name="T7" fmla="*/ 14 h 39"/>
                  <a:gd name="T8" fmla="*/ 0 w 28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9">
                    <a:moveTo>
                      <a:pt x="0" y="0"/>
                    </a:moveTo>
                    <a:lnTo>
                      <a:pt x="0" y="25"/>
                    </a:lnTo>
                    <a:lnTo>
                      <a:pt x="28" y="39"/>
                    </a:lnTo>
                    <a:lnTo>
                      <a:pt x="28" y="1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任意多边形: 形状 286"/>
              <p:cNvSpPr/>
              <p:nvPr/>
            </p:nvSpPr>
            <p:spPr bwMode="auto">
              <a:xfrm>
                <a:off x="7596510" y="3001985"/>
                <a:ext cx="323738" cy="234362"/>
              </a:xfrm>
              <a:custGeom>
                <a:avLst/>
                <a:gdLst>
                  <a:gd name="T0" fmla="*/ 0 w 163"/>
                  <a:gd name="T1" fmla="*/ 0 h 118"/>
                  <a:gd name="T2" fmla="*/ 0 w 163"/>
                  <a:gd name="T3" fmla="*/ 25 h 118"/>
                  <a:gd name="T4" fmla="*/ 163 w 163"/>
                  <a:gd name="T5" fmla="*/ 118 h 118"/>
                  <a:gd name="T6" fmla="*/ 163 w 163"/>
                  <a:gd name="T7" fmla="*/ 93 h 118"/>
                  <a:gd name="T8" fmla="*/ 0 w 163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118">
                    <a:moveTo>
                      <a:pt x="0" y="0"/>
                    </a:moveTo>
                    <a:lnTo>
                      <a:pt x="0" y="25"/>
                    </a:lnTo>
                    <a:lnTo>
                      <a:pt x="163" y="118"/>
                    </a:lnTo>
                    <a:lnTo>
                      <a:pt x="163" y="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任意多边形: 形状 287"/>
              <p:cNvSpPr/>
              <p:nvPr/>
            </p:nvSpPr>
            <p:spPr bwMode="auto">
              <a:xfrm>
                <a:off x="7596510" y="3001985"/>
                <a:ext cx="323738" cy="234362"/>
              </a:xfrm>
              <a:custGeom>
                <a:avLst/>
                <a:gdLst>
                  <a:gd name="T0" fmla="*/ 0 w 163"/>
                  <a:gd name="T1" fmla="*/ 0 h 118"/>
                  <a:gd name="T2" fmla="*/ 0 w 163"/>
                  <a:gd name="T3" fmla="*/ 25 h 118"/>
                  <a:gd name="T4" fmla="*/ 163 w 163"/>
                  <a:gd name="T5" fmla="*/ 118 h 118"/>
                  <a:gd name="T6" fmla="*/ 163 w 163"/>
                  <a:gd name="T7" fmla="*/ 93 h 118"/>
                  <a:gd name="T8" fmla="*/ 0 w 163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118">
                    <a:moveTo>
                      <a:pt x="0" y="0"/>
                    </a:moveTo>
                    <a:lnTo>
                      <a:pt x="0" y="25"/>
                    </a:lnTo>
                    <a:lnTo>
                      <a:pt x="163" y="118"/>
                    </a:lnTo>
                    <a:lnTo>
                      <a:pt x="163" y="9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任意多边形: 形状 288"/>
              <p:cNvSpPr/>
              <p:nvPr/>
            </p:nvSpPr>
            <p:spPr bwMode="auto">
              <a:xfrm>
                <a:off x="7954011" y="3208541"/>
                <a:ext cx="83417" cy="95334"/>
              </a:xfrm>
              <a:custGeom>
                <a:avLst/>
                <a:gdLst>
                  <a:gd name="T0" fmla="*/ 0 w 42"/>
                  <a:gd name="T1" fmla="*/ 0 h 48"/>
                  <a:gd name="T2" fmla="*/ 0 w 42"/>
                  <a:gd name="T3" fmla="*/ 25 h 48"/>
                  <a:gd name="T4" fmla="*/ 42 w 42"/>
                  <a:gd name="T5" fmla="*/ 48 h 48"/>
                  <a:gd name="T6" fmla="*/ 42 w 42"/>
                  <a:gd name="T7" fmla="*/ 23 h 48"/>
                  <a:gd name="T8" fmla="*/ 0 w 42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8">
                    <a:moveTo>
                      <a:pt x="0" y="0"/>
                    </a:moveTo>
                    <a:lnTo>
                      <a:pt x="0" y="25"/>
                    </a:lnTo>
                    <a:lnTo>
                      <a:pt x="42" y="48"/>
                    </a:lnTo>
                    <a:lnTo>
                      <a:pt x="42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任意多边形: 形状 289"/>
              <p:cNvSpPr/>
              <p:nvPr/>
            </p:nvSpPr>
            <p:spPr bwMode="auto">
              <a:xfrm>
                <a:off x="7954011" y="3208541"/>
                <a:ext cx="83417" cy="95334"/>
              </a:xfrm>
              <a:custGeom>
                <a:avLst/>
                <a:gdLst>
                  <a:gd name="T0" fmla="*/ 0 w 42"/>
                  <a:gd name="T1" fmla="*/ 0 h 48"/>
                  <a:gd name="T2" fmla="*/ 0 w 42"/>
                  <a:gd name="T3" fmla="*/ 25 h 48"/>
                  <a:gd name="T4" fmla="*/ 42 w 42"/>
                  <a:gd name="T5" fmla="*/ 48 h 48"/>
                  <a:gd name="T6" fmla="*/ 42 w 42"/>
                  <a:gd name="T7" fmla="*/ 23 h 48"/>
                  <a:gd name="T8" fmla="*/ 0 w 42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8">
                    <a:moveTo>
                      <a:pt x="0" y="0"/>
                    </a:moveTo>
                    <a:lnTo>
                      <a:pt x="0" y="25"/>
                    </a:lnTo>
                    <a:lnTo>
                      <a:pt x="42" y="48"/>
                    </a:lnTo>
                    <a:lnTo>
                      <a:pt x="42" y="2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任意多边形: 形状 290"/>
              <p:cNvSpPr/>
              <p:nvPr/>
            </p:nvSpPr>
            <p:spPr bwMode="auto">
              <a:xfrm>
                <a:off x="7596510" y="3113207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5 h 50"/>
                  <a:gd name="T4" fmla="*/ 44 w 44"/>
                  <a:gd name="T5" fmla="*/ 50 h 50"/>
                  <a:gd name="T6" fmla="*/ 44 w 44"/>
                  <a:gd name="T7" fmla="*/ 25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5"/>
                    </a:lnTo>
                    <a:lnTo>
                      <a:pt x="44" y="50"/>
                    </a:lnTo>
                    <a:lnTo>
                      <a:pt x="44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任意多边形: 形状 291"/>
              <p:cNvSpPr/>
              <p:nvPr/>
            </p:nvSpPr>
            <p:spPr bwMode="auto">
              <a:xfrm>
                <a:off x="7596510" y="3113207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5 h 50"/>
                  <a:gd name="T4" fmla="*/ 44 w 44"/>
                  <a:gd name="T5" fmla="*/ 50 h 50"/>
                  <a:gd name="T6" fmla="*/ 44 w 44"/>
                  <a:gd name="T7" fmla="*/ 25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5"/>
                    </a:lnTo>
                    <a:lnTo>
                      <a:pt x="44" y="50"/>
                    </a:lnTo>
                    <a:lnTo>
                      <a:pt x="44" y="2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任意多边形: 形状 292"/>
              <p:cNvSpPr/>
              <p:nvPr/>
            </p:nvSpPr>
            <p:spPr bwMode="auto">
              <a:xfrm>
                <a:off x="7717664" y="3182722"/>
                <a:ext cx="174778" cy="148959"/>
              </a:xfrm>
              <a:custGeom>
                <a:avLst/>
                <a:gdLst>
                  <a:gd name="T0" fmla="*/ 0 w 88"/>
                  <a:gd name="T1" fmla="*/ 0 h 75"/>
                  <a:gd name="T2" fmla="*/ 0 w 88"/>
                  <a:gd name="T3" fmla="*/ 25 h 75"/>
                  <a:gd name="T4" fmla="*/ 88 w 88"/>
                  <a:gd name="T5" fmla="*/ 75 h 75"/>
                  <a:gd name="T6" fmla="*/ 88 w 88"/>
                  <a:gd name="T7" fmla="*/ 50 h 75"/>
                  <a:gd name="T8" fmla="*/ 0 w 88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75">
                    <a:moveTo>
                      <a:pt x="0" y="0"/>
                    </a:moveTo>
                    <a:lnTo>
                      <a:pt x="0" y="25"/>
                    </a:lnTo>
                    <a:lnTo>
                      <a:pt x="88" y="75"/>
                    </a:lnTo>
                    <a:lnTo>
                      <a:pt x="88" y="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任意多边形: 形状 293"/>
              <p:cNvSpPr/>
              <p:nvPr/>
            </p:nvSpPr>
            <p:spPr bwMode="auto">
              <a:xfrm>
                <a:off x="7717664" y="3182722"/>
                <a:ext cx="174778" cy="148959"/>
              </a:xfrm>
              <a:custGeom>
                <a:avLst/>
                <a:gdLst>
                  <a:gd name="T0" fmla="*/ 0 w 88"/>
                  <a:gd name="T1" fmla="*/ 0 h 75"/>
                  <a:gd name="T2" fmla="*/ 0 w 88"/>
                  <a:gd name="T3" fmla="*/ 25 h 75"/>
                  <a:gd name="T4" fmla="*/ 88 w 88"/>
                  <a:gd name="T5" fmla="*/ 75 h 75"/>
                  <a:gd name="T6" fmla="*/ 88 w 88"/>
                  <a:gd name="T7" fmla="*/ 50 h 75"/>
                  <a:gd name="T8" fmla="*/ 0 w 88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75">
                    <a:moveTo>
                      <a:pt x="0" y="0"/>
                    </a:moveTo>
                    <a:lnTo>
                      <a:pt x="0" y="25"/>
                    </a:lnTo>
                    <a:lnTo>
                      <a:pt x="88" y="75"/>
                    </a:lnTo>
                    <a:lnTo>
                      <a:pt x="88" y="5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任意多边形: 形状 294"/>
              <p:cNvSpPr/>
              <p:nvPr/>
            </p:nvSpPr>
            <p:spPr bwMode="auto">
              <a:xfrm>
                <a:off x="7924220" y="3303875"/>
                <a:ext cx="55611" cy="77459"/>
              </a:xfrm>
              <a:custGeom>
                <a:avLst/>
                <a:gdLst>
                  <a:gd name="T0" fmla="*/ 0 w 28"/>
                  <a:gd name="T1" fmla="*/ 0 h 39"/>
                  <a:gd name="T2" fmla="*/ 0 w 28"/>
                  <a:gd name="T3" fmla="*/ 22 h 39"/>
                  <a:gd name="T4" fmla="*/ 28 w 28"/>
                  <a:gd name="T5" fmla="*/ 39 h 39"/>
                  <a:gd name="T6" fmla="*/ 28 w 28"/>
                  <a:gd name="T7" fmla="*/ 14 h 39"/>
                  <a:gd name="T8" fmla="*/ 0 w 28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9">
                    <a:moveTo>
                      <a:pt x="0" y="0"/>
                    </a:moveTo>
                    <a:lnTo>
                      <a:pt x="0" y="22"/>
                    </a:lnTo>
                    <a:lnTo>
                      <a:pt x="28" y="39"/>
                    </a:lnTo>
                    <a:lnTo>
                      <a:pt x="28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任意多边形: 形状 295"/>
              <p:cNvSpPr/>
              <p:nvPr/>
            </p:nvSpPr>
            <p:spPr bwMode="auto">
              <a:xfrm>
                <a:off x="7924220" y="3303875"/>
                <a:ext cx="55611" cy="77459"/>
              </a:xfrm>
              <a:custGeom>
                <a:avLst/>
                <a:gdLst>
                  <a:gd name="T0" fmla="*/ 0 w 28"/>
                  <a:gd name="T1" fmla="*/ 0 h 39"/>
                  <a:gd name="T2" fmla="*/ 0 w 28"/>
                  <a:gd name="T3" fmla="*/ 22 h 39"/>
                  <a:gd name="T4" fmla="*/ 28 w 28"/>
                  <a:gd name="T5" fmla="*/ 39 h 39"/>
                  <a:gd name="T6" fmla="*/ 28 w 28"/>
                  <a:gd name="T7" fmla="*/ 14 h 39"/>
                  <a:gd name="T8" fmla="*/ 0 w 28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9">
                    <a:moveTo>
                      <a:pt x="0" y="0"/>
                    </a:moveTo>
                    <a:lnTo>
                      <a:pt x="0" y="22"/>
                    </a:lnTo>
                    <a:lnTo>
                      <a:pt x="28" y="39"/>
                    </a:lnTo>
                    <a:lnTo>
                      <a:pt x="28" y="1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任意多边形: 形状 296"/>
              <p:cNvSpPr/>
              <p:nvPr/>
            </p:nvSpPr>
            <p:spPr bwMode="auto">
              <a:xfrm>
                <a:off x="7596510" y="3224430"/>
                <a:ext cx="178751" cy="152932"/>
              </a:xfrm>
              <a:custGeom>
                <a:avLst/>
                <a:gdLst>
                  <a:gd name="T0" fmla="*/ 0 w 90"/>
                  <a:gd name="T1" fmla="*/ 0 h 77"/>
                  <a:gd name="T2" fmla="*/ 0 w 90"/>
                  <a:gd name="T3" fmla="*/ 25 h 77"/>
                  <a:gd name="T4" fmla="*/ 90 w 90"/>
                  <a:gd name="T5" fmla="*/ 77 h 77"/>
                  <a:gd name="T6" fmla="*/ 90 w 90"/>
                  <a:gd name="T7" fmla="*/ 52 h 77"/>
                  <a:gd name="T8" fmla="*/ 0 w 90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77">
                    <a:moveTo>
                      <a:pt x="0" y="0"/>
                    </a:moveTo>
                    <a:lnTo>
                      <a:pt x="0" y="25"/>
                    </a:lnTo>
                    <a:lnTo>
                      <a:pt x="90" y="77"/>
                    </a:lnTo>
                    <a:lnTo>
                      <a:pt x="90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任意多边形: 形状 297"/>
              <p:cNvSpPr/>
              <p:nvPr/>
            </p:nvSpPr>
            <p:spPr bwMode="auto">
              <a:xfrm>
                <a:off x="7596510" y="3224430"/>
                <a:ext cx="178751" cy="152932"/>
              </a:xfrm>
              <a:custGeom>
                <a:avLst/>
                <a:gdLst>
                  <a:gd name="T0" fmla="*/ 0 w 90"/>
                  <a:gd name="T1" fmla="*/ 0 h 77"/>
                  <a:gd name="T2" fmla="*/ 0 w 90"/>
                  <a:gd name="T3" fmla="*/ 25 h 77"/>
                  <a:gd name="T4" fmla="*/ 90 w 90"/>
                  <a:gd name="T5" fmla="*/ 77 h 77"/>
                  <a:gd name="T6" fmla="*/ 90 w 90"/>
                  <a:gd name="T7" fmla="*/ 52 h 77"/>
                  <a:gd name="T8" fmla="*/ 0 w 90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77">
                    <a:moveTo>
                      <a:pt x="0" y="0"/>
                    </a:moveTo>
                    <a:lnTo>
                      <a:pt x="0" y="25"/>
                    </a:lnTo>
                    <a:lnTo>
                      <a:pt x="90" y="77"/>
                    </a:lnTo>
                    <a:lnTo>
                      <a:pt x="90" y="5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任意多边形: 形状 298"/>
              <p:cNvSpPr/>
              <p:nvPr/>
            </p:nvSpPr>
            <p:spPr bwMode="auto">
              <a:xfrm>
                <a:off x="7809025" y="3347569"/>
                <a:ext cx="133070" cy="125126"/>
              </a:xfrm>
              <a:custGeom>
                <a:avLst/>
                <a:gdLst>
                  <a:gd name="T0" fmla="*/ 0 w 67"/>
                  <a:gd name="T1" fmla="*/ 0 h 63"/>
                  <a:gd name="T2" fmla="*/ 0 w 67"/>
                  <a:gd name="T3" fmla="*/ 23 h 63"/>
                  <a:gd name="T4" fmla="*/ 67 w 67"/>
                  <a:gd name="T5" fmla="*/ 63 h 63"/>
                  <a:gd name="T6" fmla="*/ 67 w 67"/>
                  <a:gd name="T7" fmla="*/ 38 h 63"/>
                  <a:gd name="T8" fmla="*/ 0 w 67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63">
                    <a:moveTo>
                      <a:pt x="0" y="0"/>
                    </a:moveTo>
                    <a:lnTo>
                      <a:pt x="0" y="23"/>
                    </a:lnTo>
                    <a:lnTo>
                      <a:pt x="67" y="63"/>
                    </a:lnTo>
                    <a:lnTo>
                      <a:pt x="67" y="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任意多边形: 形状 299"/>
              <p:cNvSpPr/>
              <p:nvPr/>
            </p:nvSpPr>
            <p:spPr bwMode="auto">
              <a:xfrm>
                <a:off x="7809025" y="3347569"/>
                <a:ext cx="133070" cy="125126"/>
              </a:xfrm>
              <a:custGeom>
                <a:avLst/>
                <a:gdLst>
                  <a:gd name="T0" fmla="*/ 0 w 67"/>
                  <a:gd name="T1" fmla="*/ 0 h 63"/>
                  <a:gd name="T2" fmla="*/ 0 w 67"/>
                  <a:gd name="T3" fmla="*/ 23 h 63"/>
                  <a:gd name="T4" fmla="*/ 67 w 67"/>
                  <a:gd name="T5" fmla="*/ 63 h 63"/>
                  <a:gd name="T6" fmla="*/ 67 w 67"/>
                  <a:gd name="T7" fmla="*/ 38 h 63"/>
                  <a:gd name="T8" fmla="*/ 0 w 67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63">
                    <a:moveTo>
                      <a:pt x="0" y="0"/>
                    </a:moveTo>
                    <a:lnTo>
                      <a:pt x="0" y="23"/>
                    </a:lnTo>
                    <a:lnTo>
                      <a:pt x="67" y="63"/>
                    </a:lnTo>
                    <a:lnTo>
                      <a:pt x="67" y="3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任意多边形: 形状 300"/>
              <p:cNvSpPr/>
              <p:nvPr/>
            </p:nvSpPr>
            <p:spPr bwMode="auto">
              <a:xfrm>
                <a:off x="7973872" y="3438930"/>
                <a:ext cx="87389" cy="103278"/>
              </a:xfrm>
              <a:custGeom>
                <a:avLst/>
                <a:gdLst>
                  <a:gd name="T0" fmla="*/ 0 w 44"/>
                  <a:gd name="T1" fmla="*/ 0 h 52"/>
                  <a:gd name="T2" fmla="*/ 0 w 44"/>
                  <a:gd name="T3" fmla="*/ 25 h 52"/>
                  <a:gd name="T4" fmla="*/ 44 w 44"/>
                  <a:gd name="T5" fmla="*/ 52 h 52"/>
                  <a:gd name="T6" fmla="*/ 44 w 44"/>
                  <a:gd name="T7" fmla="*/ 27 h 52"/>
                  <a:gd name="T8" fmla="*/ 0 w 44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2">
                    <a:moveTo>
                      <a:pt x="0" y="0"/>
                    </a:moveTo>
                    <a:lnTo>
                      <a:pt x="0" y="25"/>
                    </a:lnTo>
                    <a:lnTo>
                      <a:pt x="44" y="52"/>
                    </a:lnTo>
                    <a:lnTo>
                      <a:pt x="44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任意多边形: 形状 301"/>
              <p:cNvSpPr/>
              <p:nvPr/>
            </p:nvSpPr>
            <p:spPr bwMode="auto">
              <a:xfrm>
                <a:off x="7973872" y="3438930"/>
                <a:ext cx="87389" cy="103278"/>
              </a:xfrm>
              <a:custGeom>
                <a:avLst/>
                <a:gdLst>
                  <a:gd name="T0" fmla="*/ 0 w 44"/>
                  <a:gd name="T1" fmla="*/ 0 h 52"/>
                  <a:gd name="T2" fmla="*/ 0 w 44"/>
                  <a:gd name="T3" fmla="*/ 25 h 52"/>
                  <a:gd name="T4" fmla="*/ 44 w 44"/>
                  <a:gd name="T5" fmla="*/ 52 h 52"/>
                  <a:gd name="T6" fmla="*/ 44 w 44"/>
                  <a:gd name="T7" fmla="*/ 27 h 52"/>
                  <a:gd name="T8" fmla="*/ 0 w 44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2">
                    <a:moveTo>
                      <a:pt x="0" y="0"/>
                    </a:moveTo>
                    <a:lnTo>
                      <a:pt x="0" y="25"/>
                    </a:lnTo>
                    <a:lnTo>
                      <a:pt x="44" y="52"/>
                    </a:lnTo>
                    <a:lnTo>
                      <a:pt x="44" y="2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任意多边形: 形状 302"/>
              <p:cNvSpPr/>
              <p:nvPr/>
            </p:nvSpPr>
            <p:spPr bwMode="auto">
              <a:xfrm>
                <a:off x="7596510" y="3335652"/>
                <a:ext cx="59584" cy="83417"/>
              </a:xfrm>
              <a:custGeom>
                <a:avLst/>
                <a:gdLst>
                  <a:gd name="T0" fmla="*/ 0 w 30"/>
                  <a:gd name="T1" fmla="*/ 0 h 42"/>
                  <a:gd name="T2" fmla="*/ 0 w 30"/>
                  <a:gd name="T3" fmla="*/ 25 h 42"/>
                  <a:gd name="T4" fmla="*/ 30 w 30"/>
                  <a:gd name="T5" fmla="*/ 42 h 42"/>
                  <a:gd name="T6" fmla="*/ 30 w 30"/>
                  <a:gd name="T7" fmla="*/ 17 h 42"/>
                  <a:gd name="T8" fmla="*/ 0 w 30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2">
                    <a:moveTo>
                      <a:pt x="0" y="0"/>
                    </a:moveTo>
                    <a:lnTo>
                      <a:pt x="0" y="25"/>
                    </a:lnTo>
                    <a:lnTo>
                      <a:pt x="30" y="42"/>
                    </a:lnTo>
                    <a:lnTo>
                      <a:pt x="30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任意多边形: 形状 303"/>
              <p:cNvSpPr/>
              <p:nvPr/>
            </p:nvSpPr>
            <p:spPr bwMode="auto">
              <a:xfrm>
                <a:off x="7596510" y="3335652"/>
                <a:ext cx="59584" cy="83417"/>
              </a:xfrm>
              <a:custGeom>
                <a:avLst/>
                <a:gdLst>
                  <a:gd name="T0" fmla="*/ 0 w 30"/>
                  <a:gd name="T1" fmla="*/ 0 h 42"/>
                  <a:gd name="T2" fmla="*/ 0 w 30"/>
                  <a:gd name="T3" fmla="*/ 25 h 42"/>
                  <a:gd name="T4" fmla="*/ 30 w 30"/>
                  <a:gd name="T5" fmla="*/ 42 h 42"/>
                  <a:gd name="T6" fmla="*/ 30 w 30"/>
                  <a:gd name="T7" fmla="*/ 17 h 42"/>
                  <a:gd name="T8" fmla="*/ 0 w 30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2">
                    <a:moveTo>
                      <a:pt x="0" y="0"/>
                    </a:moveTo>
                    <a:lnTo>
                      <a:pt x="0" y="25"/>
                    </a:lnTo>
                    <a:lnTo>
                      <a:pt x="30" y="42"/>
                    </a:lnTo>
                    <a:lnTo>
                      <a:pt x="30" y="1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任意多边形: 形状 304"/>
              <p:cNvSpPr/>
              <p:nvPr/>
            </p:nvSpPr>
            <p:spPr bwMode="auto">
              <a:xfrm>
                <a:off x="7691844" y="3389278"/>
                <a:ext cx="79445" cy="95334"/>
              </a:xfrm>
              <a:custGeom>
                <a:avLst/>
                <a:gdLst>
                  <a:gd name="T0" fmla="*/ 0 w 40"/>
                  <a:gd name="T1" fmla="*/ 0 h 48"/>
                  <a:gd name="T2" fmla="*/ 0 w 40"/>
                  <a:gd name="T3" fmla="*/ 25 h 48"/>
                  <a:gd name="T4" fmla="*/ 40 w 40"/>
                  <a:gd name="T5" fmla="*/ 48 h 48"/>
                  <a:gd name="T6" fmla="*/ 40 w 40"/>
                  <a:gd name="T7" fmla="*/ 23 h 48"/>
                  <a:gd name="T8" fmla="*/ 0 w 40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8">
                    <a:moveTo>
                      <a:pt x="0" y="0"/>
                    </a:moveTo>
                    <a:lnTo>
                      <a:pt x="0" y="25"/>
                    </a:lnTo>
                    <a:lnTo>
                      <a:pt x="40" y="48"/>
                    </a:lnTo>
                    <a:lnTo>
                      <a:pt x="40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任意多边形: 形状 305"/>
              <p:cNvSpPr/>
              <p:nvPr/>
            </p:nvSpPr>
            <p:spPr bwMode="auto">
              <a:xfrm>
                <a:off x="7691844" y="3389278"/>
                <a:ext cx="79445" cy="95334"/>
              </a:xfrm>
              <a:custGeom>
                <a:avLst/>
                <a:gdLst>
                  <a:gd name="T0" fmla="*/ 0 w 40"/>
                  <a:gd name="T1" fmla="*/ 0 h 48"/>
                  <a:gd name="T2" fmla="*/ 0 w 40"/>
                  <a:gd name="T3" fmla="*/ 25 h 48"/>
                  <a:gd name="T4" fmla="*/ 40 w 40"/>
                  <a:gd name="T5" fmla="*/ 48 h 48"/>
                  <a:gd name="T6" fmla="*/ 40 w 40"/>
                  <a:gd name="T7" fmla="*/ 23 h 48"/>
                  <a:gd name="T8" fmla="*/ 0 w 40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8">
                    <a:moveTo>
                      <a:pt x="0" y="0"/>
                    </a:moveTo>
                    <a:lnTo>
                      <a:pt x="0" y="25"/>
                    </a:lnTo>
                    <a:lnTo>
                      <a:pt x="40" y="48"/>
                    </a:lnTo>
                    <a:lnTo>
                      <a:pt x="40" y="2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任意多边形: 形状 306"/>
              <p:cNvSpPr/>
              <p:nvPr/>
            </p:nvSpPr>
            <p:spPr bwMode="auto">
              <a:xfrm>
                <a:off x="7805053" y="3456806"/>
                <a:ext cx="129098" cy="123139"/>
              </a:xfrm>
              <a:custGeom>
                <a:avLst/>
                <a:gdLst>
                  <a:gd name="T0" fmla="*/ 0 w 65"/>
                  <a:gd name="T1" fmla="*/ 0 h 62"/>
                  <a:gd name="T2" fmla="*/ 0 w 65"/>
                  <a:gd name="T3" fmla="*/ 24 h 62"/>
                  <a:gd name="T4" fmla="*/ 65 w 65"/>
                  <a:gd name="T5" fmla="*/ 62 h 62"/>
                  <a:gd name="T6" fmla="*/ 65 w 65"/>
                  <a:gd name="T7" fmla="*/ 37 h 62"/>
                  <a:gd name="T8" fmla="*/ 0 w 65"/>
                  <a:gd name="T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2">
                    <a:moveTo>
                      <a:pt x="0" y="0"/>
                    </a:moveTo>
                    <a:lnTo>
                      <a:pt x="0" y="24"/>
                    </a:lnTo>
                    <a:lnTo>
                      <a:pt x="65" y="62"/>
                    </a:lnTo>
                    <a:lnTo>
                      <a:pt x="65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8" name="任意多边形: 形状 307"/>
              <p:cNvSpPr/>
              <p:nvPr/>
            </p:nvSpPr>
            <p:spPr bwMode="auto">
              <a:xfrm>
                <a:off x="7805053" y="3456806"/>
                <a:ext cx="129098" cy="123139"/>
              </a:xfrm>
              <a:custGeom>
                <a:avLst/>
                <a:gdLst>
                  <a:gd name="T0" fmla="*/ 0 w 65"/>
                  <a:gd name="T1" fmla="*/ 0 h 62"/>
                  <a:gd name="T2" fmla="*/ 0 w 65"/>
                  <a:gd name="T3" fmla="*/ 24 h 62"/>
                  <a:gd name="T4" fmla="*/ 65 w 65"/>
                  <a:gd name="T5" fmla="*/ 62 h 62"/>
                  <a:gd name="T6" fmla="*/ 65 w 65"/>
                  <a:gd name="T7" fmla="*/ 37 h 62"/>
                  <a:gd name="T8" fmla="*/ 0 w 65"/>
                  <a:gd name="T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2">
                    <a:moveTo>
                      <a:pt x="0" y="0"/>
                    </a:moveTo>
                    <a:lnTo>
                      <a:pt x="0" y="24"/>
                    </a:lnTo>
                    <a:lnTo>
                      <a:pt x="65" y="62"/>
                    </a:lnTo>
                    <a:lnTo>
                      <a:pt x="65" y="3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任意多边形: 形状 308"/>
              <p:cNvSpPr/>
              <p:nvPr/>
            </p:nvSpPr>
            <p:spPr bwMode="auto">
              <a:xfrm>
                <a:off x="7596510" y="3446875"/>
                <a:ext cx="186695" cy="152932"/>
              </a:xfrm>
              <a:custGeom>
                <a:avLst/>
                <a:gdLst>
                  <a:gd name="T0" fmla="*/ 0 w 94"/>
                  <a:gd name="T1" fmla="*/ 0 h 77"/>
                  <a:gd name="T2" fmla="*/ 0 w 94"/>
                  <a:gd name="T3" fmla="*/ 25 h 77"/>
                  <a:gd name="T4" fmla="*/ 94 w 94"/>
                  <a:gd name="T5" fmla="*/ 77 h 77"/>
                  <a:gd name="T6" fmla="*/ 94 w 94"/>
                  <a:gd name="T7" fmla="*/ 54 h 77"/>
                  <a:gd name="T8" fmla="*/ 0 w 94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77">
                    <a:moveTo>
                      <a:pt x="0" y="0"/>
                    </a:moveTo>
                    <a:lnTo>
                      <a:pt x="0" y="25"/>
                    </a:lnTo>
                    <a:lnTo>
                      <a:pt x="94" y="77"/>
                    </a:lnTo>
                    <a:lnTo>
                      <a:pt x="94" y="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任意多边形: 形状 309"/>
              <p:cNvSpPr/>
              <p:nvPr/>
            </p:nvSpPr>
            <p:spPr bwMode="auto">
              <a:xfrm>
                <a:off x="7596510" y="3446875"/>
                <a:ext cx="186695" cy="152932"/>
              </a:xfrm>
              <a:custGeom>
                <a:avLst/>
                <a:gdLst>
                  <a:gd name="T0" fmla="*/ 0 w 94"/>
                  <a:gd name="T1" fmla="*/ 0 h 77"/>
                  <a:gd name="T2" fmla="*/ 0 w 94"/>
                  <a:gd name="T3" fmla="*/ 25 h 77"/>
                  <a:gd name="T4" fmla="*/ 94 w 94"/>
                  <a:gd name="T5" fmla="*/ 77 h 77"/>
                  <a:gd name="T6" fmla="*/ 94 w 94"/>
                  <a:gd name="T7" fmla="*/ 54 h 77"/>
                  <a:gd name="T8" fmla="*/ 0 w 94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77">
                    <a:moveTo>
                      <a:pt x="0" y="0"/>
                    </a:moveTo>
                    <a:lnTo>
                      <a:pt x="0" y="25"/>
                    </a:lnTo>
                    <a:lnTo>
                      <a:pt x="94" y="77"/>
                    </a:lnTo>
                    <a:lnTo>
                      <a:pt x="94" y="5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任意多边形: 形状 310"/>
              <p:cNvSpPr/>
              <p:nvPr/>
            </p:nvSpPr>
            <p:spPr bwMode="auto">
              <a:xfrm>
                <a:off x="7816970" y="3572001"/>
                <a:ext cx="174778" cy="152932"/>
              </a:xfrm>
              <a:custGeom>
                <a:avLst/>
                <a:gdLst>
                  <a:gd name="T0" fmla="*/ 0 w 88"/>
                  <a:gd name="T1" fmla="*/ 0 h 77"/>
                  <a:gd name="T2" fmla="*/ 0 w 88"/>
                  <a:gd name="T3" fmla="*/ 25 h 77"/>
                  <a:gd name="T4" fmla="*/ 88 w 88"/>
                  <a:gd name="T5" fmla="*/ 77 h 77"/>
                  <a:gd name="T6" fmla="*/ 88 w 88"/>
                  <a:gd name="T7" fmla="*/ 52 h 77"/>
                  <a:gd name="T8" fmla="*/ 0 w 88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77">
                    <a:moveTo>
                      <a:pt x="0" y="0"/>
                    </a:moveTo>
                    <a:lnTo>
                      <a:pt x="0" y="25"/>
                    </a:lnTo>
                    <a:lnTo>
                      <a:pt x="88" y="77"/>
                    </a:lnTo>
                    <a:lnTo>
                      <a:pt x="88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任意多边形: 形状 311"/>
              <p:cNvSpPr/>
              <p:nvPr/>
            </p:nvSpPr>
            <p:spPr bwMode="auto">
              <a:xfrm>
                <a:off x="7816970" y="3572001"/>
                <a:ext cx="174778" cy="152932"/>
              </a:xfrm>
              <a:custGeom>
                <a:avLst/>
                <a:gdLst>
                  <a:gd name="T0" fmla="*/ 0 w 88"/>
                  <a:gd name="T1" fmla="*/ 0 h 77"/>
                  <a:gd name="T2" fmla="*/ 0 w 88"/>
                  <a:gd name="T3" fmla="*/ 25 h 77"/>
                  <a:gd name="T4" fmla="*/ 88 w 88"/>
                  <a:gd name="T5" fmla="*/ 77 h 77"/>
                  <a:gd name="T6" fmla="*/ 88 w 88"/>
                  <a:gd name="T7" fmla="*/ 52 h 77"/>
                  <a:gd name="T8" fmla="*/ 0 w 88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77">
                    <a:moveTo>
                      <a:pt x="0" y="0"/>
                    </a:moveTo>
                    <a:lnTo>
                      <a:pt x="0" y="25"/>
                    </a:lnTo>
                    <a:lnTo>
                      <a:pt x="88" y="77"/>
                    </a:lnTo>
                    <a:lnTo>
                      <a:pt x="88" y="5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任意多边形: 形状 312"/>
              <p:cNvSpPr/>
              <p:nvPr/>
            </p:nvSpPr>
            <p:spPr bwMode="auto">
              <a:xfrm>
                <a:off x="8025511" y="3691168"/>
                <a:ext cx="53626" cy="83417"/>
              </a:xfrm>
              <a:custGeom>
                <a:avLst/>
                <a:gdLst>
                  <a:gd name="T0" fmla="*/ 0 w 27"/>
                  <a:gd name="T1" fmla="*/ 0 h 42"/>
                  <a:gd name="T2" fmla="*/ 0 w 27"/>
                  <a:gd name="T3" fmla="*/ 25 h 42"/>
                  <a:gd name="T4" fmla="*/ 27 w 27"/>
                  <a:gd name="T5" fmla="*/ 42 h 42"/>
                  <a:gd name="T6" fmla="*/ 27 w 27"/>
                  <a:gd name="T7" fmla="*/ 17 h 42"/>
                  <a:gd name="T8" fmla="*/ 0 w 2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2">
                    <a:moveTo>
                      <a:pt x="0" y="0"/>
                    </a:moveTo>
                    <a:lnTo>
                      <a:pt x="0" y="25"/>
                    </a:lnTo>
                    <a:lnTo>
                      <a:pt x="27" y="42"/>
                    </a:lnTo>
                    <a:lnTo>
                      <a:pt x="27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任意多边形: 形状 313"/>
              <p:cNvSpPr/>
              <p:nvPr/>
            </p:nvSpPr>
            <p:spPr bwMode="auto">
              <a:xfrm>
                <a:off x="8025511" y="3691168"/>
                <a:ext cx="53626" cy="83417"/>
              </a:xfrm>
              <a:custGeom>
                <a:avLst/>
                <a:gdLst>
                  <a:gd name="T0" fmla="*/ 0 w 27"/>
                  <a:gd name="T1" fmla="*/ 0 h 42"/>
                  <a:gd name="T2" fmla="*/ 0 w 27"/>
                  <a:gd name="T3" fmla="*/ 25 h 42"/>
                  <a:gd name="T4" fmla="*/ 27 w 27"/>
                  <a:gd name="T5" fmla="*/ 42 h 42"/>
                  <a:gd name="T6" fmla="*/ 27 w 27"/>
                  <a:gd name="T7" fmla="*/ 17 h 42"/>
                  <a:gd name="T8" fmla="*/ 0 w 2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2">
                    <a:moveTo>
                      <a:pt x="0" y="0"/>
                    </a:moveTo>
                    <a:lnTo>
                      <a:pt x="0" y="25"/>
                    </a:lnTo>
                    <a:lnTo>
                      <a:pt x="27" y="42"/>
                    </a:lnTo>
                    <a:lnTo>
                      <a:pt x="27" y="1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任意多边形: 形状 314"/>
              <p:cNvSpPr/>
              <p:nvPr/>
            </p:nvSpPr>
            <p:spPr bwMode="auto">
              <a:xfrm>
                <a:off x="8110915" y="3740820"/>
                <a:ext cx="55611" cy="83417"/>
              </a:xfrm>
              <a:custGeom>
                <a:avLst/>
                <a:gdLst>
                  <a:gd name="T0" fmla="*/ 0 w 28"/>
                  <a:gd name="T1" fmla="*/ 0 h 42"/>
                  <a:gd name="T2" fmla="*/ 0 w 28"/>
                  <a:gd name="T3" fmla="*/ 25 h 42"/>
                  <a:gd name="T4" fmla="*/ 28 w 28"/>
                  <a:gd name="T5" fmla="*/ 42 h 42"/>
                  <a:gd name="T6" fmla="*/ 28 w 28"/>
                  <a:gd name="T7" fmla="*/ 17 h 42"/>
                  <a:gd name="T8" fmla="*/ 0 w 2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2">
                    <a:moveTo>
                      <a:pt x="0" y="0"/>
                    </a:moveTo>
                    <a:lnTo>
                      <a:pt x="0" y="25"/>
                    </a:lnTo>
                    <a:lnTo>
                      <a:pt x="28" y="42"/>
                    </a:lnTo>
                    <a:lnTo>
                      <a:pt x="28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任意多边形: 形状 315"/>
              <p:cNvSpPr/>
              <p:nvPr/>
            </p:nvSpPr>
            <p:spPr bwMode="auto">
              <a:xfrm>
                <a:off x="8110915" y="3740820"/>
                <a:ext cx="55611" cy="83417"/>
              </a:xfrm>
              <a:custGeom>
                <a:avLst/>
                <a:gdLst>
                  <a:gd name="T0" fmla="*/ 0 w 28"/>
                  <a:gd name="T1" fmla="*/ 0 h 42"/>
                  <a:gd name="T2" fmla="*/ 0 w 28"/>
                  <a:gd name="T3" fmla="*/ 25 h 42"/>
                  <a:gd name="T4" fmla="*/ 28 w 28"/>
                  <a:gd name="T5" fmla="*/ 42 h 42"/>
                  <a:gd name="T6" fmla="*/ 28 w 28"/>
                  <a:gd name="T7" fmla="*/ 17 h 42"/>
                  <a:gd name="T8" fmla="*/ 0 w 2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2">
                    <a:moveTo>
                      <a:pt x="0" y="0"/>
                    </a:moveTo>
                    <a:lnTo>
                      <a:pt x="0" y="25"/>
                    </a:lnTo>
                    <a:lnTo>
                      <a:pt x="28" y="42"/>
                    </a:lnTo>
                    <a:lnTo>
                      <a:pt x="28" y="1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任意多边形: 形状 316"/>
              <p:cNvSpPr/>
              <p:nvPr/>
            </p:nvSpPr>
            <p:spPr bwMode="auto">
              <a:xfrm>
                <a:off x="7596510" y="3560084"/>
                <a:ext cx="113209" cy="111223"/>
              </a:xfrm>
              <a:custGeom>
                <a:avLst/>
                <a:gdLst>
                  <a:gd name="T0" fmla="*/ 0 w 57"/>
                  <a:gd name="T1" fmla="*/ 0 h 56"/>
                  <a:gd name="T2" fmla="*/ 0 w 57"/>
                  <a:gd name="T3" fmla="*/ 24 h 56"/>
                  <a:gd name="T4" fmla="*/ 57 w 57"/>
                  <a:gd name="T5" fmla="*/ 56 h 56"/>
                  <a:gd name="T6" fmla="*/ 57 w 57"/>
                  <a:gd name="T7" fmla="*/ 31 h 56"/>
                  <a:gd name="T8" fmla="*/ 0 w 57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6">
                    <a:moveTo>
                      <a:pt x="0" y="0"/>
                    </a:moveTo>
                    <a:lnTo>
                      <a:pt x="0" y="24"/>
                    </a:lnTo>
                    <a:lnTo>
                      <a:pt x="57" y="56"/>
                    </a:lnTo>
                    <a:lnTo>
                      <a:pt x="57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任意多边形: 形状 317"/>
              <p:cNvSpPr/>
              <p:nvPr/>
            </p:nvSpPr>
            <p:spPr bwMode="auto">
              <a:xfrm>
                <a:off x="7596510" y="3560084"/>
                <a:ext cx="113209" cy="111223"/>
              </a:xfrm>
              <a:custGeom>
                <a:avLst/>
                <a:gdLst>
                  <a:gd name="T0" fmla="*/ 0 w 57"/>
                  <a:gd name="T1" fmla="*/ 0 h 56"/>
                  <a:gd name="T2" fmla="*/ 0 w 57"/>
                  <a:gd name="T3" fmla="*/ 24 h 56"/>
                  <a:gd name="T4" fmla="*/ 57 w 57"/>
                  <a:gd name="T5" fmla="*/ 56 h 56"/>
                  <a:gd name="T6" fmla="*/ 57 w 57"/>
                  <a:gd name="T7" fmla="*/ 31 h 56"/>
                  <a:gd name="T8" fmla="*/ 0 w 57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6">
                    <a:moveTo>
                      <a:pt x="0" y="0"/>
                    </a:moveTo>
                    <a:lnTo>
                      <a:pt x="0" y="24"/>
                    </a:lnTo>
                    <a:lnTo>
                      <a:pt x="57" y="56"/>
                    </a:lnTo>
                    <a:lnTo>
                      <a:pt x="57" y="3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任意多边形: 形状 318"/>
              <p:cNvSpPr/>
              <p:nvPr/>
            </p:nvSpPr>
            <p:spPr bwMode="auto">
              <a:xfrm>
                <a:off x="8174471" y="2998013"/>
                <a:ext cx="152932" cy="139028"/>
              </a:xfrm>
              <a:custGeom>
                <a:avLst/>
                <a:gdLst>
                  <a:gd name="T0" fmla="*/ 0 w 77"/>
                  <a:gd name="T1" fmla="*/ 0 h 70"/>
                  <a:gd name="T2" fmla="*/ 0 w 77"/>
                  <a:gd name="T3" fmla="*/ 25 h 70"/>
                  <a:gd name="T4" fmla="*/ 77 w 77"/>
                  <a:gd name="T5" fmla="*/ 70 h 70"/>
                  <a:gd name="T6" fmla="*/ 77 w 77"/>
                  <a:gd name="T7" fmla="*/ 45 h 70"/>
                  <a:gd name="T8" fmla="*/ 0 w 77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70">
                    <a:moveTo>
                      <a:pt x="0" y="0"/>
                    </a:moveTo>
                    <a:lnTo>
                      <a:pt x="0" y="25"/>
                    </a:lnTo>
                    <a:lnTo>
                      <a:pt x="77" y="70"/>
                    </a:lnTo>
                    <a:lnTo>
                      <a:pt x="77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任意多边形: 形状 319"/>
              <p:cNvSpPr/>
              <p:nvPr/>
            </p:nvSpPr>
            <p:spPr bwMode="auto">
              <a:xfrm>
                <a:off x="8174471" y="2998013"/>
                <a:ext cx="152932" cy="139028"/>
              </a:xfrm>
              <a:custGeom>
                <a:avLst/>
                <a:gdLst>
                  <a:gd name="T0" fmla="*/ 0 w 77"/>
                  <a:gd name="T1" fmla="*/ 0 h 70"/>
                  <a:gd name="T2" fmla="*/ 0 w 77"/>
                  <a:gd name="T3" fmla="*/ 25 h 70"/>
                  <a:gd name="T4" fmla="*/ 77 w 77"/>
                  <a:gd name="T5" fmla="*/ 70 h 70"/>
                  <a:gd name="T6" fmla="*/ 77 w 77"/>
                  <a:gd name="T7" fmla="*/ 45 h 70"/>
                  <a:gd name="T8" fmla="*/ 0 w 77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70">
                    <a:moveTo>
                      <a:pt x="0" y="0"/>
                    </a:moveTo>
                    <a:lnTo>
                      <a:pt x="0" y="25"/>
                    </a:lnTo>
                    <a:lnTo>
                      <a:pt x="77" y="70"/>
                    </a:lnTo>
                    <a:lnTo>
                      <a:pt x="77" y="4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任意多边形: 形状 320"/>
              <p:cNvSpPr/>
              <p:nvPr/>
            </p:nvSpPr>
            <p:spPr bwMode="auto">
              <a:xfrm>
                <a:off x="8206249" y="3129096"/>
                <a:ext cx="121154" cy="121154"/>
              </a:xfrm>
              <a:custGeom>
                <a:avLst/>
                <a:gdLst>
                  <a:gd name="T0" fmla="*/ 0 w 61"/>
                  <a:gd name="T1" fmla="*/ 0 h 61"/>
                  <a:gd name="T2" fmla="*/ 0 w 61"/>
                  <a:gd name="T3" fmla="*/ 25 h 61"/>
                  <a:gd name="T4" fmla="*/ 61 w 61"/>
                  <a:gd name="T5" fmla="*/ 61 h 61"/>
                  <a:gd name="T6" fmla="*/ 61 w 61"/>
                  <a:gd name="T7" fmla="*/ 36 h 61"/>
                  <a:gd name="T8" fmla="*/ 0 w 61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61">
                    <a:moveTo>
                      <a:pt x="0" y="0"/>
                    </a:moveTo>
                    <a:lnTo>
                      <a:pt x="0" y="25"/>
                    </a:lnTo>
                    <a:lnTo>
                      <a:pt x="61" y="61"/>
                    </a:lnTo>
                    <a:lnTo>
                      <a:pt x="61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任意多边形: 形状 321"/>
              <p:cNvSpPr/>
              <p:nvPr/>
            </p:nvSpPr>
            <p:spPr bwMode="auto">
              <a:xfrm>
                <a:off x="8206249" y="3129096"/>
                <a:ext cx="121154" cy="121154"/>
              </a:xfrm>
              <a:custGeom>
                <a:avLst/>
                <a:gdLst>
                  <a:gd name="T0" fmla="*/ 0 w 61"/>
                  <a:gd name="T1" fmla="*/ 0 h 61"/>
                  <a:gd name="T2" fmla="*/ 0 w 61"/>
                  <a:gd name="T3" fmla="*/ 25 h 61"/>
                  <a:gd name="T4" fmla="*/ 61 w 61"/>
                  <a:gd name="T5" fmla="*/ 61 h 61"/>
                  <a:gd name="T6" fmla="*/ 61 w 61"/>
                  <a:gd name="T7" fmla="*/ 36 h 61"/>
                  <a:gd name="T8" fmla="*/ 0 w 61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61">
                    <a:moveTo>
                      <a:pt x="0" y="0"/>
                    </a:moveTo>
                    <a:lnTo>
                      <a:pt x="0" y="25"/>
                    </a:lnTo>
                    <a:lnTo>
                      <a:pt x="61" y="61"/>
                    </a:lnTo>
                    <a:lnTo>
                      <a:pt x="61" y="3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任意多边形: 形状 322"/>
              <p:cNvSpPr/>
              <p:nvPr/>
            </p:nvSpPr>
            <p:spPr bwMode="auto">
              <a:xfrm>
                <a:off x="8240012" y="3262167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3 h 50"/>
                  <a:gd name="T4" fmla="*/ 44 w 44"/>
                  <a:gd name="T5" fmla="*/ 50 h 50"/>
                  <a:gd name="T6" fmla="*/ 44 w 44"/>
                  <a:gd name="T7" fmla="*/ 25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3"/>
                    </a:lnTo>
                    <a:lnTo>
                      <a:pt x="44" y="50"/>
                    </a:lnTo>
                    <a:lnTo>
                      <a:pt x="44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任意多边形: 形状 323"/>
              <p:cNvSpPr/>
              <p:nvPr/>
            </p:nvSpPr>
            <p:spPr bwMode="auto">
              <a:xfrm>
                <a:off x="8240012" y="3262167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3 h 50"/>
                  <a:gd name="T4" fmla="*/ 44 w 44"/>
                  <a:gd name="T5" fmla="*/ 50 h 50"/>
                  <a:gd name="T6" fmla="*/ 44 w 44"/>
                  <a:gd name="T7" fmla="*/ 25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3"/>
                    </a:lnTo>
                    <a:lnTo>
                      <a:pt x="44" y="50"/>
                    </a:lnTo>
                    <a:lnTo>
                      <a:pt x="44" y="2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任意多边形: 形状 324"/>
              <p:cNvSpPr/>
              <p:nvPr/>
            </p:nvSpPr>
            <p:spPr bwMode="auto">
              <a:xfrm>
                <a:off x="8202276" y="3347569"/>
                <a:ext cx="125126" cy="125126"/>
              </a:xfrm>
              <a:custGeom>
                <a:avLst/>
                <a:gdLst>
                  <a:gd name="T0" fmla="*/ 0 w 63"/>
                  <a:gd name="T1" fmla="*/ 0 h 63"/>
                  <a:gd name="T2" fmla="*/ 0 w 63"/>
                  <a:gd name="T3" fmla="*/ 25 h 63"/>
                  <a:gd name="T4" fmla="*/ 63 w 63"/>
                  <a:gd name="T5" fmla="*/ 63 h 63"/>
                  <a:gd name="T6" fmla="*/ 63 w 63"/>
                  <a:gd name="T7" fmla="*/ 38 h 63"/>
                  <a:gd name="T8" fmla="*/ 0 w 63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3">
                    <a:moveTo>
                      <a:pt x="0" y="0"/>
                    </a:moveTo>
                    <a:lnTo>
                      <a:pt x="0" y="25"/>
                    </a:lnTo>
                    <a:lnTo>
                      <a:pt x="63" y="63"/>
                    </a:lnTo>
                    <a:lnTo>
                      <a:pt x="63" y="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任意多边形: 形状 325"/>
              <p:cNvSpPr/>
              <p:nvPr/>
            </p:nvSpPr>
            <p:spPr bwMode="auto">
              <a:xfrm>
                <a:off x="8202276" y="3347569"/>
                <a:ext cx="125126" cy="125126"/>
              </a:xfrm>
              <a:custGeom>
                <a:avLst/>
                <a:gdLst>
                  <a:gd name="T0" fmla="*/ 0 w 63"/>
                  <a:gd name="T1" fmla="*/ 0 h 63"/>
                  <a:gd name="T2" fmla="*/ 0 w 63"/>
                  <a:gd name="T3" fmla="*/ 25 h 63"/>
                  <a:gd name="T4" fmla="*/ 63 w 63"/>
                  <a:gd name="T5" fmla="*/ 63 h 63"/>
                  <a:gd name="T6" fmla="*/ 63 w 63"/>
                  <a:gd name="T7" fmla="*/ 38 h 63"/>
                  <a:gd name="T8" fmla="*/ 0 w 63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3">
                    <a:moveTo>
                      <a:pt x="0" y="0"/>
                    </a:moveTo>
                    <a:lnTo>
                      <a:pt x="0" y="25"/>
                    </a:lnTo>
                    <a:lnTo>
                      <a:pt x="63" y="63"/>
                    </a:lnTo>
                    <a:lnTo>
                      <a:pt x="63" y="3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任意多边形: 形状 326"/>
              <p:cNvSpPr/>
              <p:nvPr/>
            </p:nvSpPr>
            <p:spPr bwMode="auto">
              <a:xfrm>
                <a:off x="8240012" y="3484612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3 h 50"/>
                  <a:gd name="T4" fmla="*/ 44 w 44"/>
                  <a:gd name="T5" fmla="*/ 50 h 50"/>
                  <a:gd name="T6" fmla="*/ 44 w 44"/>
                  <a:gd name="T7" fmla="*/ 25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3"/>
                    </a:lnTo>
                    <a:lnTo>
                      <a:pt x="44" y="50"/>
                    </a:lnTo>
                    <a:lnTo>
                      <a:pt x="44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任意多边形: 形状 327"/>
              <p:cNvSpPr/>
              <p:nvPr/>
            </p:nvSpPr>
            <p:spPr bwMode="auto">
              <a:xfrm>
                <a:off x="8240012" y="3484612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3 h 50"/>
                  <a:gd name="T4" fmla="*/ 44 w 44"/>
                  <a:gd name="T5" fmla="*/ 50 h 50"/>
                  <a:gd name="T6" fmla="*/ 44 w 44"/>
                  <a:gd name="T7" fmla="*/ 25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3"/>
                    </a:lnTo>
                    <a:lnTo>
                      <a:pt x="44" y="50"/>
                    </a:lnTo>
                    <a:lnTo>
                      <a:pt x="44" y="2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任意多边形: 形状 328"/>
              <p:cNvSpPr/>
              <p:nvPr/>
            </p:nvSpPr>
            <p:spPr bwMode="auto">
              <a:xfrm>
                <a:off x="8220151" y="3579945"/>
                <a:ext cx="107250" cy="115195"/>
              </a:xfrm>
              <a:custGeom>
                <a:avLst/>
                <a:gdLst>
                  <a:gd name="T0" fmla="*/ 0 w 54"/>
                  <a:gd name="T1" fmla="*/ 0 h 58"/>
                  <a:gd name="T2" fmla="*/ 0 w 54"/>
                  <a:gd name="T3" fmla="*/ 25 h 58"/>
                  <a:gd name="T4" fmla="*/ 54 w 54"/>
                  <a:gd name="T5" fmla="*/ 58 h 58"/>
                  <a:gd name="T6" fmla="*/ 54 w 54"/>
                  <a:gd name="T7" fmla="*/ 33 h 58"/>
                  <a:gd name="T8" fmla="*/ 0 w 54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8">
                    <a:moveTo>
                      <a:pt x="0" y="0"/>
                    </a:moveTo>
                    <a:lnTo>
                      <a:pt x="0" y="25"/>
                    </a:lnTo>
                    <a:lnTo>
                      <a:pt x="54" y="58"/>
                    </a:lnTo>
                    <a:lnTo>
                      <a:pt x="54" y="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任意多边形: 形状 329"/>
              <p:cNvSpPr/>
              <p:nvPr/>
            </p:nvSpPr>
            <p:spPr bwMode="auto">
              <a:xfrm>
                <a:off x="8220151" y="3579945"/>
                <a:ext cx="107250" cy="115195"/>
              </a:xfrm>
              <a:custGeom>
                <a:avLst/>
                <a:gdLst>
                  <a:gd name="T0" fmla="*/ 0 w 54"/>
                  <a:gd name="T1" fmla="*/ 0 h 58"/>
                  <a:gd name="T2" fmla="*/ 0 w 54"/>
                  <a:gd name="T3" fmla="*/ 25 h 58"/>
                  <a:gd name="T4" fmla="*/ 54 w 54"/>
                  <a:gd name="T5" fmla="*/ 58 h 58"/>
                  <a:gd name="T6" fmla="*/ 54 w 54"/>
                  <a:gd name="T7" fmla="*/ 33 h 58"/>
                  <a:gd name="T8" fmla="*/ 0 w 54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8">
                    <a:moveTo>
                      <a:pt x="0" y="0"/>
                    </a:moveTo>
                    <a:lnTo>
                      <a:pt x="0" y="25"/>
                    </a:lnTo>
                    <a:lnTo>
                      <a:pt x="54" y="58"/>
                    </a:lnTo>
                    <a:lnTo>
                      <a:pt x="54" y="3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1" name="任意多边形: 形状 330"/>
              <p:cNvSpPr/>
              <p:nvPr/>
            </p:nvSpPr>
            <p:spPr bwMode="auto">
              <a:xfrm>
                <a:off x="8269804" y="3720959"/>
                <a:ext cx="57598" cy="85404"/>
              </a:xfrm>
              <a:custGeom>
                <a:avLst/>
                <a:gdLst>
                  <a:gd name="T0" fmla="*/ 0 w 29"/>
                  <a:gd name="T1" fmla="*/ 0 h 43"/>
                  <a:gd name="T2" fmla="*/ 0 w 29"/>
                  <a:gd name="T3" fmla="*/ 25 h 43"/>
                  <a:gd name="T4" fmla="*/ 29 w 29"/>
                  <a:gd name="T5" fmla="*/ 43 h 43"/>
                  <a:gd name="T6" fmla="*/ 29 w 29"/>
                  <a:gd name="T7" fmla="*/ 18 h 43"/>
                  <a:gd name="T8" fmla="*/ 0 w 29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3">
                    <a:moveTo>
                      <a:pt x="0" y="0"/>
                    </a:moveTo>
                    <a:lnTo>
                      <a:pt x="0" y="25"/>
                    </a:lnTo>
                    <a:lnTo>
                      <a:pt x="29" y="43"/>
                    </a:lnTo>
                    <a:lnTo>
                      <a:pt x="29" y="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2" name="任意多边形: 形状 331"/>
              <p:cNvSpPr/>
              <p:nvPr/>
            </p:nvSpPr>
            <p:spPr bwMode="auto">
              <a:xfrm>
                <a:off x="8269804" y="3720959"/>
                <a:ext cx="57598" cy="85404"/>
              </a:xfrm>
              <a:custGeom>
                <a:avLst/>
                <a:gdLst>
                  <a:gd name="T0" fmla="*/ 0 w 29"/>
                  <a:gd name="T1" fmla="*/ 0 h 43"/>
                  <a:gd name="T2" fmla="*/ 0 w 29"/>
                  <a:gd name="T3" fmla="*/ 25 h 43"/>
                  <a:gd name="T4" fmla="*/ 29 w 29"/>
                  <a:gd name="T5" fmla="*/ 43 h 43"/>
                  <a:gd name="T6" fmla="*/ 29 w 29"/>
                  <a:gd name="T7" fmla="*/ 18 h 43"/>
                  <a:gd name="T8" fmla="*/ 0 w 29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3">
                    <a:moveTo>
                      <a:pt x="0" y="0"/>
                    </a:moveTo>
                    <a:lnTo>
                      <a:pt x="0" y="25"/>
                    </a:lnTo>
                    <a:lnTo>
                      <a:pt x="29" y="43"/>
                    </a:lnTo>
                    <a:lnTo>
                      <a:pt x="29" y="1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3" name="任意多边形: 形状 332"/>
              <p:cNvSpPr/>
              <p:nvPr/>
            </p:nvSpPr>
            <p:spPr bwMode="auto">
              <a:xfrm>
                <a:off x="8212206" y="3798418"/>
                <a:ext cx="115195" cy="121154"/>
              </a:xfrm>
              <a:custGeom>
                <a:avLst/>
                <a:gdLst>
                  <a:gd name="T0" fmla="*/ 0 w 58"/>
                  <a:gd name="T1" fmla="*/ 0 h 61"/>
                  <a:gd name="T2" fmla="*/ 0 w 58"/>
                  <a:gd name="T3" fmla="*/ 25 h 61"/>
                  <a:gd name="T4" fmla="*/ 58 w 58"/>
                  <a:gd name="T5" fmla="*/ 61 h 61"/>
                  <a:gd name="T6" fmla="*/ 58 w 58"/>
                  <a:gd name="T7" fmla="*/ 36 h 61"/>
                  <a:gd name="T8" fmla="*/ 0 w 58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61">
                    <a:moveTo>
                      <a:pt x="0" y="0"/>
                    </a:moveTo>
                    <a:lnTo>
                      <a:pt x="0" y="25"/>
                    </a:lnTo>
                    <a:lnTo>
                      <a:pt x="58" y="61"/>
                    </a:lnTo>
                    <a:lnTo>
                      <a:pt x="58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4" name="任意多边形: 形状 333"/>
              <p:cNvSpPr/>
              <p:nvPr/>
            </p:nvSpPr>
            <p:spPr bwMode="auto">
              <a:xfrm>
                <a:off x="8212206" y="3798418"/>
                <a:ext cx="115195" cy="121154"/>
              </a:xfrm>
              <a:custGeom>
                <a:avLst/>
                <a:gdLst>
                  <a:gd name="T0" fmla="*/ 0 w 58"/>
                  <a:gd name="T1" fmla="*/ 0 h 61"/>
                  <a:gd name="T2" fmla="*/ 0 w 58"/>
                  <a:gd name="T3" fmla="*/ 25 h 61"/>
                  <a:gd name="T4" fmla="*/ 58 w 58"/>
                  <a:gd name="T5" fmla="*/ 61 h 61"/>
                  <a:gd name="T6" fmla="*/ 58 w 58"/>
                  <a:gd name="T7" fmla="*/ 36 h 61"/>
                  <a:gd name="T8" fmla="*/ 0 w 58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61">
                    <a:moveTo>
                      <a:pt x="0" y="0"/>
                    </a:moveTo>
                    <a:lnTo>
                      <a:pt x="0" y="25"/>
                    </a:lnTo>
                    <a:lnTo>
                      <a:pt x="58" y="61"/>
                    </a:lnTo>
                    <a:lnTo>
                      <a:pt x="58" y="3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5" name="任意多边形: 形状 334"/>
              <p:cNvSpPr/>
              <p:nvPr/>
            </p:nvSpPr>
            <p:spPr bwMode="auto">
              <a:xfrm>
                <a:off x="8220151" y="3913613"/>
                <a:ext cx="107250" cy="117182"/>
              </a:xfrm>
              <a:custGeom>
                <a:avLst/>
                <a:gdLst>
                  <a:gd name="T0" fmla="*/ 0 w 54"/>
                  <a:gd name="T1" fmla="*/ 0 h 59"/>
                  <a:gd name="T2" fmla="*/ 0 w 54"/>
                  <a:gd name="T3" fmla="*/ 25 h 59"/>
                  <a:gd name="T4" fmla="*/ 54 w 54"/>
                  <a:gd name="T5" fmla="*/ 59 h 59"/>
                  <a:gd name="T6" fmla="*/ 54 w 54"/>
                  <a:gd name="T7" fmla="*/ 34 h 59"/>
                  <a:gd name="T8" fmla="*/ 0 w 54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9">
                    <a:moveTo>
                      <a:pt x="0" y="0"/>
                    </a:moveTo>
                    <a:lnTo>
                      <a:pt x="0" y="25"/>
                    </a:lnTo>
                    <a:lnTo>
                      <a:pt x="54" y="59"/>
                    </a:lnTo>
                    <a:lnTo>
                      <a:pt x="54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6" name="任意多边形: 形状 335"/>
              <p:cNvSpPr/>
              <p:nvPr/>
            </p:nvSpPr>
            <p:spPr bwMode="auto">
              <a:xfrm>
                <a:off x="8220151" y="3913613"/>
                <a:ext cx="107250" cy="117182"/>
              </a:xfrm>
              <a:custGeom>
                <a:avLst/>
                <a:gdLst>
                  <a:gd name="T0" fmla="*/ 0 w 54"/>
                  <a:gd name="T1" fmla="*/ 0 h 59"/>
                  <a:gd name="T2" fmla="*/ 0 w 54"/>
                  <a:gd name="T3" fmla="*/ 25 h 59"/>
                  <a:gd name="T4" fmla="*/ 54 w 54"/>
                  <a:gd name="T5" fmla="*/ 59 h 59"/>
                  <a:gd name="T6" fmla="*/ 54 w 54"/>
                  <a:gd name="T7" fmla="*/ 34 h 59"/>
                  <a:gd name="T8" fmla="*/ 0 w 54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9">
                    <a:moveTo>
                      <a:pt x="0" y="0"/>
                    </a:moveTo>
                    <a:lnTo>
                      <a:pt x="0" y="25"/>
                    </a:lnTo>
                    <a:lnTo>
                      <a:pt x="54" y="59"/>
                    </a:lnTo>
                    <a:lnTo>
                      <a:pt x="54" y="3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7" name="任意多边形: 形状 336"/>
              <p:cNvSpPr/>
              <p:nvPr/>
            </p:nvSpPr>
            <p:spPr bwMode="auto">
              <a:xfrm>
                <a:off x="7741497" y="3641514"/>
                <a:ext cx="45681" cy="75472"/>
              </a:xfrm>
              <a:custGeom>
                <a:avLst/>
                <a:gdLst>
                  <a:gd name="T0" fmla="*/ 0 w 23"/>
                  <a:gd name="T1" fmla="*/ 0 h 38"/>
                  <a:gd name="T2" fmla="*/ 0 w 23"/>
                  <a:gd name="T3" fmla="*/ 25 h 38"/>
                  <a:gd name="T4" fmla="*/ 23 w 23"/>
                  <a:gd name="T5" fmla="*/ 38 h 38"/>
                  <a:gd name="T6" fmla="*/ 23 w 23"/>
                  <a:gd name="T7" fmla="*/ 15 h 38"/>
                  <a:gd name="T8" fmla="*/ 0 w 23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8">
                    <a:moveTo>
                      <a:pt x="0" y="0"/>
                    </a:moveTo>
                    <a:lnTo>
                      <a:pt x="0" y="25"/>
                    </a:lnTo>
                    <a:lnTo>
                      <a:pt x="23" y="38"/>
                    </a:lnTo>
                    <a:lnTo>
                      <a:pt x="23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8" name="任意多边形: 形状 337"/>
              <p:cNvSpPr/>
              <p:nvPr/>
            </p:nvSpPr>
            <p:spPr bwMode="auto">
              <a:xfrm>
                <a:off x="7741497" y="3641514"/>
                <a:ext cx="45681" cy="75472"/>
              </a:xfrm>
              <a:custGeom>
                <a:avLst/>
                <a:gdLst>
                  <a:gd name="T0" fmla="*/ 0 w 23"/>
                  <a:gd name="T1" fmla="*/ 0 h 38"/>
                  <a:gd name="T2" fmla="*/ 0 w 23"/>
                  <a:gd name="T3" fmla="*/ 25 h 38"/>
                  <a:gd name="T4" fmla="*/ 23 w 23"/>
                  <a:gd name="T5" fmla="*/ 38 h 38"/>
                  <a:gd name="T6" fmla="*/ 23 w 23"/>
                  <a:gd name="T7" fmla="*/ 15 h 38"/>
                  <a:gd name="T8" fmla="*/ 0 w 23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8">
                    <a:moveTo>
                      <a:pt x="0" y="0"/>
                    </a:moveTo>
                    <a:lnTo>
                      <a:pt x="0" y="25"/>
                    </a:lnTo>
                    <a:lnTo>
                      <a:pt x="23" y="38"/>
                    </a:lnTo>
                    <a:lnTo>
                      <a:pt x="23" y="1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9" name="任意多边形: 形状 338"/>
              <p:cNvSpPr/>
              <p:nvPr/>
            </p:nvSpPr>
            <p:spPr bwMode="auto">
              <a:xfrm>
                <a:off x="7820942" y="3687196"/>
                <a:ext cx="107250" cy="111223"/>
              </a:xfrm>
              <a:custGeom>
                <a:avLst/>
                <a:gdLst>
                  <a:gd name="T0" fmla="*/ 0 w 54"/>
                  <a:gd name="T1" fmla="*/ 0 h 56"/>
                  <a:gd name="T2" fmla="*/ 0 w 54"/>
                  <a:gd name="T3" fmla="*/ 25 h 56"/>
                  <a:gd name="T4" fmla="*/ 54 w 54"/>
                  <a:gd name="T5" fmla="*/ 56 h 56"/>
                  <a:gd name="T6" fmla="*/ 54 w 54"/>
                  <a:gd name="T7" fmla="*/ 31 h 56"/>
                  <a:gd name="T8" fmla="*/ 0 w 54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6">
                    <a:moveTo>
                      <a:pt x="0" y="0"/>
                    </a:moveTo>
                    <a:lnTo>
                      <a:pt x="0" y="25"/>
                    </a:lnTo>
                    <a:lnTo>
                      <a:pt x="54" y="56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0" name="任意多边形: 形状 339"/>
              <p:cNvSpPr/>
              <p:nvPr/>
            </p:nvSpPr>
            <p:spPr bwMode="auto">
              <a:xfrm>
                <a:off x="7820942" y="3687196"/>
                <a:ext cx="107250" cy="111223"/>
              </a:xfrm>
              <a:custGeom>
                <a:avLst/>
                <a:gdLst>
                  <a:gd name="T0" fmla="*/ 0 w 54"/>
                  <a:gd name="T1" fmla="*/ 0 h 56"/>
                  <a:gd name="T2" fmla="*/ 0 w 54"/>
                  <a:gd name="T3" fmla="*/ 25 h 56"/>
                  <a:gd name="T4" fmla="*/ 54 w 54"/>
                  <a:gd name="T5" fmla="*/ 56 h 56"/>
                  <a:gd name="T6" fmla="*/ 54 w 54"/>
                  <a:gd name="T7" fmla="*/ 31 h 56"/>
                  <a:gd name="T8" fmla="*/ 0 w 54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6">
                    <a:moveTo>
                      <a:pt x="0" y="0"/>
                    </a:moveTo>
                    <a:lnTo>
                      <a:pt x="0" y="25"/>
                    </a:lnTo>
                    <a:lnTo>
                      <a:pt x="54" y="56"/>
                    </a:lnTo>
                    <a:lnTo>
                      <a:pt x="54" y="3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1" name="任意多边形: 形状 340"/>
              <p:cNvSpPr/>
              <p:nvPr/>
            </p:nvSpPr>
            <p:spPr bwMode="auto">
              <a:xfrm>
                <a:off x="7838816" y="4022849"/>
                <a:ext cx="180737" cy="150945"/>
              </a:xfrm>
              <a:custGeom>
                <a:avLst/>
                <a:gdLst>
                  <a:gd name="T0" fmla="*/ 0 w 91"/>
                  <a:gd name="T1" fmla="*/ 0 h 76"/>
                  <a:gd name="T2" fmla="*/ 0 w 91"/>
                  <a:gd name="T3" fmla="*/ 24 h 76"/>
                  <a:gd name="T4" fmla="*/ 91 w 91"/>
                  <a:gd name="T5" fmla="*/ 76 h 76"/>
                  <a:gd name="T6" fmla="*/ 91 w 91"/>
                  <a:gd name="T7" fmla="*/ 52 h 76"/>
                  <a:gd name="T8" fmla="*/ 0 w 91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76">
                    <a:moveTo>
                      <a:pt x="0" y="0"/>
                    </a:moveTo>
                    <a:lnTo>
                      <a:pt x="0" y="24"/>
                    </a:lnTo>
                    <a:lnTo>
                      <a:pt x="91" y="76"/>
                    </a:lnTo>
                    <a:lnTo>
                      <a:pt x="91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2" name="任意多边形: 形状 341"/>
              <p:cNvSpPr/>
              <p:nvPr/>
            </p:nvSpPr>
            <p:spPr bwMode="auto">
              <a:xfrm>
                <a:off x="7838816" y="4022849"/>
                <a:ext cx="180737" cy="150945"/>
              </a:xfrm>
              <a:custGeom>
                <a:avLst/>
                <a:gdLst>
                  <a:gd name="T0" fmla="*/ 0 w 91"/>
                  <a:gd name="T1" fmla="*/ 0 h 76"/>
                  <a:gd name="T2" fmla="*/ 0 w 91"/>
                  <a:gd name="T3" fmla="*/ 24 h 76"/>
                  <a:gd name="T4" fmla="*/ 91 w 91"/>
                  <a:gd name="T5" fmla="*/ 76 h 76"/>
                  <a:gd name="T6" fmla="*/ 91 w 91"/>
                  <a:gd name="T7" fmla="*/ 52 h 76"/>
                  <a:gd name="T8" fmla="*/ 0 w 91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76">
                    <a:moveTo>
                      <a:pt x="0" y="0"/>
                    </a:moveTo>
                    <a:lnTo>
                      <a:pt x="0" y="24"/>
                    </a:lnTo>
                    <a:lnTo>
                      <a:pt x="91" y="76"/>
                    </a:lnTo>
                    <a:lnTo>
                      <a:pt x="91" y="5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3" name="任意多边形: 形状 342"/>
              <p:cNvSpPr/>
              <p:nvPr/>
            </p:nvSpPr>
            <p:spPr bwMode="auto">
              <a:xfrm>
                <a:off x="8069206" y="4153932"/>
                <a:ext cx="71500" cy="91361"/>
              </a:xfrm>
              <a:custGeom>
                <a:avLst/>
                <a:gdLst>
                  <a:gd name="T0" fmla="*/ 0 w 36"/>
                  <a:gd name="T1" fmla="*/ 0 h 46"/>
                  <a:gd name="T2" fmla="*/ 0 w 36"/>
                  <a:gd name="T3" fmla="*/ 25 h 46"/>
                  <a:gd name="T4" fmla="*/ 36 w 36"/>
                  <a:gd name="T5" fmla="*/ 46 h 46"/>
                  <a:gd name="T6" fmla="*/ 36 w 36"/>
                  <a:gd name="T7" fmla="*/ 21 h 46"/>
                  <a:gd name="T8" fmla="*/ 0 w 36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46">
                    <a:moveTo>
                      <a:pt x="0" y="0"/>
                    </a:moveTo>
                    <a:lnTo>
                      <a:pt x="0" y="25"/>
                    </a:lnTo>
                    <a:lnTo>
                      <a:pt x="36" y="46"/>
                    </a:lnTo>
                    <a:lnTo>
                      <a:pt x="36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4" name="任意多边形: 形状 343"/>
              <p:cNvSpPr/>
              <p:nvPr/>
            </p:nvSpPr>
            <p:spPr bwMode="auto">
              <a:xfrm>
                <a:off x="8069206" y="4153932"/>
                <a:ext cx="71500" cy="91361"/>
              </a:xfrm>
              <a:custGeom>
                <a:avLst/>
                <a:gdLst>
                  <a:gd name="T0" fmla="*/ 0 w 36"/>
                  <a:gd name="T1" fmla="*/ 0 h 46"/>
                  <a:gd name="T2" fmla="*/ 0 w 36"/>
                  <a:gd name="T3" fmla="*/ 25 h 46"/>
                  <a:gd name="T4" fmla="*/ 36 w 36"/>
                  <a:gd name="T5" fmla="*/ 46 h 46"/>
                  <a:gd name="T6" fmla="*/ 36 w 36"/>
                  <a:gd name="T7" fmla="*/ 21 h 46"/>
                  <a:gd name="T8" fmla="*/ 0 w 36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46">
                    <a:moveTo>
                      <a:pt x="0" y="0"/>
                    </a:moveTo>
                    <a:lnTo>
                      <a:pt x="0" y="25"/>
                    </a:lnTo>
                    <a:lnTo>
                      <a:pt x="36" y="46"/>
                    </a:lnTo>
                    <a:lnTo>
                      <a:pt x="36" y="2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1" name="等腰三角形 10"/>
            <p:cNvSpPr/>
            <p:nvPr/>
          </p:nvSpPr>
          <p:spPr>
            <a:xfrm rot="16200000">
              <a:off x="10458847" y="-483089"/>
              <a:ext cx="1242150" cy="2211554"/>
            </a:xfrm>
            <a:prstGeom prst="triangle">
              <a:avLst>
                <a:gd name="adj" fmla="val 100000"/>
              </a:avLst>
            </a:prstGeom>
            <a:solidFill>
              <a:srgbClr val="3527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844634" y="1229304"/>
            <a:ext cx="4674265" cy="103667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844634" y="2280113"/>
            <a:ext cx="4674265" cy="381003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任意多边形: 形状 5"/>
            <p:cNvSpPr/>
            <p:nvPr/>
          </p:nvSpPr>
          <p:spPr>
            <a:xfrm>
              <a:off x="0" y="0"/>
              <a:ext cx="12185699" cy="6858000"/>
            </a:xfrm>
            <a:custGeom>
              <a:avLst/>
              <a:gdLst>
                <a:gd name="connsiteX0" fmla="*/ 0 w 12185699"/>
                <a:gd name="connsiteY0" fmla="*/ 0 h 6858000"/>
                <a:gd name="connsiteX1" fmla="*/ 12185699 w 12185699"/>
                <a:gd name="connsiteY1" fmla="*/ 0 h 6858000"/>
                <a:gd name="connsiteX2" fmla="*/ 12185699 w 12185699"/>
                <a:gd name="connsiteY2" fmla="*/ 6858000 h 6858000"/>
                <a:gd name="connsiteX3" fmla="*/ 0 w 121856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85699" h="6858000">
                  <a:moveTo>
                    <a:pt x="0" y="0"/>
                  </a:moveTo>
                  <a:lnTo>
                    <a:pt x="12185699" y="0"/>
                  </a:lnTo>
                  <a:lnTo>
                    <a:pt x="1218569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: 形状 6"/>
            <p:cNvSpPr/>
            <p:nvPr/>
          </p:nvSpPr>
          <p:spPr>
            <a:xfrm rot="5400000">
              <a:off x="2667000" y="-2667000"/>
              <a:ext cx="6858000" cy="12192000"/>
            </a:xfrm>
            <a:custGeom>
              <a:avLst/>
              <a:gdLst>
                <a:gd name="connsiteX0" fmla="*/ 0 w 6858000"/>
                <a:gd name="connsiteY0" fmla="*/ 12192000 h 12192000"/>
                <a:gd name="connsiteX1" fmla="*/ 0 w 6858000"/>
                <a:gd name="connsiteY1" fmla="*/ 9303282 h 12192000"/>
                <a:gd name="connsiteX2" fmla="*/ 5225317 w 6858000"/>
                <a:gd name="connsiteY2" fmla="*/ 0 h 12192000"/>
                <a:gd name="connsiteX3" fmla="*/ 6858000 w 6858000"/>
                <a:gd name="connsiteY3" fmla="*/ 0 h 12192000"/>
                <a:gd name="connsiteX4" fmla="*/ 6858000 w 6858000"/>
                <a:gd name="connsiteY4" fmla="*/ 12192000 h 1219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00" h="12192000">
                  <a:moveTo>
                    <a:pt x="0" y="12192000"/>
                  </a:moveTo>
                  <a:lnTo>
                    <a:pt x="0" y="9303282"/>
                  </a:lnTo>
                  <a:lnTo>
                    <a:pt x="5225317" y="0"/>
                  </a:lnTo>
                  <a:lnTo>
                    <a:pt x="6858000" y="0"/>
                  </a:lnTo>
                  <a:lnTo>
                    <a:pt x="6858000" y="12192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5696088" y="1036018"/>
              <a:ext cx="6368912" cy="5367510"/>
              <a:chOff x="3411763" y="1166813"/>
              <a:chExt cx="5368474" cy="4524375"/>
            </a:xfrm>
          </p:grpSpPr>
          <p:sp>
            <p:nvSpPr>
              <p:cNvPr id="10" name="任意多边形: 形状 9"/>
              <p:cNvSpPr/>
              <p:nvPr/>
            </p:nvSpPr>
            <p:spPr bwMode="auto">
              <a:xfrm>
                <a:off x="4597475" y="4217488"/>
                <a:ext cx="222445" cy="287988"/>
              </a:xfrm>
              <a:custGeom>
                <a:avLst/>
                <a:gdLst>
                  <a:gd name="T0" fmla="*/ 2 w 54"/>
                  <a:gd name="T1" fmla="*/ 70 h 70"/>
                  <a:gd name="T2" fmla="*/ 0 w 54"/>
                  <a:gd name="T3" fmla="*/ 66 h 70"/>
                  <a:gd name="T4" fmla="*/ 49 w 54"/>
                  <a:gd name="T5" fmla="*/ 37 h 70"/>
                  <a:gd name="T6" fmla="*/ 50 w 54"/>
                  <a:gd name="T7" fmla="*/ 34 h 70"/>
                  <a:gd name="T8" fmla="*/ 49 w 54"/>
                  <a:gd name="T9" fmla="*/ 32 h 70"/>
                  <a:gd name="T10" fmla="*/ 1 w 54"/>
                  <a:gd name="T11" fmla="*/ 3 h 70"/>
                  <a:gd name="T12" fmla="*/ 3 w 54"/>
                  <a:gd name="T13" fmla="*/ 0 h 70"/>
                  <a:gd name="T14" fmla="*/ 51 w 54"/>
                  <a:gd name="T15" fmla="*/ 28 h 70"/>
                  <a:gd name="T16" fmla="*/ 54 w 54"/>
                  <a:gd name="T17" fmla="*/ 34 h 70"/>
                  <a:gd name="T18" fmla="*/ 51 w 54"/>
                  <a:gd name="T19" fmla="*/ 41 h 70"/>
                  <a:gd name="T20" fmla="*/ 2 w 54"/>
                  <a:gd name="T21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4" h="70">
                    <a:moveTo>
                      <a:pt x="2" y="70"/>
                    </a:moveTo>
                    <a:cubicBezTo>
                      <a:pt x="0" y="66"/>
                      <a:pt x="0" y="66"/>
                      <a:pt x="0" y="66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50" y="36"/>
                      <a:pt x="50" y="35"/>
                      <a:pt x="50" y="34"/>
                    </a:cubicBezTo>
                    <a:cubicBezTo>
                      <a:pt x="50" y="33"/>
                      <a:pt x="50" y="32"/>
                      <a:pt x="49" y="3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1" y="28"/>
                      <a:pt x="51" y="28"/>
                      <a:pt x="51" y="28"/>
                    </a:cubicBezTo>
                    <a:cubicBezTo>
                      <a:pt x="53" y="29"/>
                      <a:pt x="54" y="32"/>
                      <a:pt x="54" y="34"/>
                    </a:cubicBezTo>
                    <a:cubicBezTo>
                      <a:pt x="54" y="37"/>
                      <a:pt x="53" y="39"/>
                      <a:pt x="51" y="41"/>
                    </a:cubicBezTo>
                    <a:lnTo>
                      <a:pt x="2" y="70"/>
                    </a:lnTo>
                    <a:close/>
                  </a:path>
                </a:pathLst>
              </a:custGeom>
              <a:gradFill>
                <a:gsLst>
                  <a:gs pos="39000">
                    <a:srgbClr val="5189D8"/>
                  </a:gs>
                  <a:gs pos="0">
                    <a:srgbClr val="4B6AC6"/>
                  </a:gs>
                  <a:gs pos="98000">
                    <a:srgbClr val="4AEFE8"/>
                  </a:gs>
                </a:gsLst>
                <a:lin ang="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任意多边形: 形状 10"/>
              <p:cNvSpPr/>
              <p:nvPr/>
            </p:nvSpPr>
            <p:spPr bwMode="auto">
              <a:xfrm>
                <a:off x="4605420" y="4696143"/>
                <a:ext cx="818280" cy="240321"/>
              </a:xfrm>
              <a:custGeom>
                <a:avLst/>
                <a:gdLst>
                  <a:gd name="T0" fmla="*/ 99 w 198"/>
                  <a:gd name="T1" fmla="*/ 58 h 58"/>
                  <a:gd name="T2" fmla="*/ 86 w 198"/>
                  <a:gd name="T3" fmla="*/ 54 h 58"/>
                  <a:gd name="T4" fmla="*/ 0 w 198"/>
                  <a:gd name="T5" fmla="*/ 4 h 58"/>
                  <a:gd name="T6" fmla="*/ 2 w 198"/>
                  <a:gd name="T7" fmla="*/ 0 h 58"/>
                  <a:gd name="T8" fmla="*/ 89 w 198"/>
                  <a:gd name="T9" fmla="*/ 50 h 58"/>
                  <a:gd name="T10" fmla="*/ 110 w 198"/>
                  <a:gd name="T11" fmla="*/ 50 h 58"/>
                  <a:gd name="T12" fmla="*/ 195 w 198"/>
                  <a:gd name="T13" fmla="*/ 1 h 58"/>
                  <a:gd name="T14" fmla="*/ 198 w 198"/>
                  <a:gd name="T15" fmla="*/ 5 h 58"/>
                  <a:gd name="T16" fmla="*/ 112 w 198"/>
                  <a:gd name="T17" fmla="*/ 54 h 58"/>
                  <a:gd name="T18" fmla="*/ 99 w 198"/>
                  <a:gd name="T1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" h="58">
                    <a:moveTo>
                      <a:pt x="99" y="58"/>
                    </a:moveTo>
                    <a:cubicBezTo>
                      <a:pt x="95" y="58"/>
                      <a:pt x="90" y="56"/>
                      <a:pt x="86" y="5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89" y="50"/>
                      <a:pt x="89" y="50"/>
                      <a:pt x="89" y="50"/>
                    </a:cubicBezTo>
                    <a:cubicBezTo>
                      <a:pt x="95" y="54"/>
                      <a:pt x="103" y="54"/>
                      <a:pt x="110" y="50"/>
                    </a:cubicBezTo>
                    <a:cubicBezTo>
                      <a:pt x="195" y="1"/>
                      <a:pt x="195" y="1"/>
                      <a:pt x="195" y="1"/>
                    </a:cubicBezTo>
                    <a:cubicBezTo>
                      <a:pt x="198" y="5"/>
                      <a:pt x="198" y="5"/>
                      <a:pt x="198" y="5"/>
                    </a:cubicBezTo>
                    <a:cubicBezTo>
                      <a:pt x="112" y="54"/>
                      <a:pt x="112" y="54"/>
                      <a:pt x="112" y="54"/>
                    </a:cubicBezTo>
                    <a:cubicBezTo>
                      <a:pt x="108" y="56"/>
                      <a:pt x="104" y="58"/>
                      <a:pt x="99" y="58"/>
                    </a:cubicBezTo>
                    <a:close/>
                  </a:path>
                </a:pathLst>
              </a:custGeom>
              <a:gradFill>
                <a:gsLst>
                  <a:gs pos="39000">
                    <a:srgbClr val="5189D8"/>
                  </a:gs>
                  <a:gs pos="0">
                    <a:srgbClr val="4B6AC6"/>
                  </a:gs>
                  <a:gs pos="98000">
                    <a:srgbClr val="4AEFE8"/>
                  </a:gs>
                </a:gsLst>
                <a:lin ang="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任意多边形: 形状 11"/>
              <p:cNvSpPr/>
              <p:nvPr/>
            </p:nvSpPr>
            <p:spPr bwMode="auto">
              <a:xfrm>
                <a:off x="4216141" y="4473698"/>
                <a:ext cx="401196" cy="252237"/>
              </a:xfrm>
              <a:custGeom>
                <a:avLst/>
                <a:gdLst>
                  <a:gd name="T0" fmla="*/ 48 w 97"/>
                  <a:gd name="T1" fmla="*/ 61 h 61"/>
                  <a:gd name="T2" fmla="*/ 14 w 97"/>
                  <a:gd name="T3" fmla="*/ 53 h 61"/>
                  <a:gd name="T4" fmla="*/ 14 w 97"/>
                  <a:gd name="T5" fmla="*/ 53 h 61"/>
                  <a:gd name="T6" fmla="*/ 0 w 97"/>
                  <a:gd name="T7" fmla="*/ 32 h 61"/>
                  <a:gd name="T8" fmla="*/ 14 w 97"/>
                  <a:gd name="T9" fmla="*/ 11 h 61"/>
                  <a:gd name="T10" fmla="*/ 82 w 97"/>
                  <a:gd name="T11" fmla="*/ 11 h 61"/>
                  <a:gd name="T12" fmla="*/ 97 w 97"/>
                  <a:gd name="T13" fmla="*/ 32 h 61"/>
                  <a:gd name="T14" fmla="*/ 82 w 97"/>
                  <a:gd name="T15" fmla="*/ 53 h 61"/>
                  <a:gd name="T16" fmla="*/ 48 w 97"/>
                  <a:gd name="T17" fmla="*/ 61 h 61"/>
                  <a:gd name="T18" fmla="*/ 48 w 97"/>
                  <a:gd name="T19" fmla="*/ 7 h 61"/>
                  <a:gd name="T20" fmla="*/ 16 w 97"/>
                  <a:gd name="T21" fmla="*/ 15 h 61"/>
                  <a:gd name="T22" fmla="*/ 4 w 97"/>
                  <a:gd name="T23" fmla="*/ 32 h 61"/>
                  <a:gd name="T24" fmla="*/ 16 w 97"/>
                  <a:gd name="T25" fmla="*/ 49 h 61"/>
                  <a:gd name="T26" fmla="*/ 16 w 97"/>
                  <a:gd name="T27" fmla="*/ 49 h 61"/>
                  <a:gd name="T28" fmla="*/ 80 w 97"/>
                  <a:gd name="T29" fmla="*/ 49 h 61"/>
                  <a:gd name="T30" fmla="*/ 92 w 97"/>
                  <a:gd name="T31" fmla="*/ 32 h 61"/>
                  <a:gd name="T32" fmla="*/ 80 w 97"/>
                  <a:gd name="T33" fmla="*/ 15 h 61"/>
                  <a:gd name="T34" fmla="*/ 48 w 97"/>
                  <a:gd name="T35" fmla="*/ 7 h 61"/>
                  <a:gd name="T36" fmla="*/ 48 w 97"/>
                  <a:gd name="T37" fmla="*/ 49 h 61"/>
                  <a:gd name="T38" fmla="*/ 29 w 97"/>
                  <a:gd name="T39" fmla="*/ 44 h 61"/>
                  <a:gd name="T40" fmla="*/ 21 w 97"/>
                  <a:gd name="T41" fmla="*/ 32 h 61"/>
                  <a:gd name="T42" fmla="*/ 29 w 97"/>
                  <a:gd name="T43" fmla="*/ 20 h 61"/>
                  <a:gd name="T44" fmla="*/ 67 w 97"/>
                  <a:gd name="T45" fmla="*/ 20 h 61"/>
                  <a:gd name="T46" fmla="*/ 75 w 97"/>
                  <a:gd name="T47" fmla="*/ 32 h 61"/>
                  <a:gd name="T48" fmla="*/ 67 w 97"/>
                  <a:gd name="T49" fmla="*/ 44 h 61"/>
                  <a:gd name="T50" fmla="*/ 48 w 97"/>
                  <a:gd name="T51" fmla="*/ 49 h 61"/>
                  <a:gd name="T52" fmla="*/ 48 w 97"/>
                  <a:gd name="T53" fmla="*/ 20 h 61"/>
                  <a:gd name="T54" fmla="*/ 31 w 97"/>
                  <a:gd name="T55" fmla="*/ 24 h 61"/>
                  <a:gd name="T56" fmla="*/ 25 w 97"/>
                  <a:gd name="T57" fmla="*/ 32 h 61"/>
                  <a:gd name="T58" fmla="*/ 31 w 97"/>
                  <a:gd name="T59" fmla="*/ 40 h 61"/>
                  <a:gd name="T60" fmla="*/ 65 w 97"/>
                  <a:gd name="T61" fmla="*/ 40 h 61"/>
                  <a:gd name="T62" fmla="*/ 71 w 97"/>
                  <a:gd name="T63" fmla="*/ 32 h 61"/>
                  <a:gd name="T64" fmla="*/ 65 w 97"/>
                  <a:gd name="T65" fmla="*/ 24 h 61"/>
                  <a:gd name="T66" fmla="*/ 48 w 97"/>
                  <a:gd name="T67" fmla="*/ 2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7" h="61">
                    <a:moveTo>
                      <a:pt x="48" y="61"/>
                    </a:moveTo>
                    <a:cubicBezTo>
                      <a:pt x="36" y="61"/>
                      <a:pt x="24" y="58"/>
                      <a:pt x="14" y="53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5" y="47"/>
                      <a:pt x="0" y="40"/>
                      <a:pt x="0" y="32"/>
                    </a:cubicBezTo>
                    <a:cubicBezTo>
                      <a:pt x="0" y="24"/>
                      <a:pt x="5" y="17"/>
                      <a:pt x="14" y="11"/>
                    </a:cubicBezTo>
                    <a:cubicBezTo>
                      <a:pt x="33" y="0"/>
                      <a:pt x="63" y="0"/>
                      <a:pt x="82" y="11"/>
                    </a:cubicBezTo>
                    <a:cubicBezTo>
                      <a:pt x="92" y="17"/>
                      <a:pt x="97" y="24"/>
                      <a:pt x="97" y="32"/>
                    </a:cubicBezTo>
                    <a:cubicBezTo>
                      <a:pt x="97" y="40"/>
                      <a:pt x="92" y="47"/>
                      <a:pt x="82" y="53"/>
                    </a:cubicBezTo>
                    <a:cubicBezTo>
                      <a:pt x="73" y="58"/>
                      <a:pt x="60" y="61"/>
                      <a:pt x="48" y="61"/>
                    </a:cubicBezTo>
                    <a:close/>
                    <a:moveTo>
                      <a:pt x="48" y="7"/>
                    </a:moveTo>
                    <a:cubicBezTo>
                      <a:pt x="37" y="7"/>
                      <a:pt x="25" y="10"/>
                      <a:pt x="16" y="15"/>
                    </a:cubicBezTo>
                    <a:cubicBezTo>
                      <a:pt x="8" y="20"/>
                      <a:pt x="4" y="26"/>
                      <a:pt x="4" y="32"/>
                    </a:cubicBezTo>
                    <a:cubicBezTo>
                      <a:pt x="4" y="38"/>
                      <a:pt x="8" y="45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34" y="59"/>
                      <a:pt x="62" y="59"/>
                      <a:pt x="80" y="49"/>
                    </a:cubicBezTo>
                    <a:cubicBezTo>
                      <a:pt x="88" y="45"/>
                      <a:pt x="92" y="38"/>
                      <a:pt x="92" y="32"/>
                    </a:cubicBezTo>
                    <a:cubicBezTo>
                      <a:pt x="92" y="26"/>
                      <a:pt x="88" y="20"/>
                      <a:pt x="80" y="15"/>
                    </a:cubicBezTo>
                    <a:cubicBezTo>
                      <a:pt x="71" y="10"/>
                      <a:pt x="60" y="7"/>
                      <a:pt x="48" y="7"/>
                    </a:cubicBezTo>
                    <a:close/>
                    <a:moveTo>
                      <a:pt x="48" y="49"/>
                    </a:moveTo>
                    <a:cubicBezTo>
                      <a:pt x="41" y="49"/>
                      <a:pt x="35" y="47"/>
                      <a:pt x="29" y="44"/>
                    </a:cubicBezTo>
                    <a:cubicBezTo>
                      <a:pt x="24" y="41"/>
                      <a:pt x="21" y="37"/>
                      <a:pt x="21" y="32"/>
                    </a:cubicBezTo>
                    <a:cubicBezTo>
                      <a:pt x="21" y="27"/>
                      <a:pt x="24" y="23"/>
                      <a:pt x="29" y="20"/>
                    </a:cubicBezTo>
                    <a:cubicBezTo>
                      <a:pt x="40" y="14"/>
                      <a:pt x="57" y="14"/>
                      <a:pt x="67" y="20"/>
                    </a:cubicBezTo>
                    <a:cubicBezTo>
                      <a:pt x="72" y="23"/>
                      <a:pt x="75" y="27"/>
                      <a:pt x="75" y="32"/>
                    </a:cubicBezTo>
                    <a:cubicBezTo>
                      <a:pt x="75" y="37"/>
                      <a:pt x="72" y="41"/>
                      <a:pt x="67" y="44"/>
                    </a:cubicBezTo>
                    <a:cubicBezTo>
                      <a:pt x="62" y="47"/>
                      <a:pt x="55" y="49"/>
                      <a:pt x="48" y="49"/>
                    </a:cubicBezTo>
                    <a:close/>
                    <a:moveTo>
                      <a:pt x="48" y="20"/>
                    </a:moveTo>
                    <a:cubicBezTo>
                      <a:pt x="42" y="20"/>
                      <a:pt x="36" y="21"/>
                      <a:pt x="31" y="24"/>
                    </a:cubicBezTo>
                    <a:cubicBezTo>
                      <a:pt x="27" y="26"/>
                      <a:pt x="25" y="29"/>
                      <a:pt x="25" y="32"/>
                    </a:cubicBezTo>
                    <a:cubicBezTo>
                      <a:pt x="25" y="35"/>
                      <a:pt x="27" y="38"/>
                      <a:pt x="31" y="40"/>
                    </a:cubicBezTo>
                    <a:cubicBezTo>
                      <a:pt x="41" y="46"/>
                      <a:pt x="56" y="46"/>
                      <a:pt x="65" y="40"/>
                    </a:cubicBezTo>
                    <a:cubicBezTo>
                      <a:pt x="69" y="38"/>
                      <a:pt x="71" y="35"/>
                      <a:pt x="71" y="32"/>
                    </a:cubicBezTo>
                    <a:cubicBezTo>
                      <a:pt x="71" y="29"/>
                      <a:pt x="69" y="26"/>
                      <a:pt x="65" y="24"/>
                    </a:cubicBezTo>
                    <a:cubicBezTo>
                      <a:pt x="60" y="21"/>
                      <a:pt x="54" y="20"/>
                      <a:pt x="48" y="20"/>
                    </a:cubicBezTo>
                    <a:close/>
                  </a:path>
                </a:pathLst>
              </a:custGeom>
              <a:gradFill>
                <a:gsLst>
                  <a:gs pos="39000">
                    <a:srgbClr val="5189D8"/>
                  </a:gs>
                  <a:gs pos="0">
                    <a:srgbClr val="4B6AC6"/>
                  </a:gs>
                  <a:gs pos="98000">
                    <a:srgbClr val="4AEFE8"/>
                  </a:gs>
                </a:gsLst>
                <a:lin ang="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任意多边形: 形状 12"/>
              <p:cNvSpPr/>
              <p:nvPr/>
            </p:nvSpPr>
            <p:spPr bwMode="auto">
              <a:xfrm>
                <a:off x="4146626" y="4431989"/>
                <a:ext cx="540224" cy="333668"/>
              </a:xfrm>
              <a:custGeom>
                <a:avLst/>
                <a:gdLst>
                  <a:gd name="T0" fmla="*/ 65 w 131"/>
                  <a:gd name="T1" fmla="*/ 81 h 81"/>
                  <a:gd name="T2" fmla="*/ 19 w 131"/>
                  <a:gd name="T3" fmla="*/ 70 h 81"/>
                  <a:gd name="T4" fmla="*/ 0 w 131"/>
                  <a:gd name="T5" fmla="*/ 42 h 81"/>
                  <a:gd name="T6" fmla="*/ 19 w 131"/>
                  <a:gd name="T7" fmla="*/ 14 h 81"/>
                  <a:gd name="T8" fmla="*/ 111 w 131"/>
                  <a:gd name="T9" fmla="*/ 14 h 81"/>
                  <a:gd name="T10" fmla="*/ 131 w 131"/>
                  <a:gd name="T11" fmla="*/ 42 h 81"/>
                  <a:gd name="T12" fmla="*/ 111 w 131"/>
                  <a:gd name="T13" fmla="*/ 70 h 81"/>
                  <a:gd name="T14" fmla="*/ 65 w 131"/>
                  <a:gd name="T15" fmla="*/ 81 h 81"/>
                  <a:gd name="T16" fmla="*/ 65 w 131"/>
                  <a:gd name="T17" fmla="*/ 8 h 81"/>
                  <a:gd name="T18" fmla="*/ 22 w 131"/>
                  <a:gd name="T19" fmla="*/ 18 h 81"/>
                  <a:gd name="T20" fmla="*/ 4 w 131"/>
                  <a:gd name="T21" fmla="*/ 42 h 81"/>
                  <a:gd name="T22" fmla="*/ 22 w 131"/>
                  <a:gd name="T23" fmla="*/ 66 h 81"/>
                  <a:gd name="T24" fmla="*/ 22 w 131"/>
                  <a:gd name="T25" fmla="*/ 66 h 81"/>
                  <a:gd name="T26" fmla="*/ 109 w 131"/>
                  <a:gd name="T27" fmla="*/ 66 h 81"/>
                  <a:gd name="T28" fmla="*/ 126 w 131"/>
                  <a:gd name="T29" fmla="*/ 42 h 81"/>
                  <a:gd name="T30" fmla="*/ 109 w 131"/>
                  <a:gd name="T31" fmla="*/ 18 h 81"/>
                  <a:gd name="T32" fmla="*/ 65 w 131"/>
                  <a:gd name="T33" fmla="*/ 8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1" h="81">
                    <a:moveTo>
                      <a:pt x="65" y="81"/>
                    </a:moveTo>
                    <a:cubicBezTo>
                      <a:pt x="49" y="81"/>
                      <a:pt x="32" y="77"/>
                      <a:pt x="19" y="70"/>
                    </a:cubicBezTo>
                    <a:cubicBezTo>
                      <a:pt x="7" y="62"/>
                      <a:pt x="0" y="53"/>
                      <a:pt x="0" y="42"/>
                    </a:cubicBezTo>
                    <a:cubicBezTo>
                      <a:pt x="0" y="32"/>
                      <a:pt x="7" y="22"/>
                      <a:pt x="19" y="14"/>
                    </a:cubicBezTo>
                    <a:cubicBezTo>
                      <a:pt x="45" y="0"/>
                      <a:pt x="86" y="0"/>
                      <a:pt x="111" y="14"/>
                    </a:cubicBezTo>
                    <a:cubicBezTo>
                      <a:pt x="124" y="22"/>
                      <a:pt x="131" y="32"/>
                      <a:pt x="131" y="42"/>
                    </a:cubicBezTo>
                    <a:cubicBezTo>
                      <a:pt x="131" y="53"/>
                      <a:pt x="124" y="62"/>
                      <a:pt x="111" y="70"/>
                    </a:cubicBezTo>
                    <a:cubicBezTo>
                      <a:pt x="98" y="77"/>
                      <a:pt x="82" y="81"/>
                      <a:pt x="65" y="81"/>
                    </a:cubicBezTo>
                    <a:close/>
                    <a:moveTo>
                      <a:pt x="65" y="8"/>
                    </a:moveTo>
                    <a:cubicBezTo>
                      <a:pt x="49" y="8"/>
                      <a:pt x="34" y="11"/>
                      <a:pt x="22" y="18"/>
                    </a:cubicBezTo>
                    <a:cubicBezTo>
                      <a:pt x="10" y="25"/>
                      <a:pt x="4" y="33"/>
                      <a:pt x="4" y="42"/>
                    </a:cubicBezTo>
                    <a:cubicBezTo>
                      <a:pt x="4" y="51"/>
                      <a:pt x="10" y="60"/>
                      <a:pt x="22" y="66"/>
                    </a:cubicBezTo>
                    <a:cubicBezTo>
                      <a:pt x="22" y="66"/>
                      <a:pt x="22" y="66"/>
                      <a:pt x="22" y="66"/>
                    </a:cubicBezTo>
                    <a:cubicBezTo>
                      <a:pt x="46" y="80"/>
                      <a:pt x="85" y="80"/>
                      <a:pt x="109" y="66"/>
                    </a:cubicBezTo>
                    <a:cubicBezTo>
                      <a:pt x="120" y="60"/>
                      <a:pt x="126" y="51"/>
                      <a:pt x="126" y="42"/>
                    </a:cubicBezTo>
                    <a:cubicBezTo>
                      <a:pt x="126" y="33"/>
                      <a:pt x="120" y="25"/>
                      <a:pt x="109" y="18"/>
                    </a:cubicBezTo>
                    <a:cubicBezTo>
                      <a:pt x="97" y="11"/>
                      <a:pt x="81" y="8"/>
                      <a:pt x="65" y="8"/>
                    </a:cubicBezTo>
                    <a:close/>
                  </a:path>
                </a:pathLst>
              </a:custGeom>
              <a:gradFill>
                <a:gsLst>
                  <a:gs pos="39000">
                    <a:srgbClr val="5189D8"/>
                  </a:gs>
                  <a:gs pos="0">
                    <a:srgbClr val="4B6AC6"/>
                  </a:gs>
                  <a:gs pos="98000">
                    <a:srgbClr val="4AEFE8"/>
                  </a:gs>
                </a:gsLst>
                <a:lin ang="10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任意多边形: 形状 13"/>
              <p:cNvSpPr/>
              <p:nvPr/>
            </p:nvSpPr>
            <p:spPr bwMode="auto">
              <a:xfrm>
                <a:off x="5159546" y="3838141"/>
                <a:ext cx="3183746" cy="1853047"/>
              </a:xfrm>
              <a:custGeom>
                <a:avLst/>
                <a:gdLst>
                  <a:gd name="T0" fmla="*/ 482 w 771"/>
                  <a:gd name="T1" fmla="*/ 449 h 449"/>
                  <a:gd name="T2" fmla="*/ 461 w 771"/>
                  <a:gd name="T3" fmla="*/ 443 h 449"/>
                  <a:gd name="T4" fmla="*/ 4 w 771"/>
                  <a:gd name="T5" fmla="*/ 179 h 449"/>
                  <a:gd name="T6" fmla="*/ 0 w 771"/>
                  <a:gd name="T7" fmla="*/ 172 h 449"/>
                  <a:gd name="T8" fmla="*/ 4 w 771"/>
                  <a:gd name="T9" fmla="*/ 165 h 449"/>
                  <a:gd name="T10" fmla="*/ 289 w 771"/>
                  <a:gd name="T11" fmla="*/ 0 h 449"/>
                  <a:gd name="T12" fmla="*/ 290 w 771"/>
                  <a:gd name="T13" fmla="*/ 1 h 449"/>
                  <a:gd name="T14" fmla="*/ 767 w 771"/>
                  <a:gd name="T15" fmla="*/ 276 h 449"/>
                  <a:gd name="T16" fmla="*/ 771 w 771"/>
                  <a:gd name="T17" fmla="*/ 283 h 449"/>
                  <a:gd name="T18" fmla="*/ 767 w 771"/>
                  <a:gd name="T19" fmla="*/ 291 h 449"/>
                  <a:gd name="T20" fmla="*/ 502 w 771"/>
                  <a:gd name="T21" fmla="*/ 443 h 449"/>
                  <a:gd name="T22" fmla="*/ 482 w 771"/>
                  <a:gd name="T23" fmla="*/ 449 h 449"/>
                  <a:gd name="T24" fmla="*/ 289 w 771"/>
                  <a:gd name="T25" fmla="*/ 5 h 449"/>
                  <a:gd name="T26" fmla="*/ 6 w 771"/>
                  <a:gd name="T27" fmla="*/ 169 h 449"/>
                  <a:gd name="T28" fmla="*/ 4 w 771"/>
                  <a:gd name="T29" fmla="*/ 172 h 449"/>
                  <a:gd name="T30" fmla="*/ 6 w 771"/>
                  <a:gd name="T31" fmla="*/ 176 h 449"/>
                  <a:gd name="T32" fmla="*/ 463 w 771"/>
                  <a:gd name="T33" fmla="*/ 440 h 449"/>
                  <a:gd name="T34" fmla="*/ 500 w 771"/>
                  <a:gd name="T35" fmla="*/ 440 h 449"/>
                  <a:gd name="T36" fmla="*/ 765 w 771"/>
                  <a:gd name="T37" fmla="*/ 287 h 449"/>
                  <a:gd name="T38" fmla="*/ 767 w 771"/>
                  <a:gd name="T39" fmla="*/ 283 h 449"/>
                  <a:gd name="T40" fmla="*/ 765 w 771"/>
                  <a:gd name="T41" fmla="*/ 280 h 449"/>
                  <a:gd name="T42" fmla="*/ 289 w 771"/>
                  <a:gd name="T43" fmla="*/ 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71" h="449">
                    <a:moveTo>
                      <a:pt x="482" y="449"/>
                    </a:moveTo>
                    <a:cubicBezTo>
                      <a:pt x="474" y="449"/>
                      <a:pt x="467" y="447"/>
                      <a:pt x="461" y="443"/>
                    </a:cubicBezTo>
                    <a:cubicBezTo>
                      <a:pt x="4" y="179"/>
                      <a:pt x="4" y="179"/>
                      <a:pt x="4" y="179"/>
                    </a:cubicBezTo>
                    <a:cubicBezTo>
                      <a:pt x="1" y="178"/>
                      <a:pt x="0" y="175"/>
                      <a:pt x="0" y="172"/>
                    </a:cubicBezTo>
                    <a:cubicBezTo>
                      <a:pt x="0" y="169"/>
                      <a:pt x="1" y="166"/>
                      <a:pt x="4" y="165"/>
                    </a:cubicBezTo>
                    <a:cubicBezTo>
                      <a:pt x="289" y="0"/>
                      <a:pt x="289" y="0"/>
                      <a:pt x="289" y="0"/>
                    </a:cubicBezTo>
                    <a:cubicBezTo>
                      <a:pt x="290" y="1"/>
                      <a:pt x="290" y="1"/>
                      <a:pt x="290" y="1"/>
                    </a:cubicBezTo>
                    <a:cubicBezTo>
                      <a:pt x="767" y="276"/>
                      <a:pt x="767" y="276"/>
                      <a:pt x="767" y="276"/>
                    </a:cubicBezTo>
                    <a:cubicBezTo>
                      <a:pt x="769" y="278"/>
                      <a:pt x="771" y="280"/>
                      <a:pt x="771" y="283"/>
                    </a:cubicBezTo>
                    <a:cubicBezTo>
                      <a:pt x="771" y="286"/>
                      <a:pt x="769" y="289"/>
                      <a:pt x="767" y="291"/>
                    </a:cubicBezTo>
                    <a:cubicBezTo>
                      <a:pt x="502" y="443"/>
                      <a:pt x="502" y="443"/>
                      <a:pt x="502" y="443"/>
                    </a:cubicBezTo>
                    <a:cubicBezTo>
                      <a:pt x="496" y="447"/>
                      <a:pt x="489" y="449"/>
                      <a:pt x="482" y="449"/>
                    </a:cubicBezTo>
                    <a:close/>
                    <a:moveTo>
                      <a:pt x="289" y="5"/>
                    </a:moveTo>
                    <a:cubicBezTo>
                      <a:pt x="6" y="169"/>
                      <a:pt x="6" y="169"/>
                      <a:pt x="6" y="169"/>
                    </a:cubicBezTo>
                    <a:cubicBezTo>
                      <a:pt x="5" y="169"/>
                      <a:pt x="4" y="171"/>
                      <a:pt x="4" y="172"/>
                    </a:cubicBezTo>
                    <a:cubicBezTo>
                      <a:pt x="4" y="174"/>
                      <a:pt x="5" y="175"/>
                      <a:pt x="6" y="176"/>
                    </a:cubicBezTo>
                    <a:cubicBezTo>
                      <a:pt x="463" y="440"/>
                      <a:pt x="463" y="440"/>
                      <a:pt x="463" y="440"/>
                    </a:cubicBezTo>
                    <a:cubicBezTo>
                      <a:pt x="475" y="446"/>
                      <a:pt x="489" y="446"/>
                      <a:pt x="500" y="440"/>
                    </a:cubicBezTo>
                    <a:cubicBezTo>
                      <a:pt x="765" y="287"/>
                      <a:pt x="765" y="287"/>
                      <a:pt x="765" y="287"/>
                    </a:cubicBezTo>
                    <a:cubicBezTo>
                      <a:pt x="766" y="286"/>
                      <a:pt x="767" y="285"/>
                      <a:pt x="767" y="283"/>
                    </a:cubicBezTo>
                    <a:cubicBezTo>
                      <a:pt x="767" y="282"/>
                      <a:pt x="766" y="281"/>
                      <a:pt x="765" y="280"/>
                    </a:cubicBezTo>
                    <a:lnTo>
                      <a:pt x="289" y="5"/>
                    </a:lnTo>
                    <a:close/>
                  </a:path>
                </a:pathLst>
              </a:custGeom>
              <a:gradFill>
                <a:gsLst>
                  <a:gs pos="39000">
                    <a:srgbClr val="5189D8"/>
                  </a:gs>
                  <a:gs pos="0">
                    <a:srgbClr val="4B6AC6"/>
                  </a:gs>
                  <a:gs pos="98000">
                    <a:srgbClr val="4AEFE8"/>
                  </a:gs>
                </a:gsLst>
                <a:lin ang="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任意多边形: 形状 14"/>
              <p:cNvSpPr/>
              <p:nvPr/>
            </p:nvSpPr>
            <p:spPr bwMode="auto">
              <a:xfrm>
                <a:off x="6347243" y="1786481"/>
                <a:ext cx="2432994" cy="2879869"/>
              </a:xfrm>
              <a:custGeom>
                <a:avLst/>
                <a:gdLst>
                  <a:gd name="T0" fmla="*/ 0 w 589"/>
                  <a:gd name="T1" fmla="*/ 386 h 698"/>
                  <a:gd name="T2" fmla="*/ 64 w 589"/>
                  <a:gd name="T3" fmla="*/ 8 h 698"/>
                  <a:gd name="T4" fmla="*/ 59 w 589"/>
                  <a:gd name="T5" fmla="*/ 6 h 698"/>
                  <a:gd name="T6" fmla="*/ 67 w 589"/>
                  <a:gd name="T7" fmla="*/ 1 h 698"/>
                  <a:gd name="T8" fmla="*/ 67 w 589"/>
                  <a:gd name="T9" fmla="*/ 1 h 698"/>
                  <a:gd name="T10" fmla="*/ 73 w 589"/>
                  <a:gd name="T11" fmla="*/ 2 h 698"/>
                  <a:gd name="T12" fmla="*/ 582 w 589"/>
                  <a:gd name="T13" fmla="*/ 296 h 698"/>
                  <a:gd name="T14" fmla="*/ 588 w 589"/>
                  <a:gd name="T15" fmla="*/ 308 h 698"/>
                  <a:gd name="T16" fmla="*/ 524 w 589"/>
                  <a:gd name="T17" fmla="*/ 689 h 698"/>
                  <a:gd name="T18" fmla="*/ 521 w 589"/>
                  <a:gd name="T19" fmla="*/ 693 h 698"/>
                  <a:gd name="T20" fmla="*/ 521 w 589"/>
                  <a:gd name="T21" fmla="*/ 693 h 698"/>
                  <a:gd name="T22" fmla="*/ 514 w 589"/>
                  <a:gd name="T23" fmla="*/ 698 h 698"/>
                  <a:gd name="T24" fmla="*/ 513 w 589"/>
                  <a:gd name="T25" fmla="*/ 690 h 698"/>
                  <a:gd name="T26" fmla="*/ 513 w 589"/>
                  <a:gd name="T27" fmla="*/ 691 h 698"/>
                  <a:gd name="T28" fmla="*/ 7 w 589"/>
                  <a:gd name="T29" fmla="*/ 399 h 698"/>
                  <a:gd name="T30" fmla="*/ 0 w 589"/>
                  <a:gd name="T31" fmla="*/ 386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89" h="698">
                    <a:moveTo>
                      <a:pt x="0" y="386"/>
                    </a:moveTo>
                    <a:cubicBezTo>
                      <a:pt x="64" y="8"/>
                      <a:pt x="64" y="8"/>
                      <a:pt x="64" y="8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8" y="0"/>
                      <a:pt x="70" y="0"/>
                      <a:pt x="73" y="2"/>
                    </a:cubicBezTo>
                    <a:cubicBezTo>
                      <a:pt x="582" y="296"/>
                      <a:pt x="582" y="296"/>
                      <a:pt x="582" y="296"/>
                    </a:cubicBezTo>
                    <a:cubicBezTo>
                      <a:pt x="586" y="298"/>
                      <a:pt x="589" y="304"/>
                      <a:pt x="588" y="308"/>
                    </a:cubicBezTo>
                    <a:cubicBezTo>
                      <a:pt x="524" y="689"/>
                      <a:pt x="524" y="689"/>
                      <a:pt x="524" y="689"/>
                    </a:cubicBezTo>
                    <a:cubicBezTo>
                      <a:pt x="524" y="691"/>
                      <a:pt x="523" y="693"/>
                      <a:pt x="521" y="693"/>
                    </a:cubicBezTo>
                    <a:cubicBezTo>
                      <a:pt x="521" y="693"/>
                      <a:pt x="521" y="693"/>
                      <a:pt x="521" y="693"/>
                    </a:cubicBezTo>
                    <a:cubicBezTo>
                      <a:pt x="514" y="698"/>
                      <a:pt x="514" y="698"/>
                      <a:pt x="514" y="698"/>
                    </a:cubicBezTo>
                    <a:cubicBezTo>
                      <a:pt x="513" y="690"/>
                      <a:pt x="513" y="690"/>
                      <a:pt x="513" y="690"/>
                    </a:cubicBezTo>
                    <a:cubicBezTo>
                      <a:pt x="513" y="691"/>
                      <a:pt x="513" y="691"/>
                      <a:pt x="513" y="691"/>
                    </a:cubicBezTo>
                    <a:cubicBezTo>
                      <a:pt x="7" y="399"/>
                      <a:pt x="7" y="399"/>
                      <a:pt x="7" y="399"/>
                    </a:cubicBezTo>
                    <a:cubicBezTo>
                      <a:pt x="3" y="396"/>
                      <a:pt x="0" y="390"/>
                      <a:pt x="0" y="386"/>
                    </a:cubicBezTo>
                  </a:path>
                </a:pathLst>
              </a:custGeom>
              <a:gradFill>
                <a:gsLst>
                  <a:gs pos="0">
                    <a:srgbClr val="A9A8D9"/>
                  </a:gs>
                  <a:gs pos="98000">
                    <a:srgbClr val="B0B0EA"/>
                  </a:gs>
                </a:gsLst>
                <a:lin ang="120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任意多边形: 形状 15"/>
              <p:cNvSpPr/>
              <p:nvPr/>
            </p:nvSpPr>
            <p:spPr bwMode="auto">
              <a:xfrm>
                <a:off x="8359180" y="3031777"/>
                <a:ext cx="421057" cy="1634575"/>
              </a:xfrm>
              <a:custGeom>
                <a:avLst/>
                <a:gdLst>
                  <a:gd name="T0" fmla="*/ 92 w 102"/>
                  <a:gd name="T1" fmla="*/ 4 h 396"/>
                  <a:gd name="T2" fmla="*/ 100 w 102"/>
                  <a:gd name="T3" fmla="*/ 0 h 396"/>
                  <a:gd name="T4" fmla="*/ 101 w 102"/>
                  <a:gd name="T5" fmla="*/ 6 h 396"/>
                  <a:gd name="T6" fmla="*/ 37 w 102"/>
                  <a:gd name="T7" fmla="*/ 387 h 396"/>
                  <a:gd name="T8" fmla="*/ 34 w 102"/>
                  <a:gd name="T9" fmla="*/ 391 h 396"/>
                  <a:gd name="T10" fmla="*/ 34 w 102"/>
                  <a:gd name="T11" fmla="*/ 391 h 396"/>
                  <a:gd name="T12" fmla="*/ 27 w 102"/>
                  <a:gd name="T13" fmla="*/ 396 h 396"/>
                  <a:gd name="T14" fmla="*/ 26 w 102"/>
                  <a:gd name="T15" fmla="*/ 388 h 396"/>
                  <a:gd name="T16" fmla="*/ 26 w 102"/>
                  <a:gd name="T17" fmla="*/ 389 h 396"/>
                  <a:gd name="T18" fmla="*/ 0 w 102"/>
                  <a:gd name="T19" fmla="*/ 374 h 396"/>
                  <a:gd name="T20" fmla="*/ 92 w 102"/>
                  <a:gd name="T21" fmla="*/ 4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2" h="396">
                    <a:moveTo>
                      <a:pt x="92" y="4"/>
                    </a:move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2"/>
                      <a:pt x="102" y="5"/>
                      <a:pt x="101" y="6"/>
                    </a:cubicBezTo>
                    <a:cubicBezTo>
                      <a:pt x="37" y="387"/>
                      <a:pt x="37" y="387"/>
                      <a:pt x="37" y="387"/>
                    </a:cubicBezTo>
                    <a:cubicBezTo>
                      <a:pt x="37" y="389"/>
                      <a:pt x="36" y="391"/>
                      <a:pt x="34" y="391"/>
                    </a:cubicBezTo>
                    <a:cubicBezTo>
                      <a:pt x="34" y="391"/>
                      <a:pt x="34" y="391"/>
                      <a:pt x="34" y="391"/>
                    </a:cubicBezTo>
                    <a:cubicBezTo>
                      <a:pt x="27" y="396"/>
                      <a:pt x="27" y="396"/>
                      <a:pt x="27" y="396"/>
                    </a:cubicBezTo>
                    <a:cubicBezTo>
                      <a:pt x="26" y="388"/>
                      <a:pt x="26" y="388"/>
                      <a:pt x="26" y="388"/>
                    </a:cubicBezTo>
                    <a:cubicBezTo>
                      <a:pt x="26" y="389"/>
                      <a:pt x="26" y="389"/>
                      <a:pt x="26" y="389"/>
                    </a:cubicBezTo>
                    <a:cubicBezTo>
                      <a:pt x="0" y="374"/>
                      <a:pt x="0" y="374"/>
                      <a:pt x="0" y="374"/>
                    </a:cubicBezTo>
                    <a:cubicBezTo>
                      <a:pt x="92" y="4"/>
                      <a:pt x="92" y="4"/>
                      <a:pt x="92" y="4"/>
                    </a:cubicBezTo>
                  </a:path>
                </a:pathLst>
              </a:custGeom>
              <a:gradFill>
                <a:gsLst>
                  <a:gs pos="0">
                    <a:srgbClr val="7274D1"/>
                  </a:gs>
                  <a:gs pos="98000">
                    <a:srgbClr val="3E389E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任意多边形: 形状 16"/>
              <p:cNvSpPr/>
              <p:nvPr/>
            </p:nvSpPr>
            <p:spPr bwMode="auto">
              <a:xfrm>
                <a:off x="6315466" y="1802370"/>
                <a:ext cx="2432994" cy="2869939"/>
              </a:xfrm>
              <a:custGeom>
                <a:avLst/>
                <a:gdLst>
                  <a:gd name="T0" fmla="*/ 7 w 589"/>
                  <a:gd name="T1" fmla="*/ 399 h 695"/>
                  <a:gd name="T2" fmla="*/ 516 w 589"/>
                  <a:gd name="T3" fmla="*/ 693 h 695"/>
                  <a:gd name="T4" fmla="*/ 524 w 589"/>
                  <a:gd name="T5" fmla="*/ 690 h 695"/>
                  <a:gd name="T6" fmla="*/ 588 w 589"/>
                  <a:gd name="T7" fmla="*/ 309 h 695"/>
                  <a:gd name="T8" fmla="*/ 582 w 589"/>
                  <a:gd name="T9" fmla="*/ 296 h 695"/>
                  <a:gd name="T10" fmla="*/ 73 w 589"/>
                  <a:gd name="T11" fmla="*/ 2 h 695"/>
                  <a:gd name="T12" fmla="*/ 65 w 589"/>
                  <a:gd name="T13" fmla="*/ 5 h 695"/>
                  <a:gd name="T14" fmla="*/ 0 w 589"/>
                  <a:gd name="T15" fmla="*/ 386 h 695"/>
                  <a:gd name="T16" fmla="*/ 7 w 589"/>
                  <a:gd name="T17" fmla="*/ 399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9" h="695">
                    <a:moveTo>
                      <a:pt x="7" y="399"/>
                    </a:moveTo>
                    <a:cubicBezTo>
                      <a:pt x="516" y="693"/>
                      <a:pt x="516" y="693"/>
                      <a:pt x="516" y="693"/>
                    </a:cubicBezTo>
                    <a:cubicBezTo>
                      <a:pt x="520" y="695"/>
                      <a:pt x="523" y="694"/>
                      <a:pt x="524" y="690"/>
                    </a:cubicBezTo>
                    <a:cubicBezTo>
                      <a:pt x="588" y="309"/>
                      <a:pt x="588" y="309"/>
                      <a:pt x="588" y="309"/>
                    </a:cubicBezTo>
                    <a:cubicBezTo>
                      <a:pt x="589" y="305"/>
                      <a:pt x="586" y="299"/>
                      <a:pt x="582" y="296"/>
                    </a:cubicBezTo>
                    <a:cubicBezTo>
                      <a:pt x="73" y="2"/>
                      <a:pt x="73" y="2"/>
                      <a:pt x="73" y="2"/>
                    </a:cubicBezTo>
                    <a:cubicBezTo>
                      <a:pt x="69" y="0"/>
                      <a:pt x="65" y="1"/>
                      <a:pt x="65" y="5"/>
                    </a:cubicBezTo>
                    <a:cubicBezTo>
                      <a:pt x="0" y="386"/>
                      <a:pt x="0" y="386"/>
                      <a:pt x="0" y="386"/>
                    </a:cubicBezTo>
                    <a:cubicBezTo>
                      <a:pt x="0" y="391"/>
                      <a:pt x="3" y="397"/>
                      <a:pt x="7" y="399"/>
                    </a:cubicBezTo>
                  </a:path>
                </a:pathLst>
              </a:custGeom>
              <a:solidFill>
                <a:srgbClr val="2412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任意多边形: 形状 17"/>
              <p:cNvSpPr/>
              <p:nvPr/>
            </p:nvSpPr>
            <p:spPr bwMode="auto">
              <a:xfrm>
                <a:off x="6392925" y="1913593"/>
                <a:ext cx="2276090" cy="2645507"/>
              </a:xfrm>
              <a:custGeom>
                <a:avLst/>
                <a:gdLst>
                  <a:gd name="T0" fmla="*/ 125 w 1146"/>
                  <a:gd name="T1" fmla="*/ 0 h 1332"/>
                  <a:gd name="T2" fmla="*/ 0 w 1146"/>
                  <a:gd name="T3" fmla="*/ 744 h 1332"/>
                  <a:gd name="T4" fmla="*/ 1019 w 1146"/>
                  <a:gd name="T5" fmla="*/ 1332 h 1332"/>
                  <a:gd name="T6" fmla="*/ 1146 w 1146"/>
                  <a:gd name="T7" fmla="*/ 588 h 1332"/>
                  <a:gd name="T8" fmla="*/ 125 w 1146"/>
                  <a:gd name="T9" fmla="*/ 0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6" h="1332">
                    <a:moveTo>
                      <a:pt x="125" y="0"/>
                    </a:moveTo>
                    <a:lnTo>
                      <a:pt x="0" y="744"/>
                    </a:lnTo>
                    <a:lnTo>
                      <a:pt x="1019" y="1332"/>
                    </a:lnTo>
                    <a:lnTo>
                      <a:pt x="1146" y="588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3527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任意多边形: 形状 18"/>
              <p:cNvSpPr/>
              <p:nvPr/>
            </p:nvSpPr>
            <p:spPr bwMode="auto">
              <a:xfrm>
                <a:off x="5022504" y="3577959"/>
                <a:ext cx="3432010" cy="1940437"/>
              </a:xfrm>
              <a:custGeom>
                <a:avLst/>
                <a:gdLst>
                  <a:gd name="T0" fmla="*/ 0 w 831"/>
                  <a:gd name="T1" fmla="*/ 149 h 470"/>
                  <a:gd name="T2" fmla="*/ 28 w 831"/>
                  <a:gd name="T3" fmla="*/ 164 h 470"/>
                  <a:gd name="T4" fmla="*/ 306 w 831"/>
                  <a:gd name="T5" fmla="*/ 3 h 470"/>
                  <a:gd name="T6" fmla="*/ 325 w 831"/>
                  <a:gd name="T7" fmla="*/ 4 h 470"/>
                  <a:gd name="T8" fmla="*/ 805 w 831"/>
                  <a:gd name="T9" fmla="*/ 281 h 470"/>
                  <a:gd name="T10" fmla="*/ 831 w 831"/>
                  <a:gd name="T11" fmla="*/ 269 h 470"/>
                  <a:gd name="T12" fmla="*/ 820 w 831"/>
                  <a:gd name="T13" fmla="*/ 295 h 470"/>
                  <a:gd name="T14" fmla="*/ 820 w 831"/>
                  <a:gd name="T15" fmla="*/ 295 h 470"/>
                  <a:gd name="T16" fmla="*/ 817 w 831"/>
                  <a:gd name="T17" fmla="*/ 298 h 470"/>
                  <a:gd name="T18" fmla="*/ 524 w 831"/>
                  <a:gd name="T19" fmla="*/ 468 h 470"/>
                  <a:gd name="T20" fmla="*/ 506 w 831"/>
                  <a:gd name="T21" fmla="*/ 467 h 470"/>
                  <a:gd name="T22" fmla="*/ 14 w 831"/>
                  <a:gd name="T23" fmla="*/ 183 h 470"/>
                  <a:gd name="T24" fmla="*/ 10 w 831"/>
                  <a:gd name="T25" fmla="*/ 179 h 470"/>
                  <a:gd name="T26" fmla="*/ 10 w 831"/>
                  <a:gd name="T27" fmla="*/ 179 h 470"/>
                  <a:gd name="T28" fmla="*/ 0 w 831"/>
                  <a:gd name="T29" fmla="*/ 149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31" h="470">
                    <a:moveTo>
                      <a:pt x="0" y="149"/>
                    </a:moveTo>
                    <a:cubicBezTo>
                      <a:pt x="28" y="164"/>
                      <a:pt x="28" y="164"/>
                      <a:pt x="28" y="164"/>
                    </a:cubicBezTo>
                    <a:cubicBezTo>
                      <a:pt x="306" y="3"/>
                      <a:pt x="306" y="3"/>
                      <a:pt x="306" y="3"/>
                    </a:cubicBezTo>
                    <a:cubicBezTo>
                      <a:pt x="311" y="0"/>
                      <a:pt x="319" y="1"/>
                      <a:pt x="325" y="4"/>
                    </a:cubicBezTo>
                    <a:cubicBezTo>
                      <a:pt x="805" y="281"/>
                      <a:pt x="805" y="281"/>
                      <a:pt x="805" y="281"/>
                    </a:cubicBezTo>
                    <a:cubicBezTo>
                      <a:pt x="810" y="279"/>
                      <a:pt x="831" y="269"/>
                      <a:pt x="831" y="269"/>
                    </a:cubicBezTo>
                    <a:cubicBezTo>
                      <a:pt x="820" y="295"/>
                      <a:pt x="820" y="295"/>
                      <a:pt x="820" y="295"/>
                    </a:cubicBezTo>
                    <a:cubicBezTo>
                      <a:pt x="820" y="295"/>
                      <a:pt x="820" y="295"/>
                      <a:pt x="820" y="295"/>
                    </a:cubicBezTo>
                    <a:cubicBezTo>
                      <a:pt x="820" y="296"/>
                      <a:pt x="819" y="297"/>
                      <a:pt x="817" y="298"/>
                    </a:cubicBezTo>
                    <a:cubicBezTo>
                      <a:pt x="524" y="468"/>
                      <a:pt x="524" y="468"/>
                      <a:pt x="524" y="468"/>
                    </a:cubicBezTo>
                    <a:cubicBezTo>
                      <a:pt x="519" y="470"/>
                      <a:pt x="511" y="470"/>
                      <a:pt x="506" y="467"/>
                    </a:cubicBezTo>
                    <a:cubicBezTo>
                      <a:pt x="14" y="183"/>
                      <a:pt x="14" y="183"/>
                      <a:pt x="14" y="183"/>
                    </a:cubicBezTo>
                    <a:cubicBezTo>
                      <a:pt x="12" y="182"/>
                      <a:pt x="11" y="180"/>
                      <a:pt x="10" y="179"/>
                    </a:cubicBezTo>
                    <a:cubicBezTo>
                      <a:pt x="10" y="179"/>
                      <a:pt x="10" y="179"/>
                      <a:pt x="10" y="179"/>
                    </a:cubicBezTo>
                    <a:lnTo>
                      <a:pt x="0" y="149"/>
                    </a:lnTo>
                    <a:close/>
                  </a:path>
                </a:pathLst>
              </a:custGeom>
              <a:gradFill>
                <a:gsLst>
                  <a:gs pos="100000">
                    <a:srgbClr val="B9BAFD"/>
                  </a:gs>
                  <a:gs pos="45000">
                    <a:srgbClr val="959BF0"/>
                  </a:gs>
                  <a:gs pos="0">
                    <a:srgbClr val="5661DC"/>
                  </a:gs>
                </a:gsLst>
                <a:lin ang="120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任意多边形: 形状 19"/>
              <p:cNvSpPr/>
              <p:nvPr/>
            </p:nvSpPr>
            <p:spPr bwMode="auto">
              <a:xfrm>
                <a:off x="5014560" y="3440917"/>
                <a:ext cx="3443926" cy="1986117"/>
              </a:xfrm>
              <a:custGeom>
                <a:avLst/>
                <a:gdLst>
                  <a:gd name="T0" fmla="*/ 6 w 834"/>
                  <a:gd name="T1" fmla="*/ 187 h 481"/>
                  <a:gd name="T2" fmla="*/ 510 w 834"/>
                  <a:gd name="T3" fmla="*/ 478 h 481"/>
                  <a:gd name="T4" fmla="*/ 529 w 834"/>
                  <a:gd name="T5" fmla="*/ 479 h 481"/>
                  <a:gd name="T6" fmla="*/ 829 w 834"/>
                  <a:gd name="T7" fmla="*/ 305 h 481"/>
                  <a:gd name="T8" fmla="*/ 828 w 834"/>
                  <a:gd name="T9" fmla="*/ 294 h 481"/>
                  <a:gd name="T10" fmla="*/ 324 w 834"/>
                  <a:gd name="T11" fmla="*/ 3 h 481"/>
                  <a:gd name="T12" fmla="*/ 306 w 834"/>
                  <a:gd name="T13" fmla="*/ 3 h 481"/>
                  <a:gd name="T14" fmla="*/ 5 w 834"/>
                  <a:gd name="T15" fmla="*/ 176 h 481"/>
                  <a:gd name="T16" fmla="*/ 6 w 834"/>
                  <a:gd name="T17" fmla="*/ 187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4" h="481">
                    <a:moveTo>
                      <a:pt x="6" y="187"/>
                    </a:moveTo>
                    <a:cubicBezTo>
                      <a:pt x="510" y="478"/>
                      <a:pt x="510" y="478"/>
                      <a:pt x="510" y="478"/>
                    </a:cubicBezTo>
                    <a:cubicBezTo>
                      <a:pt x="516" y="481"/>
                      <a:pt x="524" y="481"/>
                      <a:pt x="529" y="479"/>
                    </a:cubicBezTo>
                    <a:cubicBezTo>
                      <a:pt x="829" y="305"/>
                      <a:pt x="829" y="305"/>
                      <a:pt x="829" y="305"/>
                    </a:cubicBezTo>
                    <a:cubicBezTo>
                      <a:pt x="834" y="302"/>
                      <a:pt x="834" y="297"/>
                      <a:pt x="828" y="294"/>
                    </a:cubicBezTo>
                    <a:cubicBezTo>
                      <a:pt x="324" y="3"/>
                      <a:pt x="324" y="3"/>
                      <a:pt x="324" y="3"/>
                    </a:cubicBezTo>
                    <a:cubicBezTo>
                      <a:pt x="319" y="0"/>
                      <a:pt x="311" y="0"/>
                      <a:pt x="306" y="3"/>
                    </a:cubicBezTo>
                    <a:cubicBezTo>
                      <a:pt x="5" y="176"/>
                      <a:pt x="5" y="176"/>
                      <a:pt x="5" y="176"/>
                    </a:cubicBezTo>
                    <a:cubicBezTo>
                      <a:pt x="0" y="179"/>
                      <a:pt x="1" y="184"/>
                      <a:pt x="6" y="187"/>
                    </a:cubicBezTo>
                    <a:close/>
                  </a:path>
                </a:pathLst>
              </a:custGeom>
              <a:gradFill>
                <a:gsLst>
                  <a:gs pos="0">
                    <a:srgbClr val="C0C0F6"/>
                  </a:gs>
                  <a:gs pos="100000">
                    <a:srgbClr val="D3D3F9"/>
                  </a:gs>
                </a:gsLst>
                <a:lin ang="120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任意多边形: 形状 20"/>
              <p:cNvSpPr/>
              <p:nvPr/>
            </p:nvSpPr>
            <p:spPr bwMode="auto">
              <a:xfrm>
                <a:off x="7662053" y="5129116"/>
                <a:ext cx="85404" cy="79445"/>
              </a:xfrm>
              <a:custGeom>
                <a:avLst/>
                <a:gdLst>
                  <a:gd name="T0" fmla="*/ 21 w 21"/>
                  <a:gd name="T1" fmla="*/ 6 h 19"/>
                  <a:gd name="T2" fmla="*/ 21 w 21"/>
                  <a:gd name="T3" fmla="*/ 0 h 19"/>
                  <a:gd name="T4" fmla="*/ 20 w 21"/>
                  <a:gd name="T5" fmla="*/ 0 h 19"/>
                  <a:gd name="T6" fmla="*/ 1 w 21"/>
                  <a:gd name="T7" fmla="*/ 11 h 19"/>
                  <a:gd name="T8" fmla="*/ 0 w 21"/>
                  <a:gd name="T9" fmla="*/ 12 h 19"/>
                  <a:gd name="T10" fmla="*/ 0 w 21"/>
                  <a:gd name="T11" fmla="*/ 18 h 19"/>
                  <a:gd name="T12" fmla="*/ 1 w 21"/>
                  <a:gd name="T13" fmla="*/ 19 h 19"/>
                  <a:gd name="T14" fmla="*/ 20 w 21"/>
                  <a:gd name="T15" fmla="*/ 7 h 19"/>
                  <a:gd name="T16" fmla="*/ 21 w 21"/>
                  <a:gd name="T17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9">
                    <a:moveTo>
                      <a:pt x="21" y="6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0" y="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0" y="12"/>
                      <a:pt x="0" y="12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1" y="19"/>
                      <a:pt x="1" y="19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1" y="7"/>
                      <a:pt x="21" y="6"/>
                      <a:pt x="21" y="6"/>
                    </a:cubicBezTo>
                    <a:close/>
                  </a:path>
                </a:pathLst>
              </a:custGeom>
              <a:solidFill>
                <a:srgbClr val="2842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任意多边形: 形状 21"/>
              <p:cNvSpPr/>
              <p:nvPr/>
            </p:nvSpPr>
            <p:spPr bwMode="auto">
              <a:xfrm>
                <a:off x="7540900" y="5194658"/>
                <a:ext cx="87389" cy="83417"/>
              </a:xfrm>
              <a:custGeom>
                <a:avLst/>
                <a:gdLst>
                  <a:gd name="T0" fmla="*/ 21 w 21"/>
                  <a:gd name="T1" fmla="*/ 7 h 20"/>
                  <a:gd name="T2" fmla="*/ 21 w 21"/>
                  <a:gd name="T3" fmla="*/ 1 h 20"/>
                  <a:gd name="T4" fmla="*/ 20 w 21"/>
                  <a:gd name="T5" fmla="*/ 1 h 20"/>
                  <a:gd name="T6" fmla="*/ 1 w 21"/>
                  <a:gd name="T7" fmla="*/ 12 h 20"/>
                  <a:gd name="T8" fmla="*/ 0 w 21"/>
                  <a:gd name="T9" fmla="*/ 13 h 20"/>
                  <a:gd name="T10" fmla="*/ 0 w 21"/>
                  <a:gd name="T11" fmla="*/ 19 h 20"/>
                  <a:gd name="T12" fmla="*/ 1 w 21"/>
                  <a:gd name="T13" fmla="*/ 19 h 20"/>
                  <a:gd name="T14" fmla="*/ 20 w 21"/>
                  <a:gd name="T15" fmla="*/ 8 h 20"/>
                  <a:gd name="T16" fmla="*/ 21 w 21"/>
                  <a:gd name="T17" fmla="*/ 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20">
                    <a:moveTo>
                      <a:pt x="21" y="7"/>
                    </a:moveTo>
                    <a:cubicBezTo>
                      <a:pt x="21" y="1"/>
                      <a:pt x="21" y="1"/>
                      <a:pt x="21" y="1"/>
                    </a:cubicBezTo>
                    <a:cubicBezTo>
                      <a:pt x="21" y="1"/>
                      <a:pt x="21" y="0"/>
                      <a:pt x="20" y="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3"/>
                      <a:pt x="0" y="13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20"/>
                      <a:pt x="1" y="1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1" y="8"/>
                      <a:pt x="21" y="7"/>
                      <a:pt x="21" y="7"/>
                    </a:cubicBezTo>
                    <a:close/>
                  </a:path>
                </a:pathLst>
              </a:custGeom>
              <a:solidFill>
                <a:srgbClr val="2842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任意多边形: 形状 22"/>
              <p:cNvSpPr/>
              <p:nvPr/>
            </p:nvSpPr>
            <p:spPr bwMode="auto">
              <a:xfrm>
                <a:off x="5723603" y="3627612"/>
                <a:ext cx="2401216" cy="1390282"/>
              </a:xfrm>
              <a:custGeom>
                <a:avLst/>
                <a:gdLst>
                  <a:gd name="T0" fmla="*/ 579 w 581"/>
                  <a:gd name="T1" fmla="*/ 244 h 337"/>
                  <a:gd name="T2" fmla="*/ 160 w 581"/>
                  <a:gd name="T3" fmla="*/ 2 h 337"/>
                  <a:gd name="T4" fmla="*/ 151 w 581"/>
                  <a:gd name="T5" fmla="*/ 2 h 337"/>
                  <a:gd name="T6" fmla="*/ 2 w 581"/>
                  <a:gd name="T7" fmla="*/ 88 h 337"/>
                  <a:gd name="T8" fmla="*/ 2 w 581"/>
                  <a:gd name="T9" fmla="*/ 94 h 337"/>
                  <a:gd name="T10" fmla="*/ 421 w 581"/>
                  <a:gd name="T11" fmla="*/ 336 h 337"/>
                  <a:gd name="T12" fmla="*/ 430 w 581"/>
                  <a:gd name="T13" fmla="*/ 336 h 337"/>
                  <a:gd name="T14" fmla="*/ 579 w 581"/>
                  <a:gd name="T15" fmla="*/ 249 h 337"/>
                  <a:gd name="T16" fmla="*/ 579 w 581"/>
                  <a:gd name="T17" fmla="*/ 244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1" h="337">
                    <a:moveTo>
                      <a:pt x="579" y="244"/>
                    </a:moveTo>
                    <a:cubicBezTo>
                      <a:pt x="160" y="2"/>
                      <a:pt x="160" y="2"/>
                      <a:pt x="160" y="2"/>
                    </a:cubicBezTo>
                    <a:cubicBezTo>
                      <a:pt x="158" y="0"/>
                      <a:pt x="154" y="0"/>
                      <a:pt x="151" y="2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0" y="90"/>
                      <a:pt x="0" y="93"/>
                      <a:pt x="2" y="94"/>
                    </a:cubicBezTo>
                    <a:cubicBezTo>
                      <a:pt x="421" y="336"/>
                      <a:pt x="421" y="336"/>
                      <a:pt x="421" y="336"/>
                    </a:cubicBezTo>
                    <a:cubicBezTo>
                      <a:pt x="424" y="337"/>
                      <a:pt x="427" y="337"/>
                      <a:pt x="430" y="336"/>
                    </a:cubicBezTo>
                    <a:cubicBezTo>
                      <a:pt x="579" y="249"/>
                      <a:pt x="579" y="249"/>
                      <a:pt x="579" y="249"/>
                    </a:cubicBezTo>
                    <a:cubicBezTo>
                      <a:pt x="581" y="248"/>
                      <a:pt x="581" y="245"/>
                      <a:pt x="579" y="244"/>
                    </a:cubicBezTo>
                    <a:close/>
                  </a:path>
                </a:pathLst>
              </a:custGeom>
              <a:solidFill>
                <a:srgbClr val="ADB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任意多边形: 形状 23"/>
              <p:cNvSpPr/>
              <p:nvPr/>
            </p:nvSpPr>
            <p:spPr bwMode="auto">
              <a:xfrm>
                <a:off x="5723603" y="3627612"/>
                <a:ext cx="2401216" cy="1030795"/>
              </a:xfrm>
              <a:custGeom>
                <a:avLst/>
                <a:gdLst>
                  <a:gd name="T0" fmla="*/ 579 w 581"/>
                  <a:gd name="T1" fmla="*/ 249 h 250"/>
                  <a:gd name="T2" fmla="*/ 578 w 581"/>
                  <a:gd name="T3" fmla="*/ 250 h 250"/>
                  <a:gd name="T4" fmla="*/ 160 w 581"/>
                  <a:gd name="T5" fmla="*/ 9 h 250"/>
                  <a:gd name="T6" fmla="*/ 151 w 581"/>
                  <a:gd name="T7" fmla="*/ 9 h 250"/>
                  <a:gd name="T8" fmla="*/ 4 w 581"/>
                  <a:gd name="T9" fmla="*/ 95 h 250"/>
                  <a:gd name="T10" fmla="*/ 2 w 581"/>
                  <a:gd name="T11" fmla="*/ 94 h 250"/>
                  <a:gd name="T12" fmla="*/ 2 w 581"/>
                  <a:gd name="T13" fmla="*/ 88 h 250"/>
                  <a:gd name="T14" fmla="*/ 151 w 581"/>
                  <a:gd name="T15" fmla="*/ 2 h 250"/>
                  <a:gd name="T16" fmla="*/ 160 w 581"/>
                  <a:gd name="T17" fmla="*/ 2 h 250"/>
                  <a:gd name="T18" fmla="*/ 579 w 581"/>
                  <a:gd name="T19" fmla="*/ 244 h 250"/>
                  <a:gd name="T20" fmla="*/ 579 w 581"/>
                  <a:gd name="T21" fmla="*/ 249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1" h="250">
                    <a:moveTo>
                      <a:pt x="579" y="249"/>
                    </a:moveTo>
                    <a:cubicBezTo>
                      <a:pt x="578" y="250"/>
                      <a:pt x="578" y="250"/>
                      <a:pt x="578" y="250"/>
                    </a:cubicBezTo>
                    <a:cubicBezTo>
                      <a:pt x="160" y="9"/>
                      <a:pt x="160" y="9"/>
                      <a:pt x="160" y="9"/>
                    </a:cubicBezTo>
                    <a:cubicBezTo>
                      <a:pt x="158" y="8"/>
                      <a:pt x="154" y="8"/>
                      <a:pt x="151" y="9"/>
                    </a:cubicBezTo>
                    <a:cubicBezTo>
                      <a:pt x="4" y="95"/>
                      <a:pt x="4" y="95"/>
                      <a:pt x="4" y="95"/>
                    </a:cubicBezTo>
                    <a:cubicBezTo>
                      <a:pt x="2" y="94"/>
                      <a:pt x="2" y="94"/>
                      <a:pt x="2" y="94"/>
                    </a:cubicBezTo>
                    <a:cubicBezTo>
                      <a:pt x="0" y="93"/>
                      <a:pt x="0" y="90"/>
                      <a:pt x="2" y="88"/>
                    </a:cubicBezTo>
                    <a:cubicBezTo>
                      <a:pt x="151" y="2"/>
                      <a:pt x="151" y="2"/>
                      <a:pt x="151" y="2"/>
                    </a:cubicBezTo>
                    <a:cubicBezTo>
                      <a:pt x="154" y="0"/>
                      <a:pt x="158" y="0"/>
                      <a:pt x="160" y="2"/>
                    </a:cubicBezTo>
                    <a:cubicBezTo>
                      <a:pt x="579" y="244"/>
                      <a:pt x="579" y="244"/>
                      <a:pt x="579" y="244"/>
                    </a:cubicBezTo>
                    <a:cubicBezTo>
                      <a:pt x="581" y="245"/>
                      <a:pt x="581" y="248"/>
                      <a:pt x="579" y="249"/>
                    </a:cubicBezTo>
                    <a:close/>
                  </a:path>
                </a:pathLst>
              </a:custGeom>
              <a:solidFill>
                <a:srgbClr val="919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任意多边形: 形状 24"/>
              <p:cNvSpPr/>
              <p:nvPr/>
            </p:nvSpPr>
            <p:spPr bwMode="auto">
              <a:xfrm>
                <a:off x="6303549" y="3689181"/>
                <a:ext cx="1569032" cy="903684"/>
              </a:xfrm>
              <a:custGeom>
                <a:avLst/>
                <a:gdLst>
                  <a:gd name="T0" fmla="*/ 0 w 790"/>
                  <a:gd name="T1" fmla="*/ 19 h 455"/>
                  <a:gd name="T2" fmla="*/ 756 w 790"/>
                  <a:gd name="T3" fmla="*/ 455 h 455"/>
                  <a:gd name="T4" fmla="*/ 790 w 790"/>
                  <a:gd name="T5" fmla="*/ 436 h 455"/>
                  <a:gd name="T6" fmla="*/ 33 w 790"/>
                  <a:gd name="T7" fmla="*/ 0 h 455"/>
                  <a:gd name="T8" fmla="*/ 0 w 790"/>
                  <a:gd name="T9" fmla="*/ 19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0" h="455">
                    <a:moveTo>
                      <a:pt x="0" y="19"/>
                    </a:moveTo>
                    <a:lnTo>
                      <a:pt x="756" y="455"/>
                    </a:lnTo>
                    <a:lnTo>
                      <a:pt x="790" y="436"/>
                    </a:lnTo>
                    <a:lnTo>
                      <a:pt x="33" y="0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2412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任意多边形: 形状 25"/>
              <p:cNvSpPr/>
              <p:nvPr/>
            </p:nvSpPr>
            <p:spPr bwMode="auto">
              <a:xfrm>
                <a:off x="6140687" y="3784515"/>
                <a:ext cx="1475685" cy="850058"/>
              </a:xfrm>
              <a:custGeom>
                <a:avLst/>
                <a:gdLst>
                  <a:gd name="T0" fmla="*/ 0 w 743"/>
                  <a:gd name="T1" fmla="*/ 18 h 428"/>
                  <a:gd name="T2" fmla="*/ 710 w 743"/>
                  <a:gd name="T3" fmla="*/ 428 h 428"/>
                  <a:gd name="T4" fmla="*/ 743 w 743"/>
                  <a:gd name="T5" fmla="*/ 407 h 428"/>
                  <a:gd name="T6" fmla="*/ 34 w 743"/>
                  <a:gd name="T7" fmla="*/ 0 h 428"/>
                  <a:gd name="T8" fmla="*/ 0 w 743"/>
                  <a:gd name="T9" fmla="*/ 18 h 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3" h="428">
                    <a:moveTo>
                      <a:pt x="0" y="18"/>
                    </a:moveTo>
                    <a:lnTo>
                      <a:pt x="710" y="428"/>
                    </a:lnTo>
                    <a:lnTo>
                      <a:pt x="743" y="407"/>
                    </a:lnTo>
                    <a:lnTo>
                      <a:pt x="34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2412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任意多边形: 形状 26"/>
              <p:cNvSpPr/>
              <p:nvPr/>
            </p:nvSpPr>
            <p:spPr bwMode="auto">
              <a:xfrm>
                <a:off x="6033437" y="3842113"/>
                <a:ext cx="1727922" cy="999017"/>
              </a:xfrm>
              <a:custGeom>
                <a:avLst/>
                <a:gdLst>
                  <a:gd name="T0" fmla="*/ 0 w 870"/>
                  <a:gd name="T1" fmla="*/ 21 h 503"/>
                  <a:gd name="T2" fmla="*/ 834 w 870"/>
                  <a:gd name="T3" fmla="*/ 503 h 503"/>
                  <a:gd name="T4" fmla="*/ 870 w 870"/>
                  <a:gd name="T5" fmla="*/ 482 h 503"/>
                  <a:gd name="T6" fmla="*/ 34 w 870"/>
                  <a:gd name="T7" fmla="*/ 0 h 503"/>
                  <a:gd name="T8" fmla="*/ 0 w 870"/>
                  <a:gd name="T9" fmla="*/ 21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0" h="503">
                    <a:moveTo>
                      <a:pt x="0" y="21"/>
                    </a:moveTo>
                    <a:lnTo>
                      <a:pt x="834" y="503"/>
                    </a:lnTo>
                    <a:lnTo>
                      <a:pt x="870" y="482"/>
                    </a:lnTo>
                    <a:lnTo>
                      <a:pt x="34" y="0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2412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任意多边形: 形状 27"/>
              <p:cNvSpPr/>
              <p:nvPr/>
            </p:nvSpPr>
            <p:spPr bwMode="auto">
              <a:xfrm>
                <a:off x="5926187" y="3903682"/>
                <a:ext cx="1727922" cy="999017"/>
              </a:xfrm>
              <a:custGeom>
                <a:avLst/>
                <a:gdLst>
                  <a:gd name="T0" fmla="*/ 0 w 870"/>
                  <a:gd name="T1" fmla="*/ 21 h 503"/>
                  <a:gd name="T2" fmla="*/ 836 w 870"/>
                  <a:gd name="T3" fmla="*/ 503 h 503"/>
                  <a:gd name="T4" fmla="*/ 870 w 870"/>
                  <a:gd name="T5" fmla="*/ 482 h 503"/>
                  <a:gd name="T6" fmla="*/ 34 w 870"/>
                  <a:gd name="T7" fmla="*/ 0 h 503"/>
                  <a:gd name="T8" fmla="*/ 0 w 870"/>
                  <a:gd name="T9" fmla="*/ 21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0" h="503">
                    <a:moveTo>
                      <a:pt x="0" y="21"/>
                    </a:moveTo>
                    <a:lnTo>
                      <a:pt x="836" y="503"/>
                    </a:lnTo>
                    <a:lnTo>
                      <a:pt x="870" y="482"/>
                    </a:lnTo>
                    <a:lnTo>
                      <a:pt x="34" y="0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2412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任意多边形: 形状 28"/>
              <p:cNvSpPr/>
              <p:nvPr/>
            </p:nvSpPr>
            <p:spPr bwMode="auto">
              <a:xfrm>
                <a:off x="5818936" y="3965252"/>
                <a:ext cx="1725936" cy="995045"/>
              </a:xfrm>
              <a:custGeom>
                <a:avLst/>
                <a:gdLst>
                  <a:gd name="T0" fmla="*/ 0 w 869"/>
                  <a:gd name="T1" fmla="*/ 21 h 501"/>
                  <a:gd name="T2" fmla="*/ 836 w 869"/>
                  <a:gd name="T3" fmla="*/ 501 h 501"/>
                  <a:gd name="T4" fmla="*/ 869 w 869"/>
                  <a:gd name="T5" fmla="*/ 482 h 501"/>
                  <a:gd name="T6" fmla="*/ 34 w 869"/>
                  <a:gd name="T7" fmla="*/ 0 h 501"/>
                  <a:gd name="T8" fmla="*/ 0 w 869"/>
                  <a:gd name="T9" fmla="*/ 21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9" h="501">
                    <a:moveTo>
                      <a:pt x="0" y="21"/>
                    </a:moveTo>
                    <a:lnTo>
                      <a:pt x="836" y="501"/>
                    </a:lnTo>
                    <a:lnTo>
                      <a:pt x="869" y="482"/>
                    </a:lnTo>
                    <a:lnTo>
                      <a:pt x="34" y="0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2412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任意多边形: 形状 29"/>
              <p:cNvSpPr/>
              <p:nvPr/>
            </p:nvSpPr>
            <p:spPr bwMode="auto">
              <a:xfrm>
                <a:off x="7896414" y="4604782"/>
                <a:ext cx="133070" cy="79445"/>
              </a:xfrm>
              <a:custGeom>
                <a:avLst/>
                <a:gdLst>
                  <a:gd name="T0" fmla="*/ 0 w 67"/>
                  <a:gd name="T1" fmla="*/ 21 h 40"/>
                  <a:gd name="T2" fmla="*/ 33 w 67"/>
                  <a:gd name="T3" fmla="*/ 40 h 40"/>
                  <a:gd name="T4" fmla="*/ 67 w 67"/>
                  <a:gd name="T5" fmla="*/ 21 h 40"/>
                  <a:gd name="T6" fmla="*/ 33 w 67"/>
                  <a:gd name="T7" fmla="*/ 0 h 40"/>
                  <a:gd name="T8" fmla="*/ 0 w 67"/>
                  <a:gd name="T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0">
                    <a:moveTo>
                      <a:pt x="0" y="21"/>
                    </a:moveTo>
                    <a:lnTo>
                      <a:pt x="33" y="40"/>
                    </a:lnTo>
                    <a:lnTo>
                      <a:pt x="67" y="21"/>
                    </a:lnTo>
                    <a:lnTo>
                      <a:pt x="33" y="0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2412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任意多边形: 形状 30"/>
              <p:cNvSpPr/>
              <p:nvPr/>
            </p:nvSpPr>
            <p:spPr bwMode="auto">
              <a:xfrm>
                <a:off x="7662053" y="4658406"/>
                <a:ext cx="206556" cy="121154"/>
              </a:xfrm>
              <a:custGeom>
                <a:avLst/>
                <a:gdLst>
                  <a:gd name="T0" fmla="*/ 0 w 104"/>
                  <a:gd name="T1" fmla="*/ 19 h 61"/>
                  <a:gd name="T2" fmla="*/ 68 w 104"/>
                  <a:gd name="T3" fmla="*/ 61 h 61"/>
                  <a:gd name="T4" fmla="*/ 104 w 104"/>
                  <a:gd name="T5" fmla="*/ 40 h 61"/>
                  <a:gd name="T6" fmla="*/ 33 w 104"/>
                  <a:gd name="T7" fmla="*/ 0 h 61"/>
                  <a:gd name="T8" fmla="*/ 0 w 104"/>
                  <a:gd name="T9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61">
                    <a:moveTo>
                      <a:pt x="0" y="19"/>
                    </a:moveTo>
                    <a:lnTo>
                      <a:pt x="68" y="61"/>
                    </a:lnTo>
                    <a:lnTo>
                      <a:pt x="104" y="40"/>
                    </a:lnTo>
                    <a:lnTo>
                      <a:pt x="33" y="0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2412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任意多边形: 形状 31"/>
              <p:cNvSpPr/>
              <p:nvPr/>
            </p:nvSpPr>
            <p:spPr bwMode="auto">
              <a:xfrm>
                <a:off x="5836812" y="4374392"/>
                <a:ext cx="887795" cy="512418"/>
              </a:xfrm>
              <a:custGeom>
                <a:avLst/>
                <a:gdLst>
                  <a:gd name="T0" fmla="*/ 117 w 215"/>
                  <a:gd name="T1" fmla="*/ 121 h 124"/>
                  <a:gd name="T2" fmla="*/ 4 w 215"/>
                  <a:gd name="T3" fmla="*/ 56 h 124"/>
                  <a:gd name="T4" fmla="*/ 4 w 215"/>
                  <a:gd name="T5" fmla="*/ 47 h 124"/>
                  <a:gd name="T6" fmla="*/ 82 w 215"/>
                  <a:gd name="T7" fmla="*/ 2 h 124"/>
                  <a:gd name="T8" fmla="*/ 98 w 215"/>
                  <a:gd name="T9" fmla="*/ 2 h 124"/>
                  <a:gd name="T10" fmla="*/ 211 w 215"/>
                  <a:gd name="T11" fmla="*/ 68 h 124"/>
                  <a:gd name="T12" fmla="*/ 211 w 215"/>
                  <a:gd name="T13" fmla="*/ 77 h 124"/>
                  <a:gd name="T14" fmla="*/ 133 w 215"/>
                  <a:gd name="T15" fmla="*/ 121 h 124"/>
                  <a:gd name="T16" fmla="*/ 117 w 215"/>
                  <a:gd name="T17" fmla="*/ 12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5" h="124">
                    <a:moveTo>
                      <a:pt x="117" y="121"/>
                    </a:moveTo>
                    <a:cubicBezTo>
                      <a:pt x="4" y="56"/>
                      <a:pt x="4" y="56"/>
                      <a:pt x="4" y="56"/>
                    </a:cubicBezTo>
                    <a:cubicBezTo>
                      <a:pt x="0" y="54"/>
                      <a:pt x="0" y="49"/>
                      <a:pt x="4" y="47"/>
                    </a:cubicBezTo>
                    <a:cubicBezTo>
                      <a:pt x="82" y="2"/>
                      <a:pt x="82" y="2"/>
                      <a:pt x="82" y="2"/>
                    </a:cubicBezTo>
                    <a:cubicBezTo>
                      <a:pt x="86" y="0"/>
                      <a:pt x="93" y="0"/>
                      <a:pt x="98" y="2"/>
                    </a:cubicBezTo>
                    <a:cubicBezTo>
                      <a:pt x="211" y="68"/>
                      <a:pt x="211" y="68"/>
                      <a:pt x="211" y="68"/>
                    </a:cubicBezTo>
                    <a:cubicBezTo>
                      <a:pt x="215" y="70"/>
                      <a:pt x="215" y="74"/>
                      <a:pt x="211" y="77"/>
                    </a:cubicBezTo>
                    <a:cubicBezTo>
                      <a:pt x="133" y="121"/>
                      <a:pt x="133" y="121"/>
                      <a:pt x="133" y="121"/>
                    </a:cubicBezTo>
                    <a:cubicBezTo>
                      <a:pt x="129" y="124"/>
                      <a:pt x="122" y="124"/>
                      <a:pt x="117" y="121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1E1FB"/>
                  </a:gs>
                  <a:gs pos="0">
                    <a:srgbClr val="C1C1F7"/>
                  </a:gs>
                </a:gsLst>
                <a:lin ang="120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任意多边形: 形状 32"/>
              <p:cNvSpPr/>
              <p:nvPr/>
            </p:nvSpPr>
            <p:spPr bwMode="auto">
              <a:xfrm>
                <a:off x="5840784" y="4374392"/>
                <a:ext cx="879850" cy="305862"/>
              </a:xfrm>
              <a:custGeom>
                <a:avLst/>
                <a:gdLst>
                  <a:gd name="T0" fmla="*/ 210 w 213"/>
                  <a:gd name="T1" fmla="*/ 71 h 74"/>
                  <a:gd name="T2" fmla="*/ 97 w 213"/>
                  <a:gd name="T3" fmla="*/ 6 h 74"/>
                  <a:gd name="T4" fmla="*/ 81 w 213"/>
                  <a:gd name="T5" fmla="*/ 6 h 74"/>
                  <a:gd name="T6" fmla="*/ 3 w 213"/>
                  <a:gd name="T7" fmla="*/ 51 h 74"/>
                  <a:gd name="T8" fmla="*/ 1 w 213"/>
                  <a:gd name="T9" fmla="*/ 53 h 74"/>
                  <a:gd name="T10" fmla="*/ 3 w 213"/>
                  <a:gd name="T11" fmla="*/ 47 h 74"/>
                  <a:gd name="T12" fmla="*/ 81 w 213"/>
                  <a:gd name="T13" fmla="*/ 2 h 74"/>
                  <a:gd name="T14" fmla="*/ 97 w 213"/>
                  <a:gd name="T15" fmla="*/ 2 h 74"/>
                  <a:gd name="T16" fmla="*/ 210 w 213"/>
                  <a:gd name="T17" fmla="*/ 68 h 74"/>
                  <a:gd name="T18" fmla="*/ 212 w 213"/>
                  <a:gd name="T19" fmla="*/ 74 h 74"/>
                  <a:gd name="T20" fmla="*/ 210 w 213"/>
                  <a:gd name="T21" fmla="*/ 7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3" h="74">
                    <a:moveTo>
                      <a:pt x="210" y="71"/>
                    </a:moveTo>
                    <a:cubicBezTo>
                      <a:pt x="97" y="6"/>
                      <a:pt x="97" y="6"/>
                      <a:pt x="97" y="6"/>
                    </a:cubicBezTo>
                    <a:cubicBezTo>
                      <a:pt x="92" y="4"/>
                      <a:pt x="85" y="4"/>
                      <a:pt x="81" y="6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2" y="51"/>
                      <a:pt x="1" y="52"/>
                      <a:pt x="1" y="53"/>
                    </a:cubicBezTo>
                    <a:cubicBezTo>
                      <a:pt x="0" y="51"/>
                      <a:pt x="0" y="49"/>
                      <a:pt x="3" y="47"/>
                    </a:cubicBezTo>
                    <a:cubicBezTo>
                      <a:pt x="81" y="2"/>
                      <a:pt x="81" y="2"/>
                      <a:pt x="81" y="2"/>
                    </a:cubicBezTo>
                    <a:cubicBezTo>
                      <a:pt x="85" y="0"/>
                      <a:pt x="92" y="0"/>
                      <a:pt x="97" y="2"/>
                    </a:cubicBezTo>
                    <a:cubicBezTo>
                      <a:pt x="210" y="68"/>
                      <a:pt x="210" y="68"/>
                      <a:pt x="210" y="68"/>
                    </a:cubicBezTo>
                    <a:cubicBezTo>
                      <a:pt x="213" y="69"/>
                      <a:pt x="213" y="72"/>
                      <a:pt x="212" y="74"/>
                    </a:cubicBezTo>
                    <a:cubicBezTo>
                      <a:pt x="212" y="73"/>
                      <a:pt x="211" y="72"/>
                      <a:pt x="210" y="71"/>
                    </a:cubicBezTo>
                    <a:close/>
                  </a:path>
                </a:pathLst>
              </a:custGeom>
              <a:solidFill>
                <a:srgbClr val="919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任意多边形: 形状 33"/>
              <p:cNvSpPr/>
              <p:nvPr/>
            </p:nvSpPr>
            <p:spPr bwMode="auto">
              <a:xfrm>
                <a:off x="6333026" y="2685315"/>
                <a:ext cx="2309171" cy="1977943"/>
              </a:xfrm>
              <a:custGeom>
                <a:avLst/>
                <a:gdLst>
                  <a:gd name="connsiteX0" fmla="*/ 1032300 w 1845717"/>
                  <a:gd name="connsiteY0" fmla="*/ 0 h 1580967"/>
                  <a:gd name="connsiteX1" fmla="*/ 1064894 w 1845717"/>
                  <a:gd name="connsiteY1" fmla="*/ 7418 h 1580967"/>
                  <a:gd name="connsiteX2" fmla="*/ 1766691 w 1845717"/>
                  <a:gd name="connsiteY2" fmla="*/ 412191 h 1580967"/>
                  <a:gd name="connsiteX3" fmla="*/ 1845717 w 1845717"/>
                  <a:gd name="connsiteY3" fmla="*/ 457771 h 1580967"/>
                  <a:gd name="connsiteX4" fmla="*/ 1665376 w 1845717"/>
                  <a:gd name="connsiteY4" fmla="*/ 1500118 h 1580967"/>
                  <a:gd name="connsiteX5" fmla="*/ 1736467 w 1845717"/>
                  <a:gd name="connsiteY5" fmla="*/ 1512418 h 1580967"/>
                  <a:gd name="connsiteX6" fmla="*/ 1724638 w 1845717"/>
                  <a:gd name="connsiteY6" fmla="*/ 1577089 h 1580967"/>
                  <a:gd name="connsiteX7" fmla="*/ 1709755 w 1845717"/>
                  <a:gd name="connsiteY7" fmla="*/ 1580967 h 1580967"/>
                  <a:gd name="connsiteX8" fmla="*/ 1678811 w 1845717"/>
                  <a:gd name="connsiteY8" fmla="*/ 1573549 h 1580967"/>
                  <a:gd name="connsiteX9" fmla="*/ 15294 w 1845717"/>
                  <a:gd name="connsiteY9" fmla="*/ 614088 h 1580967"/>
                  <a:gd name="connsiteX10" fmla="*/ 11993 w 1845717"/>
                  <a:gd name="connsiteY10" fmla="*/ 577820 h 1580967"/>
                  <a:gd name="connsiteX11" fmla="*/ 1002182 w 1845717"/>
                  <a:gd name="connsiteY11" fmla="*/ 7418 h 1580967"/>
                  <a:gd name="connsiteX12" fmla="*/ 1032300 w 1845717"/>
                  <a:gd name="connsiteY12" fmla="*/ 0 h 158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45717" h="1580967">
                    <a:moveTo>
                      <a:pt x="1032300" y="0"/>
                    </a:moveTo>
                    <a:cubicBezTo>
                      <a:pt x="1043440" y="0"/>
                      <a:pt x="1054992" y="2473"/>
                      <a:pt x="1064894" y="7418"/>
                    </a:cubicBezTo>
                    <a:cubicBezTo>
                      <a:pt x="1064894" y="7418"/>
                      <a:pt x="1064894" y="7418"/>
                      <a:pt x="1766691" y="412191"/>
                    </a:cubicBezTo>
                    <a:lnTo>
                      <a:pt x="1845717" y="457771"/>
                    </a:lnTo>
                    <a:lnTo>
                      <a:pt x="1665376" y="1500118"/>
                    </a:lnTo>
                    <a:lnTo>
                      <a:pt x="1736467" y="1512418"/>
                    </a:lnTo>
                    <a:lnTo>
                      <a:pt x="1724638" y="1577089"/>
                    </a:lnTo>
                    <a:lnTo>
                      <a:pt x="1709755" y="1580967"/>
                    </a:lnTo>
                    <a:cubicBezTo>
                      <a:pt x="1698615" y="1580967"/>
                      <a:pt x="1687063" y="1578494"/>
                      <a:pt x="1678811" y="1573549"/>
                    </a:cubicBezTo>
                    <a:cubicBezTo>
                      <a:pt x="1678811" y="1573549"/>
                      <a:pt x="1678811" y="1573549"/>
                      <a:pt x="15294" y="614088"/>
                    </a:cubicBezTo>
                    <a:cubicBezTo>
                      <a:pt x="-4510" y="604197"/>
                      <a:pt x="-4510" y="587711"/>
                      <a:pt x="11993" y="577820"/>
                    </a:cubicBezTo>
                    <a:cubicBezTo>
                      <a:pt x="11993" y="577820"/>
                      <a:pt x="11993" y="577820"/>
                      <a:pt x="1002182" y="7418"/>
                    </a:cubicBezTo>
                    <a:cubicBezTo>
                      <a:pt x="1010434" y="2473"/>
                      <a:pt x="1021161" y="0"/>
                      <a:pt x="103230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D3D3F9">
                      <a:alpha val="15000"/>
                    </a:srgbClr>
                  </a:gs>
                  <a:gs pos="100000">
                    <a:srgbClr val="C3C3F7">
                      <a:alpha val="15000"/>
                    </a:srgbClr>
                  </a:gs>
                </a:gsLst>
                <a:lin ang="120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任意多边形: 形状 34"/>
              <p:cNvSpPr/>
              <p:nvPr/>
            </p:nvSpPr>
            <p:spPr bwMode="auto">
              <a:xfrm>
                <a:off x="7958141" y="3167945"/>
                <a:ext cx="671636" cy="510192"/>
              </a:xfrm>
              <a:custGeom>
                <a:avLst/>
                <a:gdLst>
                  <a:gd name="connsiteX0" fmla="*/ 291685 w 536838"/>
                  <a:gd name="connsiteY0" fmla="*/ 0 h 407796"/>
                  <a:gd name="connsiteX1" fmla="*/ 316851 w 536838"/>
                  <a:gd name="connsiteY1" fmla="*/ 7429 h 407796"/>
                  <a:gd name="connsiteX2" fmla="*/ 489764 w 536838"/>
                  <a:gd name="connsiteY2" fmla="*/ 106936 h 407796"/>
                  <a:gd name="connsiteX3" fmla="*/ 536838 w 536838"/>
                  <a:gd name="connsiteY3" fmla="*/ 134027 h 407796"/>
                  <a:gd name="connsiteX4" fmla="*/ 496957 w 536838"/>
                  <a:gd name="connsiteY4" fmla="*/ 364535 h 407796"/>
                  <a:gd name="connsiteX5" fmla="*/ 480902 w 536838"/>
                  <a:gd name="connsiteY5" fmla="*/ 373921 h 407796"/>
                  <a:gd name="connsiteX6" fmla="*/ 435670 w 536838"/>
                  <a:gd name="connsiteY6" fmla="*/ 400367 h 407796"/>
                  <a:gd name="connsiteX7" fmla="*/ 382862 w 536838"/>
                  <a:gd name="connsiteY7" fmla="*/ 400367 h 407796"/>
                  <a:gd name="connsiteX8" fmla="*/ 9902 w 536838"/>
                  <a:gd name="connsiteY8" fmla="*/ 185737 h 407796"/>
                  <a:gd name="connsiteX9" fmla="*/ 9902 w 536838"/>
                  <a:gd name="connsiteY9" fmla="*/ 156019 h 407796"/>
                  <a:gd name="connsiteX10" fmla="*/ 264043 w 536838"/>
                  <a:gd name="connsiteY10" fmla="*/ 7429 h 407796"/>
                  <a:gd name="connsiteX11" fmla="*/ 291685 w 536838"/>
                  <a:gd name="connsiteY11" fmla="*/ 0 h 407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6838" h="407796">
                    <a:moveTo>
                      <a:pt x="291685" y="0"/>
                    </a:moveTo>
                    <a:cubicBezTo>
                      <a:pt x="301174" y="0"/>
                      <a:pt x="310250" y="2476"/>
                      <a:pt x="316851" y="7429"/>
                    </a:cubicBezTo>
                    <a:cubicBezTo>
                      <a:pt x="386781" y="47672"/>
                      <a:pt x="443599" y="80370"/>
                      <a:pt x="489764" y="106936"/>
                    </a:cubicBezTo>
                    <a:lnTo>
                      <a:pt x="536838" y="134027"/>
                    </a:lnTo>
                    <a:lnTo>
                      <a:pt x="496957" y="364535"/>
                    </a:lnTo>
                    <a:lnTo>
                      <a:pt x="480902" y="373921"/>
                    </a:lnTo>
                    <a:cubicBezTo>
                      <a:pt x="435670" y="400367"/>
                      <a:pt x="435670" y="400367"/>
                      <a:pt x="435670" y="400367"/>
                    </a:cubicBezTo>
                    <a:cubicBezTo>
                      <a:pt x="422468" y="410273"/>
                      <a:pt x="399364" y="410273"/>
                      <a:pt x="382862" y="400367"/>
                    </a:cubicBezTo>
                    <a:cubicBezTo>
                      <a:pt x="9902" y="185737"/>
                      <a:pt x="9902" y="185737"/>
                      <a:pt x="9902" y="185737"/>
                    </a:cubicBezTo>
                    <a:cubicBezTo>
                      <a:pt x="-3300" y="175831"/>
                      <a:pt x="-3300" y="162623"/>
                      <a:pt x="9902" y="156019"/>
                    </a:cubicBezTo>
                    <a:cubicBezTo>
                      <a:pt x="264043" y="7429"/>
                      <a:pt x="264043" y="7429"/>
                      <a:pt x="264043" y="7429"/>
                    </a:cubicBezTo>
                    <a:cubicBezTo>
                      <a:pt x="272294" y="2476"/>
                      <a:pt x="282196" y="0"/>
                      <a:pt x="291685" y="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C9C9F8">
                      <a:alpha val="15000"/>
                    </a:srgbClr>
                  </a:gs>
                  <a:gs pos="0">
                    <a:srgbClr val="E0E0FB">
                      <a:alpha val="15000"/>
                    </a:srgbClr>
                  </a:gs>
                </a:gsLst>
                <a:lin ang="120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任意多边形: 形状 35"/>
              <p:cNvSpPr/>
              <p:nvPr/>
            </p:nvSpPr>
            <p:spPr bwMode="auto">
              <a:xfrm>
                <a:off x="7957976" y="3167947"/>
                <a:ext cx="672780" cy="219982"/>
              </a:xfrm>
              <a:custGeom>
                <a:avLst/>
                <a:gdLst>
                  <a:gd name="connsiteX0" fmla="*/ 291870 w 537752"/>
                  <a:gd name="connsiteY0" fmla="*/ 0 h 175831"/>
                  <a:gd name="connsiteX1" fmla="*/ 317041 w 537752"/>
                  <a:gd name="connsiteY1" fmla="*/ 7429 h 175831"/>
                  <a:gd name="connsiteX2" fmla="*/ 489985 w 537752"/>
                  <a:gd name="connsiteY2" fmla="*/ 106936 h 175831"/>
                  <a:gd name="connsiteX3" fmla="*/ 537752 w 537752"/>
                  <a:gd name="connsiteY3" fmla="*/ 134420 h 175831"/>
                  <a:gd name="connsiteX4" fmla="*/ 535674 w 537752"/>
                  <a:gd name="connsiteY4" fmla="*/ 146433 h 175831"/>
                  <a:gd name="connsiteX5" fmla="*/ 484453 w 537752"/>
                  <a:gd name="connsiteY5" fmla="*/ 116962 h 175831"/>
                  <a:gd name="connsiteX6" fmla="*/ 317041 w 537752"/>
                  <a:gd name="connsiteY6" fmla="*/ 20637 h 175831"/>
                  <a:gd name="connsiteX7" fmla="*/ 264223 w 537752"/>
                  <a:gd name="connsiteY7" fmla="*/ 20637 h 175831"/>
                  <a:gd name="connsiteX8" fmla="*/ 10038 w 537752"/>
                  <a:gd name="connsiteY8" fmla="*/ 165925 h 175831"/>
                  <a:gd name="connsiteX9" fmla="*/ 3435 w 537752"/>
                  <a:gd name="connsiteY9" fmla="*/ 175831 h 175831"/>
                  <a:gd name="connsiteX10" fmla="*/ 10038 w 537752"/>
                  <a:gd name="connsiteY10" fmla="*/ 156019 h 175831"/>
                  <a:gd name="connsiteX11" fmla="*/ 264223 w 537752"/>
                  <a:gd name="connsiteY11" fmla="*/ 7429 h 175831"/>
                  <a:gd name="connsiteX12" fmla="*/ 291870 w 537752"/>
                  <a:gd name="connsiteY12" fmla="*/ 0 h 175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37752" h="175831">
                    <a:moveTo>
                      <a:pt x="291870" y="0"/>
                    </a:moveTo>
                    <a:cubicBezTo>
                      <a:pt x="301361" y="0"/>
                      <a:pt x="310439" y="2476"/>
                      <a:pt x="317041" y="7429"/>
                    </a:cubicBezTo>
                    <a:cubicBezTo>
                      <a:pt x="386984" y="47672"/>
                      <a:pt x="443812" y="80370"/>
                      <a:pt x="489985" y="106936"/>
                    </a:cubicBezTo>
                    <a:lnTo>
                      <a:pt x="537752" y="134420"/>
                    </a:lnTo>
                    <a:lnTo>
                      <a:pt x="535674" y="146433"/>
                    </a:lnTo>
                    <a:lnTo>
                      <a:pt x="484453" y="116962"/>
                    </a:lnTo>
                    <a:cubicBezTo>
                      <a:pt x="317041" y="20637"/>
                      <a:pt x="317041" y="20637"/>
                      <a:pt x="317041" y="20637"/>
                    </a:cubicBezTo>
                    <a:cubicBezTo>
                      <a:pt x="303837" y="10731"/>
                      <a:pt x="280729" y="10731"/>
                      <a:pt x="264223" y="20637"/>
                    </a:cubicBezTo>
                    <a:cubicBezTo>
                      <a:pt x="10038" y="165925"/>
                      <a:pt x="10038" y="165925"/>
                      <a:pt x="10038" y="165925"/>
                    </a:cubicBezTo>
                    <a:cubicBezTo>
                      <a:pt x="6737" y="169227"/>
                      <a:pt x="3435" y="172529"/>
                      <a:pt x="3435" y="175831"/>
                    </a:cubicBezTo>
                    <a:cubicBezTo>
                      <a:pt x="-3167" y="169227"/>
                      <a:pt x="134" y="159321"/>
                      <a:pt x="10038" y="156019"/>
                    </a:cubicBezTo>
                    <a:cubicBezTo>
                      <a:pt x="264223" y="7429"/>
                      <a:pt x="264223" y="7429"/>
                      <a:pt x="264223" y="7429"/>
                    </a:cubicBezTo>
                    <a:cubicBezTo>
                      <a:pt x="272476" y="2476"/>
                      <a:pt x="282379" y="0"/>
                      <a:pt x="291870" y="0"/>
                    </a:cubicBezTo>
                    <a:close/>
                  </a:path>
                </a:pathLst>
              </a:custGeom>
              <a:solidFill>
                <a:srgbClr val="9198DB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任意多边形: 形状 36"/>
              <p:cNvSpPr/>
              <p:nvPr/>
            </p:nvSpPr>
            <p:spPr bwMode="auto">
              <a:xfrm>
                <a:off x="6639282" y="3086436"/>
                <a:ext cx="1907225" cy="1386229"/>
              </a:xfrm>
              <a:custGeom>
                <a:avLst/>
                <a:gdLst>
                  <a:gd name="connsiteX0" fmla="*/ 512845 w 1524442"/>
                  <a:gd name="connsiteY0" fmla="*/ 0 h 1108011"/>
                  <a:gd name="connsiteX1" fmla="*/ 526460 w 1524442"/>
                  <a:gd name="connsiteY1" fmla="*/ 2477 h 1108011"/>
                  <a:gd name="connsiteX2" fmla="*/ 1452954 w 1524442"/>
                  <a:gd name="connsiteY2" fmla="*/ 537893 h 1108011"/>
                  <a:gd name="connsiteX3" fmla="*/ 1524442 w 1524442"/>
                  <a:gd name="connsiteY3" fmla="*/ 579205 h 1108011"/>
                  <a:gd name="connsiteX4" fmla="*/ 1435148 w 1524442"/>
                  <a:gd name="connsiteY4" fmla="*/ 1095310 h 1108011"/>
                  <a:gd name="connsiteX5" fmla="*/ 1417646 w 1524442"/>
                  <a:gd name="connsiteY5" fmla="*/ 1105535 h 1108011"/>
                  <a:gd name="connsiteX6" fmla="*/ 1387940 w 1524442"/>
                  <a:gd name="connsiteY6" fmla="*/ 1105535 h 1108011"/>
                  <a:gd name="connsiteX7" fmla="*/ 4952 w 1524442"/>
                  <a:gd name="connsiteY7" fmla="*/ 306313 h 1108011"/>
                  <a:gd name="connsiteX8" fmla="*/ 4952 w 1524442"/>
                  <a:gd name="connsiteY8" fmla="*/ 286498 h 1108011"/>
                  <a:gd name="connsiteX9" fmla="*/ 496754 w 1524442"/>
                  <a:gd name="connsiteY9" fmla="*/ 2477 h 1108011"/>
                  <a:gd name="connsiteX10" fmla="*/ 512845 w 1524442"/>
                  <a:gd name="connsiteY10" fmla="*/ 0 h 1108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24442" h="1108011">
                    <a:moveTo>
                      <a:pt x="512845" y="0"/>
                    </a:moveTo>
                    <a:cubicBezTo>
                      <a:pt x="518209" y="0"/>
                      <a:pt x="523160" y="826"/>
                      <a:pt x="526460" y="2477"/>
                    </a:cubicBezTo>
                    <a:cubicBezTo>
                      <a:pt x="526460" y="2477"/>
                      <a:pt x="526460" y="2477"/>
                      <a:pt x="1452954" y="537893"/>
                    </a:cubicBezTo>
                    <a:lnTo>
                      <a:pt x="1524442" y="579205"/>
                    </a:lnTo>
                    <a:lnTo>
                      <a:pt x="1435148" y="1095310"/>
                    </a:lnTo>
                    <a:lnTo>
                      <a:pt x="1417646" y="1105535"/>
                    </a:lnTo>
                    <a:cubicBezTo>
                      <a:pt x="1407744" y="1108837"/>
                      <a:pt x="1394541" y="1108837"/>
                      <a:pt x="1387940" y="1105535"/>
                    </a:cubicBezTo>
                    <a:cubicBezTo>
                      <a:pt x="1387940" y="1105535"/>
                      <a:pt x="1387940" y="1105535"/>
                      <a:pt x="4952" y="306313"/>
                    </a:cubicBezTo>
                    <a:cubicBezTo>
                      <a:pt x="-1650" y="303010"/>
                      <a:pt x="-1650" y="293103"/>
                      <a:pt x="4952" y="286498"/>
                    </a:cubicBezTo>
                    <a:cubicBezTo>
                      <a:pt x="4952" y="286498"/>
                      <a:pt x="4952" y="286498"/>
                      <a:pt x="496754" y="2477"/>
                    </a:cubicBezTo>
                    <a:cubicBezTo>
                      <a:pt x="501705" y="826"/>
                      <a:pt x="507482" y="0"/>
                      <a:pt x="512845" y="0"/>
                    </a:cubicBezTo>
                    <a:close/>
                  </a:path>
                </a:pathLst>
              </a:custGeom>
              <a:solidFill>
                <a:srgbClr val="ADB1F2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任意多边形: 形状 37"/>
              <p:cNvSpPr/>
              <p:nvPr/>
            </p:nvSpPr>
            <p:spPr bwMode="auto">
              <a:xfrm>
                <a:off x="6639282" y="3086434"/>
                <a:ext cx="1908514" cy="752090"/>
              </a:xfrm>
              <a:custGeom>
                <a:avLst/>
                <a:gdLst>
                  <a:gd name="connsiteX0" fmla="*/ 496754 w 1525472"/>
                  <a:gd name="connsiteY0" fmla="*/ 2478 h 601144"/>
                  <a:gd name="connsiteX1" fmla="*/ 526460 w 1525472"/>
                  <a:gd name="connsiteY1" fmla="*/ 2478 h 601144"/>
                  <a:gd name="connsiteX2" fmla="*/ 1489995 w 1525472"/>
                  <a:gd name="connsiteY2" fmla="*/ 559290 h 601144"/>
                  <a:gd name="connsiteX3" fmla="*/ 1525472 w 1525472"/>
                  <a:gd name="connsiteY3" fmla="*/ 579791 h 601144"/>
                  <a:gd name="connsiteX4" fmla="*/ 1521777 w 1525472"/>
                  <a:gd name="connsiteY4" fmla="*/ 601144 h 601144"/>
                  <a:gd name="connsiteX5" fmla="*/ 1448532 w 1525472"/>
                  <a:gd name="connsiteY5" fmla="*/ 558789 h 601144"/>
                  <a:gd name="connsiteX6" fmla="*/ 526460 w 1525472"/>
                  <a:gd name="connsiteY6" fmla="*/ 25595 h 601144"/>
                  <a:gd name="connsiteX7" fmla="*/ 496754 w 1525472"/>
                  <a:gd name="connsiteY7" fmla="*/ 25595 h 601144"/>
                  <a:gd name="connsiteX8" fmla="*/ 11553 w 1525472"/>
                  <a:gd name="connsiteY8" fmla="*/ 309611 h 601144"/>
                  <a:gd name="connsiteX9" fmla="*/ 4952 w 1525472"/>
                  <a:gd name="connsiteY9" fmla="*/ 306309 h 601144"/>
                  <a:gd name="connsiteX10" fmla="*/ 4952 w 1525472"/>
                  <a:gd name="connsiteY10" fmla="*/ 286494 h 601144"/>
                  <a:gd name="connsiteX11" fmla="*/ 496754 w 1525472"/>
                  <a:gd name="connsiteY11" fmla="*/ 2478 h 601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25472" h="601144">
                    <a:moveTo>
                      <a:pt x="496754" y="2478"/>
                    </a:moveTo>
                    <a:cubicBezTo>
                      <a:pt x="506656" y="-825"/>
                      <a:pt x="519859" y="-825"/>
                      <a:pt x="526460" y="2478"/>
                    </a:cubicBezTo>
                    <a:cubicBezTo>
                      <a:pt x="980254" y="264717"/>
                      <a:pt x="1285146" y="440910"/>
                      <a:pt x="1489995" y="559290"/>
                    </a:cubicBezTo>
                    <a:lnTo>
                      <a:pt x="1525472" y="579791"/>
                    </a:lnTo>
                    <a:lnTo>
                      <a:pt x="1521777" y="601144"/>
                    </a:lnTo>
                    <a:lnTo>
                      <a:pt x="1448532" y="558789"/>
                    </a:lnTo>
                    <a:cubicBezTo>
                      <a:pt x="526460" y="25595"/>
                      <a:pt x="526460" y="25595"/>
                      <a:pt x="526460" y="25595"/>
                    </a:cubicBezTo>
                    <a:cubicBezTo>
                      <a:pt x="519859" y="22293"/>
                      <a:pt x="506656" y="22293"/>
                      <a:pt x="496754" y="25595"/>
                    </a:cubicBezTo>
                    <a:cubicBezTo>
                      <a:pt x="11553" y="309611"/>
                      <a:pt x="11553" y="309611"/>
                      <a:pt x="11553" y="309611"/>
                    </a:cubicBezTo>
                    <a:cubicBezTo>
                      <a:pt x="4952" y="306309"/>
                      <a:pt x="4952" y="306309"/>
                      <a:pt x="4952" y="306309"/>
                    </a:cubicBezTo>
                    <a:cubicBezTo>
                      <a:pt x="-1650" y="303006"/>
                      <a:pt x="-1650" y="293099"/>
                      <a:pt x="4952" y="286494"/>
                    </a:cubicBezTo>
                    <a:cubicBezTo>
                      <a:pt x="496754" y="2478"/>
                      <a:pt x="496754" y="2478"/>
                      <a:pt x="496754" y="2478"/>
                    </a:cubicBezTo>
                    <a:close/>
                  </a:path>
                </a:pathLst>
              </a:custGeom>
              <a:solidFill>
                <a:srgbClr val="9198DB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任意多边形: 形状 38"/>
              <p:cNvSpPr/>
              <p:nvPr/>
            </p:nvSpPr>
            <p:spPr bwMode="auto">
              <a:xfrm>
                <a:off x="6748439" y="3425028"/>
                <a:ext cx="1565060" cy="899711"/>
              </a:xfrm>
              <a:custGeom>
                <a:avLst/>
                <a:gdLst>
                  <a:gd name="T0" fmla="*/ 29 w 788"/>
                  <a:gd name="T1" fmla="*/ 0 h 453"/>
                  <a:gd name="T2" fmla="*/ 788 w 788"/>
                  <a:gd name="T3" fmla="*/ 436 h 453"/>
                  <a:gd name="T4" fmla="*/ 757 w 788"/>
                  <a:gd name="T5" fmla="*/ 453 h 453"/>
                  <a:gd name="T6" fmla="*/ 0 w 788"/>
                  <a:gd name="T7" fmla="*/ 17 h 453"/>
                  <a:gd name="T8" fmla="*/ 29 w 788"/>
                  <a:gd name="T9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8" h="453">
                    <a:moveTo>
                      <a:pt x="29" y="0"/>
                    </a:moveTo>
                    <a:lnTo>
                      <a:pt x="788" y="436"/>
                    </a:lnTo>
                    <a:lnTo>
                      <a:pt x="757" y="453"/>
                    </a:lnTo>
                    <a:lnTo>
                      <a:pt x="0" y="17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24126A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任意多边形: 形状 39"/>
              <p:cNvSpPr/>
              <p:nvPr/>
            </p:nvSpPr>
            <p:spPr bwMode="auto">
              <a:xfrm>
                <a:off x="6905343" y="3329695"/>
                <a:ext cx="1491574" cy="861975"/>
              </a:xfrm>
              <a:custGeom>
                <a:avLst/>
                <a:gdLst>
                  <a:gd name="T0" fmla="*/ 31 w 751"/>
                  <a:gd name="T1" fmla="*/ 0 h 434"/>
                  <a:gd name="T2" fmla="*/ 751 w 751"/>
                  <a:gd name="T3" fmla="*/ 416 h 434"/>
                  <a:gd name="T4" fmla="*/ 722 w 751"/>
                  <a:gd name="T5" fmla="*/ 434 h 434"/>
                  <a:gd name="T6" fmla="*/ 0 w 751"/>
                  <a:gd name="T7" fmla="*/ 19 h 434"/>
                  <a:gd name="T8" fmla="*/ 31 w 751"/>
                  <a:gd name="T9" fmla="*/ 0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1" h="434">
                    <a:moveTo>
                      <a:pt x="31" y="0"/>
                    </a:moveTo>
                    <a:lnTo>
                      <a:pt x="751" y="416"/>
                    </a:lnTo>
                    <a:lnTo>
                      <a:pt x="722" y="434"/>
                    </a:lnTo>
                    <a:lnTo>
                      <a:pt x="0" y="19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24126A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任意多边形: 形状 40"/>
              <p:cNvSpPr/>
              <p:nvPr/>
            </p:nvSpPr>
            <p:spPr bwMode="auto">
              <a:xfrm>
                <a:off x="8446571" y="4217489"/>
                <a:ext cx="124708" cy="101558"/>
              </a:xfrm>
              <a:custGeom>
                <a:avLst/>
                <a:gdLst>
                  <a:gd name="connsiteX0" fmla="*/ 46038 w 99679"/>
                  <a:gd name="connsiteY0" fmla="*/ 0 h 81175"/>
                  <a:gd name="connsiteX1" fmla="*/ 99679 w 99679"/>
                  <a:gd name="connsiteY1" fmla="*/ 30765 h 81175"/>
                  <a:gd name="connsiteX2" fmla="*/ 90996 w 99679"/>
                  <a:gd name="connsiteY2" fmla="*/ 81175 h 81175"/>
                  <a:gd name="connsiteX3" fmla="*/ 0 w 99679"/>
                  <a:gd name="connsiteY3" fmla="*/ 30163 h 81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679" h="81175">
                    <a:moveTo>
                      <a:pt x="46038" y="0"/>
                    </a:moveTo>
                    <a:lnTo>
                      <a:pt x="99679" y="30765"/>
                    </a:lnTo>
                    <a:lnTo>
                      <a:pt x="90996" y="81175"/>
                    </a:lnTo>
                    <a:lnTo>
                      <a:pt x="0" y="30163"/>
                    </a:lnTo>
                    <a:close/>
                  </a:path>
                </a:pathLst>
              </a:custGeom>
              <a:solidFill>
                <a:srgbClr val="24126A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任意多边形: 形状 41"/>
              <p:cNvSpPr/>
              <p:nvPr/>
            </p:nvSpPr>
            <p:spPr bwMode="auto">
              <a:xfrm>
                <a:off x="8325416" y="4332683"/>
                <a:ext cx="152932" cy="91361"/>
              </a:xfrm>
              <a:custGeom>
                <a:avLst/>
                <a:gdLst>
                  <a:gd name="T0" fmla="*/ 32 w 77"/>
                  <a:gd name="T1" fmla="*/ 0 h 46"/>
                  <a:gd name="T2" fmla="*/ 77 w 77"/>
                  <a:gd name="T3" fmla="*/ 27 h 46"/>
                  <a:gd name="T4" fmla="*/ 48 w 77"/>
                  <a:gd name="T5" fmla="*/ 46 h 46"/>
                  <a:gd name="T6" fmla="*/ 0 w 77"/>
                  <a:gd name="T7" fmla="*/ 19 h 46"/>
                  <a:gd name="T8" fmla="*/ 32 w 77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46">
                    <a:moveTo>
                      <a:pt x="32" y="0"/>
                    </a:moveTo>
                    <a:lnTo>
                      <a:pt x="77" y="27"/>
                    </a:lnTo>
                    <a:lnTo>
                      <a:pt x="48" y="46"/>
                    </a:lnTo>
                    <a:lnTo>
                      <a:pt x="0" y="19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24126A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任意多边形: 形状 42"/>
              <p:cNvSpPr/>
              <p:nvPr/>
            </p:nvSpPr>
            <p:spPr bwMode="auto">
              <a:xfrm>
                <a:off x="7004650" y="3272097"/>
                <a:ext cx="1585366" cy="946180"/>
              </a:xfrm>
              <a:custGeom>
                <a:avLst/>
                <a:gdLst>
                  <a:gd name="connsiteX0" fmla="*/ 49213 w 1267181"/>
                  <a:gd name="connsiteY0" fmla="*/ 0 h 756280"/>
                  <a:gd name="connsiteX1" fmla="*/ 1267181 w 1267181"/>
                  <a:gd name="connsiteY1" fmla="*/ 703008 h 756280"/>
                  <a:gd name="connsiteX2" fmla="*/ 1258005 w 1267181"/>
                  <a:gd name="connsiteY2" fmla="*/ 756280 h 756280"/>
                  <a:gd name="connsiteX3" fmla="*/ 0 w 1267181"/>
                  <a:gd name="connsiteY3" fmla="*/ 30163 h 756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7181" h="756280">
                    <a:moveTo>
                      <a:pt x="49213" y="0"/>
                    </a:moveTo>
                    <a:lnTo>
                      <a:pt x="1267181" y="703008"/>
                    </a:lnTo>
                    <a:lnTo>
                      <a:pt x="1258005" y="756280"/>
                    </a:lnTo>
                    <a:lnTo>
                      <a:pt x="0" y="30163"/>
                    </a:lnTo>
                    <a:close/>
                  </a:path>
                </a:pathLst>
              </a:custGeom>
              <a:solidFill>
                <a:srgbClr val="24126A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任意多边形: 形状 43"/>
              <p:cNvSpPr/>
              <p:nvPr/>
            </p:nvSpPr>
            <p:spPr bwMode="auto">
              <a:xfrm>
                <a:off x="7103955" y="3218473"/>
                <a:ext cx="1504362" cy="895502"/>
              </a:xfrm>
              <a:custGeom>
                <a:avLst/>
                <a:gdLst>
                  <a:gd name="connsiteX0" fmla="*/ 49213 w 1202434"/>
                  <a:gd name="connsiteY0" fmla="*/ 0 h 715773"/>
                  <a:gd name="connsiteX1" fmla="*/ 1202434 w 1202434"/>
                  <a:gd name="connsiteY1" fmla="*/ 662896 h 715773"/>
                  <a:gd name="connsiteX2" fmla="*/ 1193326 w 1202434"/>
                  <a:gd name="connsiteY2" fmla="*/ 715773 h 715773"/>
                  <a:gd name="connsiteX3" fmla="*/ 0 w 1202434"/>
                  <a:gd name="connsiteY3" fmla="*/ 26988 h 715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2434" h="715773">
                    <a:moveTo>
                      <a:pt x="49213" y="0"/>
                    </a:moveTo>
                    <a:lnTo>
                      <a:pt x="1202434" y="662896"/>
                    </a:lnTo>
                    <a:lnTo>
                      <a:pt x="1193326" y="715773"/>
                    </a:lnTo>
                    <a:lnTo>
                      <a:pt x="0" y="26988"/>
                    </a:lnTo>
                    <a:close/>
                  </a:path>
                </a:pathLst>
              </a:custGeom>
              <a:solidFill>
                <a:srgbClr val="24126A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任意多边形: 形状 44"/>
              <p:cNvSpPr/>
              <p:nvPr/>
            </p:nvSpPr>
            <p:spPr bwMode="auto">
              <a:xfrm>
                <a:off x="7203260" y="3160874"/>
                <a:ext cx="1423781" cy="849007"/>
              </a:xfrm>
              <a:custGeom>
                <a:avLst/>
                <a:gdLst>
                  <a:gd name="connsiteX0" fmla="*/ 49213 w 1138026"/>
                  <a:gd name="connsiteY0" fmla="*/ 0 h 678610"/>
                  <a:gd name="connsiteX1" fmla="*/ 1138026 w 1138026"/>
                  <a:gd name="connsiteY1" fmla="*/ 625874 h 678610"/>
                  <a:gd name="connsiteX2" fmla="*/ 1128943 w 1138026"/>
                  <a:gd name="connsiteY2" fmla="*/ 678610 h 678610"/>
                  <a:gd name="connsiteX3" fmla="*/ 0 w 1138026"/>
                  <a:gd name="connsiteY3" fmla="*/ 26988 h 678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8026" h="678610">
                    <a:moveTo>
                      <a:pt x="49213" y="0"/>
                    </a:moveTo>
                    <a:lnTo>
                      <a:pt x="1138026" y="625874"/>
                    </a:lnTo>
                    <a:lnTo>
                      <a:pt x="1128943" y="678610"/>
                    </a:lnTo>
                    <a:lnTo>
                      <a:pt x="0" y="26988"/>
                    </a:lnTo>
                    <a:close/>
                  </a:path>
                </a:pathLst>
              </a:custGeom>
              <a:solidFill>
                <a:srgbClr val="24126A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任意多边形: 形状 45"/>
              <p:cNvSpPr/>
              <p:nvPr/>
            </p:nvSpPr>
            <p:spPr bwMode="auto">
              <a:xfrm>
                <a:off x="3411763" y="3540223"/>
                <a:ext cx="1308852" cy="764656"/>
              </a:xfrm>
              <a:custGeom>
                <a:avLst/>
                <a:gdLst>
                  <a:gd name="T0" fmla="*/ 255 w 317"/>
                  <a:gd name="T1" fmla="*/ 185 h 185"/>
                  <a:gd name="T2" fmla="*/ 249 w 317"/>
                  <a:gd name="T3" fmla="*/ 184 h 185"/>
                  <a:gd name="T4" fmla="*/ 3 w 317"/>
                  <a:gd name="T5" fmla="*/ 42 h 185"/>
                  <a:gd name="T6" fmla="*/ 0 w 317"/>
                  <a:gd name="T7" fmla="*/ 37 h 185"/>
                  <a:gd name="T8" fmla="*/ 4 w 317"/>
                  <a:gd name="T9" fmla="*/ 32 h 185"/>
                  <a:gd name="T10" fmla="*/ 55 w 317"/>
                  <a:gd name="T11" fmla="*/ 2 h 185"/>
                  <a:gd name="T12" fmla="*/ 68 w 317"/>
                  <a:gd name="T13" fmla="*/ 2 h 185"/>
                  <a:gd name="T14" fmla="*/ 314 w 317"/>
                  <a:gd name="T15" fmla="*/ 144 h 185"/>
                  <a:gd name="T16" fmla="*/ 317 w 317"/>
                  <a:gd name="T17" fmla="*/ 149 h 185"/>
                  <a:gd name="T18" fmla="*/ 313 w 317"/>
                  <a:gd name="T19" fmla="*/ 154 h 185"/>
                  <a:gd name="T20" fmla="*/ 262 w 317"/>
                  <a:gd name="T21" fmla="*/ 184 h 185"/>
                  <a:gd name="T22" fmla="*/ 255 w 317"/>
                  <a:gd name="T23" fmla="*/ 185 h 185"/>
                  <a:gd name="T24" fmla="*/ 251 w 317"/>
                  <a:gd name="T25" fmla="*/ 180 h 185"/>
                  <a:gd name="T26" fmla="*/ 260 w 317"/>
                  <a:gd name="T27" fmla="*/ 179 h 185"/>
                  <a:gd name="T28" fmla="*/ 311 w 317"/>
                  <a:gd name="T29" fmla="*/ 150 h 185"/>
                  <a:gd name="T30" fmla="*/ 312 w 317"/>
                  <a:gd name="T31" fmla="*/ 149 h 185"/>
                  <a:gd name="T32" fmla="*/ 311 w 317"/>
                  <a:gd name="T33" fmla="*/ 148 h 185"/>
                  <a:gd name="T34" fmla="*/ 66 w 317"/>
                  <a:gd name="T35" fmla="*/ 6 h 185"/>
                  <a:gd name="T36" fmla="*/ 57 w 317"/>
                  <a:gd name="T37" fmla="*/ 7 h 185"/>
                  <a:gd name="T38" fmla="*/ 6 w 317"/>
                  <a:gd name="T39" fmla="*/ 36 h 185"/>
                  <a:gd name="T40" fmla="*/ 5 w 317"/>
                  <a:gd name="T41" fmla="*/ 37 h 185"/>
                  <a:gd name="T42" fmla="*/ 6 w 317"/>
                  <a:gd name="T43" fmla="*/ 38 h 185"/>
                  <a:gd name="T44" fmla="*/ 251 w 317"/>
                  <a:gd name="T45" fmla="*/ 18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7" h="185">
                    <a:moveTo>
                      <a:pt x="255" y="185"/>
                    </a:moveTo>
                    <a:cubicBezTo>
                      <a:pt x="253" y="185"/>
                      <a:pt x="250" y="185"/>
                      <a:pt x="249" y="184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1" y="41"/>
                      <a:pt x="0" y="39"/>
                      <a:pt x="0" y="37"/>
                    </a:cubicBezTo>
                    <a:cubicBezTo>
                      <a:pt x="0" y="35"/>
                      <a:pt x="1" y="33"/>
                      <a:pt x="4" y="3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9" y="0"/>
                      <a:pt x="65" y="0"/>
                      <a:pt x="68" y="2"/>
                    </a:cubicBezTo>
                    <a:cubicBezTo>
                      <a:pt x="314" y="144"/>
                      <a:pt x="314" y="144"/>
                      <a:pt x="314" y="144"/>
                    </a:cubicBezTo>
                    <a:cubicBezTo>
                      <a:pt x="316" y="145"/>
                      <a:pt x="317" y="147"/>
                      <a:pt x="317" y="149"/>
                    </a:cubicBezTo>
                    <a:cubicBezTo>
                      <a:pt x="317" y="151"/>
                      <a:pt x="315" y="153"/>
                      <a:pt x="313" y="154"/>
                    </a:cubicBezTo>
                    <a:cubicBezTo>
                      <a:pt x="262" y="184"/>
                      <a:pt x="262" y="184"/>
                      <a:pt x="262" y="184"/>
                    </a:cubicBezTo>
                    <a:cubicBezTo>
                      <a:pt x="260" y="185"/>
                      <a:pt x="257" y="185"/>
                      <a:pt x="255" y="185"/>
                    </a:cubicBezTo>
                    <a:close/>
                    <a:moveTo>
                      <a:pt x="251" y="180"/>
                    </a:moveTo>
                    <a:cubicBezTo>
                      <a:pt x="253" y="181"/>
                      <a:pt x="257" y="181"/>
                      <a:pt x="260" y="179"/>
                    </a:cubicBezTo>
                    <a:cubicBezTo>
                      <a:pt x="311" y="150"/>
                      <a:pt x="311" y="150"/>
                      <a:pt x="311" y="150"/>
                    </a:cubicBezTo>
                    <a:cubicBezTo>
                      <a:pt x="312" y="149"/>
                      <a:pt x="312" y="149"/>
                      <a:pt x="312" y="149"/>
                    </a:cubicBezTo>
                    <a:cubicBezTo>
                      <a:pt x="312" y="149"/>
                      <a:pt x="312" y="148"/>
                      <a:pt x="311" y="148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4" y="5"/>
                      <a:pt x="60" y="5"/>
                      <a:pt x="57" y="7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5" y="38"/>
                      <a:pt x="6" y="38"/>
                    </a:cubicBezTo>
                    <a:lnTo>
                      <a:pt x="251" y="180"/>
                    </a:lnTo>
                    <a:close/>
                  </a:path>
                </a:pathLst>
              </a:custGeom>
              <a:gradFill>
                <a:gsLst>
                  <a:gs pos="39000">
                    <a:srgbClr val="5189D8"/>
                  </a:gs>
                  <a:gs pos="0">
                    <a:srgbClr val="4B6AC6"/>
                  </a:gs>
                  <a:gs pos="98000">
                    <a:srgbClr val="4AEFE8"/>
                  </a:gs>
                </a:gsLst>
                <a:lin ang="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任意多边形: 形状 46"/>
              <p:cNvSpPr/>
              <p:nvPr/>
            </p:nvSpPr>
            <p:spPr bwMode="auto">
              <a:xfrm>
                <a:off x="3667973" y="3156902"/>
                <a:ext cx="1052642" cy="1002990"/>
              </a:xfrm>
              <a:custGeom>
                <a:avLst/>
                <a:gdLst>
                  <a:gd name="T0" fmla="*/ 41 w 255"/>
                  <a:gd name="T1" fmla="*/ 13 h 243"/>
                  <a:gd name="T2" fmla="*/ 52 w 255"/>
                  <a:gd name="T3" fmla="*/ 21 h 243"/>
                  <a:gd name="T4" fmla="*/ 72 w 255"/>
                  <a:gd name="T5" fmla="*/ 10 h 243"/>
                  <a:gd name="T6" fmla="*/ 72 w 255"/>
                  <a:gd name="T7" fmla="*/ 10 h 243"/>
                  <a:gd name="T8" fmla="*/ 117 w 255"/>
                  <a:gd name="T9" fmla="*/ 12 h 243"/>
                  <a:gd name="T10" fmla="*/ 169 w 255"/>
                  <a:gd name="T11" fmla="*/ 78 h 243"/>
                  <a:gd name="T12" fmla="*/ 181 w 255"/>
                  <a:gd name="T13" fmla="*/ 82 h 243"/>
                  <a:gd name="T14" fmla="*/ 207 w 255"/>
                  <a:gd name="T15" fmla="*/ 128 h 243"/>
                  <a:gd name="T16" fmla="*/ 207 w 255"/>
                  <a:gd name="T17" fmla="*/ 129 h 243"/>
                  <a:gd name="T18" fmla="*/ 221 w 255"/>
                  <a:gd name="T19" fmla="*/ 134 h 243"/>
                  <a:gd name="T20" fmla="*/ 255 w 255"/>
                  <a:gd name="T21" fmla="*/ 193 h 243"/>
                  <a:gd name="T22" fmla="*/ 245 w 255"/>
                  <a:gd name="T23" fmla="*/ 214 h 243"/>
                  <a:gd name="T24" fmla="*/ 245 w 255"/>
                  <a:gd name="T25" fmla="*/ 214 h 243"/>
                  <a:gd name="T26" fmla="*/ 245 w 255"/>
                  <a:gd name="T27" fmla="*/ 215 h 243"/>
                  <a:gd name="T28" fmla="*/ 245 w 255"/>
                  <a:gd name="T29" fmla="*/ 215 h 243"/>
                  <a:gd name="T30" fmla="*/ 196 w 255"/>
                  <a:gd name="T31" fmla="*/ 243 h 243"/>
                  <a:gd name="T32" fmla="*/ 185 w 255"/>
                  <a:gd name="T33" fmla="*/ 191 h 243"/>
                  <a:gd name="T34" fmla="*/ 41 w 255"/>
                  <a:gd name="T35" fmla="*/ 108 h 243"/>
                  <a:gd name="T36" fmla="*/ 0 w 255"/>
                  <a:gd name="T37" fmla="*/ 37 h 243"/>
                  <a:gd name="T38" fmla="*/ 41 w 255"/>
                  <a:gd name="T39" fmla="*/ 1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5" h="243">
                    <a:moveTo>
                      <a:pt x="41" y="13"/>
                    </a:moveTo>
                    <a:cubicBezTo>
                      <a:pt x="45" y="15"/>
                      <a:pt x="48" y="18"/>
                      <a:pt x="52" y="21"/>
                    </a:cubicBezTo>
                    <a:cubicBezTo>
                      <a:pt x="72" y="10"/>
                      <a:pt x="72" y="10"/>
                      <a:pt x="72" y="10"/>
                    </a:cubicBezTo>
                    <a:cubicBezTo>
                      <a:pt x="72" y="10"/>
                      <a:pt x="72" y="10"/>
                      <a:pt x="72" y="10"/>
                    </a:cubicBezTo>
                    <a:cubicBezTo>
                      <a:pt x="83" y="2"/>
                      <a:pt x="99" y="2"/>
                      <a:pt x="117" y="12"/>
                    </a:cubicBezTo>
                    <a:cubicBezTo>
                      <a:pt x="139" y="25"/>
                      <a:pt x="159" y="51"/>
                      <a:pt x="169" y="78"/>
                    </a:cubicBezTo>
                    <a:cubicBezTo>
                      <a:pt x="173" y="78"/>
                      <a:pt x="177" y="79"/>
                      <a:pt x="181" y="82"/>
                    </a:cubicBezTo>
                    <a:cubicBezTo>
                      <a:pt x="195" y="90"/>
                      <a:pt x="207" y="111"/>
                      <a:pt x="207" y="128"/>
                    </a:cubicBezTo>
                    <a:cubicBezTo>
                      <a:pt x="207" y="128"/>
                      <a:pt x="207" y="129"/>
                      <a:pt x="207" y="129"/>
                    </a:cubicBezTo>
                    <a:cubicBezTo>
                      <a:pt x="212" y="129"/>
                      <a:pt x="216" y="131"/>
                      <a:pt x="221" y="134"/>
                    </a:cubicBezTo>
                    <a:cubicBezTo>
                      <a:pt x="240" y="144"/>
                      <a:pt x="255" y="171"/>
                      <a:pt x="255" y="193"/>
                    </a:cubicBezTo>
                    <a:cubicBezTo>
                      <a:pt x="255" y="203"/>
                      <a:pt x="251" y="211"/>
                      <a:pt x="245" y="214"/>
                    </a:cubicBezTo>
                    <a:cubicBezTo>
                      <a:pt x="245" y="214"/>
                      <a:pt x="245" y="214"/>
                      <a:pt x="245" y="214"/>
                    </a:cubicBezTo>
                    <a:cubicBezTo>
                      <a:pt x="245" y="215"/>
                      <a:pt x="245" y="215"/>
                      <a:pt x="245" y="215"/>
                    </a:cubicBezTo>
                    <a:cubicBezTo>
                      <a:pt x="245" y="215"/>
                      <a:pt x="245" y="215"/>
                      <a:pt x="245" y="215"/>
                    </a:cubicBezTo>
                    <a:cubicBezTo>
                      <a:pt x="196" y="243"/>
                      <a:pt x="196" y="243"/>
                      <a:pt x="196" y="243"/>
                    </a:cubicBezTo>
                    <a:cubicBezTo>
                      <a:pt x="185" y="191"/>
                      <a:pt x="185" y="191"/>
                      <a:pt x="185" y="191"/>
                    </a:cubicBezTo>
                    <a:cubicBezTo>
                      <a:pt x="41" y="108"/>
                      <a:pt x="41" y="108"/>
                      <a:pt x="41" y="108"/>
                    </a:cubicBezTo>
                    <a:cubicBezTo>
                      <a:pt x="18" y="95"/>
                      <a:pt x="0" y="63"/>
                      <a:pt x="0" y="37"/>
                    </a:cubicBezTo>
                    <a:cubicBezTo>
                      <a:pt x="0" y="11"/>
                      <a:pt x="18" y="0"/>
                      <a:pt x="41" y="13"/>
                    </a:cubicBezTo>
                    <a:close/>
                  </a:path>
                </a:pathLst>
              </a:custGeom>
              <a:solidFill>
                <a:srgbClr val="030A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任意多边形: 形状 47"/>
              <p:cNvSpPr/>
              <p:nvPr/>
            </p:nvSpPr>
            <p:spPr bwMode="auto">
              <a:xfrm>
                <a:off x="3507097" y="3164846"/>
                <a:ext cx="1213518" cy="995045"/>
              </a:xfrm>
              <a:custGeom>
                <a:avLst/>
                <a:gdLst>
                  <a:gd name="T0" fmla="*/ 0 w 294"/>
                  <a:gd name="T1" fmla="*/ 38 h 241"/>
                  <a:gd name="T2" fmla="*/ 50 w 294"/>
                  <a:gd name="T3" fmla="*/ 9 h 241"/>
                  <a:gd name="T4" fmla="*/ 50 w 294"/>
                  <a:gd name="T5" fmla="*/ 9 h 241"/>
                  <a:gd name="T6" fmla="*/ 80 w 294"/>
                  <a:gd name="T7" fmla="*/ 11 h 241"/>
                  <a:gd name="T8" fmla="*/ 91 w 294"/>
                  <a:gd name="T9" fmla="*/ 19 h 241"/>
                  <a:gd name="T10" fmla="*/ 111 w 294"/>
                  <a:gd name="T11" fmla="*/ 8 h 241"/>
                  <a:gd name="T12" fmla="*/ 111 w 294"/>
                  <a:gd name="T13" fmla="*/ 8 h 241"/>
                  <a:gd name="T14" fmla="*/ 156 w 294"/>
                  <a:gd name="T15" fmla="*/ 10 h 241"/>
                  <a:gd name="T16" fmla="*/ 208 w 294"/>
                  <a:gd name="T17" fmla="*/ 76 h 241"/>
                  <a:gd name="T18" fmla="*/ 219 w 294"/>
                  <a:gd name="T19" fmla="*/ 80 h 241"/>
                  <a:gd name="T20" fmla="*/ 246 w 294"/>
                  <a:gd name="T21" fmla="*/ 126 h 241"/>
                  <a:gd name="T22" fmla="*/ 246 w 294"/>
                  <a:gd name="T23" fmla="*/ 127 h 241"/>
                  <a:gd name="T24" fmla="*/ 260 w 294"/>
                  <a:gd name="T25" fmla="*/ 132 h 241"/>
                  <a:gd name="T26" fmla="*/ 294 w 294"/>
                  <a:gd name="T27" fmla="*/ 190 h 241"/>
                  <a:gd name="T28" fmla="*/ 284 w 294"/>
                  <a:gd name="T29" fmla="*/ 212 h 241"/>
                  <a:gd name="T30" fmla="*/ 284 w 294"/>
                  <a:gd name="T31" fmla="*/ 212 h 241"/>
                  <a:gd name="T32" fmla="*/ 284 w 294"/>
                  <a:gd name="T33" fmla="*/ 213 h 241"/>
                  <a:gd name="T34" fmla="*/ 284 w 294"/>
                  <a:gd name="T35" fmla="*/ 213 h 241"/>
                  <a:gd name="T36" fmla="*/ 234 w 294"/>
                  <a:gd name="T37" fmla="*/ 241 h 241"/>
                  <a:gd name="T38" fmla="*/ 224 w 294"/>
                  <a:gd name="T39" fmla="*/ 189 h 241"/>
                  <a:gd name="T40" fmla="*/ 80 w 294"/>
                  <a:gd name="T41" fmla="*/ 106 h 241"/>
                  <a:gd name="T42" fmla="*/ 40 w 294"/>
                  <a:gd name="T43" fmla="*/ 50 h 241"/>
                  <a:gd name="T44" fmla="*/ 0 w 294"/>
                  <a:gd name="T45" fmla="*/ 38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94" h="241">
                    <a:moveTo>
                      <a:pt x="0" y="38"/>
                    </a:moveTo>
                    <a:cubicBezTo>
                      <a:pt x="50" y="9"/>
                      <a:pt x="50" y="9"/>
                      <a:pt x="50" y="9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58" y="4"/>
                      <a:pt x="68" y="5"/>
                      <a:pt x="80" y="11"/>
                    </a:cubicBezTo>
                    <a:cubicBezTo>
                      <a:pt x="83" y="13"/>
                      <a:pt x="87" y="16"/>
                      <a:pt x="91" y="19"/>
                    </a:cubicBezTo>
                    <a:cubicBezTo>
                      <a:pt x="111" y="8"/>
                      <a:pt x="111" y="8"/>
                      <a:pt x="111" y="8"/>
                    </a:cubicBezTo>
                    <a:cubicBezTo>
                      <a:pt x="111" y="8"/>
                      <a:pt x="111" y="8"/>
                      <a:pt x="111" y="8"/>
                    </a:cubicBezTo>
                    <a:cubicBezTo>
                      <a:pt x="122" y="0"/>
                      <a:pt x="138" y="0"/>
                      <a:pt x="156" y="10"/>
                    </a:cubicBezTo>
                    <a:cubicBezTo>
                      <a:pt x="178" y="23"/>
                      <a:pt x="198" y="49"/>
                      <a:pt x="208" y="76"/>
                    </a:cubicBezTo>
                    <a:cubicBezTo>
                      <a:pt x="212" y="76"/>
                      <a:pt x="215" y="77"/>
                      <a:pt x="219" y="80"/>
                    </a:cubicBezTo>
                    <a:cubicBezTo>
                      <a:pt x="234" y="88"/>
                      <a:pt x="246" y="109"/>
                      <a:pt x="246" y="126"/>
                    </a:cubicBezTo>
                    <a:cubicBezTo>
                      <a:pt x="246" y="126"/>
                      <a:pt x="246" y="127"/>
                      <a:pt x="246" y="127"/>
                    </a:cubicBezTo>
                    <a:cubicBezTo>
                      <a:pt x="250" y="127"/>
                      <a:pt x="255" y="129"/>
                      <a:pt x="260" y="132"/>
                    </a:cubicBezTo>
                    <a:cubicBezTo>
                      <a:pt x="279" y="142"/>
                      <a:pt x="294" y="169"/>
                      <a:pt x="294" y="190"/>
                    </a:cubicBezTo>
                    <a:cubicBezTo>
                      <a:pt x="294" y="201"/>
                      <a:pt x="290" y="209"/>
                      <a:pt x="284" y="212"/>
                    </a:cubicBezTo>
                    <a:cubicBezTo>
                      <a:pt x="284" y="212"/>
                      <a:pt x="284" y="212"/>
                      <a:pt x="284" y="212"/>
                    </a:cubicBezTo>
                    <a:cubicBezTo>
                      <a:pt x="284" y="213"/>
                      <a:pt x="284" y="213"/>
                      <a:pt x="284" y="213"/>
                    </a:cubicBezTo>
                    <a:cubicBezTo>
                      <a:pt x="284" y="213"/>
                      <a:pt x="284" y="213"/>
                      <a:pt x="284" y="213"/>
                    </a:cubicBezTo>
                    <a:cubicBezTo>
                      <a:pt x="234" y="241"/>
                      <a:pt x="234" y="241"/>
                      <a:pt x="234" y="241"/>
                    </a:cubicBezTo>
                    <a:cubicBezTo>
                      <a:pt x="224" y="189"/>
                      <a:pt x="224" y="189"/>
                      <a:pt x="224" y="189"/>
                    </a:cubicBezTo>
                    <a:cubicBezTo>
                      <a:pt x="80" y="106"/>
                      <a:pt x="80" y="106"/>
                      <a:pt x="80" y="106"/>
                    </a:cubicBezTo>
                    <a:cubicBezTo>
                      <a:pt x="61" y="96"/>
                      <a:pt x="46" y="73"/>
                      <a:pt x="40" y="50"/>
                    </a:cubicBezTo>
                    <a:lnTo>
                      <a:pt x="0" y="38"/>
                    </a:lnTo>
                    <a:close/>
                  </a:path>
                </a:pathLst>
              </a:custGeom>
              <a:gradFill>
                <a:gsLst>
                  <a:gs pos="0">
                    <a:srgbClr val="A0A3F4"/>
                  </a:gs>
                  <a:gs pos="98000">
                    <a:srgbClr val="5761D6"/>
                  </a:gs>
                </a:gsLst>
                <a:lin ang="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任意多边形: 形状 48"/>
              <p:cNvSpPr/>
              <p:nvPr/>
            </p:nvSpPr>
            <p:spPr bwMode="auto">
              <a:xfrm>
                <a:off x="3461417" y="3260180"/>
                <a:ext cx="1056614" cy="937447"/>
              </a:xfrm>
              <a:custGeom>
                <a:avLst/>
                <a:gdLst>
                  <a:gd name="T0" fmla="*/ 42 w 256"/>
                  <a:gd name="T1" fmla="*/ 17 h 227"/>
                  <a:gd name="T2" fmla="*/ 60 w 256"/>
                  <a:gd name="T3" fmla="*/ 32 h 227"/>
                  <a:gd name="T4" fmla="*/ 117 w 256"/>
                  <a:gd name="T5" fmla="*/ 16 h 227"/>
                  <a:gd name="T6" fmla="*/ 170 w 256"/>
                  <a:gd name="T7" fmla="*/ 82 h 227"/>
                  <a:gd name="T8" fmla="*/ 181 w 256"/>
                  <a:gd name="T9" fmla="*/ 85 h 227"/>
                  <a:gd name="T10" fmla="*/ 208 w 256"/>
                  <a:gd name="T11" fmla="*/ 132 h 227"/>
                  <a:gd name="T12" fmla="*/ 208 w 256"/>
                  <a:gd name="T13" fmla="*/ 133 h 227"/>
                  <a:gd name="T14" fmla="*/ 222 w 256"/>
                  <a:gd name="T15" fmla="*/ 137 h 227"/>
                  <a:gd name="T16" fmla="*/ 256 w 256"/>
                  <a:gd name="T17" fmla="*/ 196 h 227"/>
                  <a:gd name="T18" fmla="*/ 222 w 256"/>
                  <a:gd name="T19" fmla="*/ 216 h 227"/>
                  <a:gd name="T20" fmla="*/ 42 w 256"/>
                  <a:gd name="T21" fmla="*/ 112 h 227"/>
                  <a:gd name="T22" fmla="*/ 0 w 256"/>
                  <a:gd name="T23" fmla="*/ 41 h 227"/>
                  <a:gd name="T24" fmla="*/ 42 w 256"/>
                  <a:gd name="T25" fmla="*/ 17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6" h="227">
                    <a:moveTo>
                      <a:pt x="42" y="17"/>
                    </a:moveTo>
                    <a:cubicBezTo>
                      <a:pt x="48" y="21"/>
                      <a:pt x="54" y="26"/>
                      <a:pt x="60" y="32"/>
                    </a:cubicBezTo>
                    <a:cubicBezTo>
                      <a:pt x="67" y="8"/>
                      <a:pt x="90" y="0"/>
                      <a:pt x="117" y="16"/>
                    </a:cubicBezTo>
                    <a:cubicBezTo>
                      <a:pt x="140" y="29"/>
                      <a:pt x="160" y="55"/>
                      <a:pt x="170" y="82"/>
                    </a:cubicBezTo>
                    <a:cubicBezTo>
                      <a:pt x="173" y="82"/>
                      <a:pt x="177" y="83"/>
                      <a:pt x="181" y="85"/>
                    </a:cubicBezTo>
                    <a:cubicBezTo>
                      <a:pt x="196" y="94"/>
                      <a:pt x="208" y="115"/>
                      <a:pt x="208" y="132"/>
                    </a:cubicBezTo>
                    <a:cubicBezTo>
                      <a:pt x="208" y="132"/>
                      <a:pt x="208" y="132"/>
                      <a:pt x="208" y="133"/>
                    </a:cubicBezTo>
                    <a:cubicBezTo>
                      <a:pt x="212" y="133"/>
                      <a:pt x="217" y="134"/>
                      <a:pt x="222" y="137"/>
                    </a:cubicBezTo>
                    <a:cubicBezTo>
                      <a:pt x="240" y="148"/>
                      <a:pt x="256" y="175"/>
                      <a:pt x="256" y="196"/>
                    </a:cubicBezTo>
                    <a:cubicBezTo>
                      <a:pt x="256" y="218"/>
                      <a:pt x="240" y="227"/>
                      <a:pt x="222" y="216"/>
                    </a:cubicBezTo>
                    <a:cubicBezTo>
                      <a:pt x="42" y="112"/>
                      <a:pt x="42" y="112"/>
                      <a:pt x="42" y="112"/>
                    </a:cubicBezTo>
                    <a:cubicBezTo>
                      <a:pt x="19" y="99"/>
                      <a:pt x="0" y="67"/>
                      <a:pt x="0" y="41"/>
                    </a:cubicBezTo>
                    <a:cubicBezTo>
                      <a:pt x="0" y="15"/>
                      <a:pt x="19" y="4"/>
                      <a:pt x="42" y="17"/>
                    </a:cubicBezTo>
                    <a:close/>
                  </a:path>
                </a:pathLst>
              </a:custGeom>
              <a:gradFill>
                <a:gsLst>
                  <a:gs pos="0">
                    <a:srgbClr val="E4E4FC"/>
                  </a:gs>
                  <a:gs pos="98000">
                    <a:srgbClr val="C0C0F6"/>
                  </a:gs>
                </a:gsLst>
                <a:lin ang="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任意多边形: 形状 49"/>
              <p:cNvSpPr/>
              <p:nvPr/>
            </p:nvSpPr>
            <p:spPr bwMode="auto">
              <a:xfrm>
                <a:off x="6730563" y="1166813"/>
                <a:ext cx="224432" cy="178750"/>
              </a:xfrm>
              <a:custGeom>
                <a:avLst/>
                <a:gdLst>
                  <a:gd name="T0" fmla="*/ 0 w 113"/>
                  <a:gd name="T1" fmla="*/ 0 h 90"/>
                  <a:gd name="T2" fmla="*/ 0 w 113"/>
                  <a:gd name="T3" fmla="*/ 23 h 90"/>
                  <a:gd name="T4" fmla="*/ 113 w 113"/>
                  <a:gd name="T5" fmla="*/ 90 h 90"/>
                  <a:gd name="T6" fmla="*/ 113 w 113"/>
                  <a:gd name="T7" fmla="*/ 65 h 90"/>
                  <a:gd name="T8" fmla="*/ 0 w 113"/>
                  <a:gd name="T9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90">
                    <a:moveTo>
                      <a:pt x="0" y="0"/>
                    </a:moveTo>
                    <a:lnTo>
                      <a:pt x="0" y="23"/>
                    </a:lnTo>
                    <a:lnTo>
                      <a:pt x="113" y="90"/>
                    </a:lnTo>
                    <a:lnTo>
                      <a:pt x="113" y="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任意多边形: 形状 50"/>
              <p:cNvSpPr/>
              <p:nvPr/>
            </p:nvSpPr>
            <p:spPr bwMode="auto">
              <a:xfrm>
                <a:off x="6730563" y="1166813"/>
                <a:ext cx="224432" cy="178750"/>
              </a:xfrm>
              <a:custGeom>
                <a:avLst/>
                <a:gdLst>
                  <a:gd name="T0" fmla="*/ 0 w 113"/>
                  <a:gd name="T1" fmla="*/ 0 h 90"/>
                  <a:gd name="T2" fmla="*/ 0 w 113"/>
                  <a:gd name="T3" fmla="*/ 23 h 90"/>
                  <a:gd name="T4" fmla="*/ 113 w 113"/>
                  <a:gd name="T5" fmla="*/ 90 h 90"/>
                  <a:gd name="T6" fmla="*/ 113 w 113"/>
                  <a:gd name="T7" fmla="*/ 65 h 90"/>
                  <a:gd name="T8" fmla="*/ 0 w 113"/>
                  <a:gd name="T9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90">
                    <a:moveTo>
                      <a:pt x="0" y="0"/>
                    </a:moveTo>
                    <a:lnTo>
                      <a:pt x="0" y="23"/>
                    </a:lnTo>
                    <a:lnTo>
                      <a:pt x="113" y="90"/>
                    </a:lnTo>
                    <a:lnTo>
                      <a:pt x="113" y="6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任意多边形: 形状 51"/>
              <p:cNvSpPr/>
              <p:nvPr/>
            </p:nvSpPr>
            <p:spPr bwMode="auto">
              <a:xfrm>
                <a:off x="6986773" y="1311800"/>
                <a:ext cx="79445" cy="95334"/>
              </a:xfrm>
              <a:custGeom>
                <a:avLst/>
                <a:gdLst>
                  <a:gd name="T0" fmla="*/ 0 w 40"/>
                  <a:gd name="T1" fmla="*/ 0 h 48"/>
                  <a:gd name="T2" fmla="*/ 0 w 40"/>
                  <a:gd name="T3" fmla="*/ 25 h 48"/>
                  <a:gd name="T4" fmla="*/ 40 w 40"/>
                  <a:gd name="T5" fmla="*/ 48 h 48"/>
                  <a:gd name="T6" fmla="*/ 40 w 40"/>
                  <a:gd name="T7" fmla="*/ 25 h 48"/>
                  <a:gd name="T8" fmla="*/ 0 w 40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8">
                    <a:moveTo>
                      <a:pt x="0" y="0"/>
                    </a:moveTo>
                    <a:lnTo>
                      <a:pt x="0" y="25"/>
                    </a:lnTo>
                    <a:lnTo>
                      <a:pt x="40" y="48"/>
                    </a:lnTo>
                    <a:lnTo>
                      <a:pt x="40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任意多边形: 形状 52"/>
              <p:cNvSpPr/>
              <p:nvPr/>
            </p:nvSpPr>
            <p:spPr bwMode="auto">
              <a:xfrm>
                <a:off x="6986773" y="1311800"/>
                <a:ext cx="79445" cy="95334"/>
              </a:xfrm>
              <a:custGeom>
                <a:avLst/>
                <a:gdLst>
                  <a:gd name="T0" fmla="*/ 0 w 40"/>
                  <a:gd name="T1" fmla="*/ 0 h 48"/>
                  <a:gd name="T2" fmla="*/ 0 w 40"/>
                  <a:gd name="T3" fmla="*/ 25 h 48"/>
                  <a:gd name="T4" fmla="*/ 40 w 40"/>
                  <a:gd name="T5" fmla="*/ 48 h 48"/>
                  <a:gd name="T6" fmla="*/ 40 w 40"/>
                  <a:gd name="T7" fmla="*/ 25 h 48"/>
                  <a:gd name="T8" fmla="*/ 0 w 40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8">
                    <a:moveTo>
                      <a:pt x="0" y="0"/>
                    </a:moveTo>
                    <a:lnTo>
                      <a:pt x="0" y="25"/>
                    </a:lnTo>
                    <a:lnTo>
                      <a:pt x="40" y="48"/>
                    </a:lnTo>
                    <a:lnTo>
                      <a:pt x="40" y="2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任意多边形: 形状 53"/>
              <p:cNvSpPr/>
              <p:nvPr/>
            </p:nvSpPr>
            <p:spPr bwMode="auto">
              <a:xfrm>
                <a:off x="7103953" y="1377341"/>
                <a:ext cx="53626" cy="83417"/>
              </a:xfrm>
              <a:custGeom>
                <a:avLst/>
                <a:gdLst>
                  <a:gd name="T0" fmla="*/ 0 w 27"/>
                  <a:gd name="T1" fmla="*/ 0 h 42"/>
                  <a:gd name="T2" fmla="*/ 0 w 27"/>
                  <a:gd name="T3" fmla="*/ 25 h 42"/>
                  <a:gd name="T4" fmla="*/ 27 w 27"/>
                  <a:gd name="T5" fmla="*/ 42 h 42"/>
                  <a:gd name="T6" fmla="*/ 27 w 27"/>
                  <a:gd name="T7" fmla="*/ 17 h 42"/>
                  <a:gd name="T8" fmla="*/ 0 w 2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2">
                    <a:moveTo>
                      <a:pt x="0" y="0"/>
                    </a:moveTo>
                    <a:lnTo>
                      <a:pt x="0" y="25"/>
                    </a:lnTo>
                    <a:lnTo>
                      <a:pt x="27" y="42"/>
                    </a:lnTo>
                    <a:lnTo>
                      <a:pt x="27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任意多边形: 形状 54"/>
              <p:cNvSpPr/>
              <p:nvPr/>
            </p:nvSpPr>
            <p:spPr bwMode="auto">
              <a:xfrm>
                <a:off x="7103953" y="1377341"/>
                <a:ext cx="53626" cy="83417"/>
              </a:xfrm>
              <a:custGeom>
                <a:avLst/>
                <a:gdLst>
                  <a:gd name="T0" fmla="*/ 0 w 27"/>
                  <a:gd name="T1" fmla="*/ 0 h 42"/>
                  <a:gd name="T2" fmla="*/ 0 w 27"/>
                  <a:gd name="T3" fmla="*/ 25 h 42"/>
                  <a:gd name="T4" fmla="*/ 27 w 27"/>
                  <a:gd name="T5" fmla="*/ 42 h 42"/>
                  <a:gd name="T6" fmla="*/ 27 w 27"/>
                  <a:gd name="T7" fmla="*/ 17 h 42"/>
                  <a:gd name="T8" fmla="*/ 0 w 2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2">
                    <a:moveTo>
                      <a:pt x="0" y="0"/>
                    </a:moveTo>
                    <a:lnTo>
                      <a:pt x="0" y="25"/>
                    </a:lnTo>
                    <a:lnTo>
                      <a:pt x="27" y="42"/>
                    </a:lnTo>
                    <a:lnTo>
                      <a:pt x="27" y="1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任意多边形: 形状 55"/>
              <p:cNvSpPr/>
              <p:nvPr/>
            </p:nvSpPr>
            <p:spPr bwMode="auto">
              <a:xfrm>
                <a:off x="6730563" y="1278036"/>
                <a:ext cx="119167" cy="117182"/>
              </a:xfrm>
              <a:custGeom>
                <a:avLst/>
                <a:gdLst>
                  <a:gd name="T0" fmla="*/ 0 w 60"/>
                  <a:gd name="T1" fmla="*/ 0 h 59"/>
                  <a:gd name="T2" fmla="*/ 0 w 60"/>
                  <a:gd name="T3" fmla="*/ 23 h 59"/>
                  <a:gd name="T4" fmla="*/ 60 w 60"/>
                  <a:gd name="T5" fmla="*/ 59 h 59"/>
                  <a:gd name="T6" fmla="*/ 60 w 60"/>
                  <a:gd name="T7" fmla="*/ 36 h 59"/>
                  <a:gd name="T8" fmla="*/ 0 w 60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59">
                    <a:moveTo>
                      <a:pt x="0" y="0"/>
                    </a:moveTo>
                    <a:lnTo>
                      <a:pt x="0" y="23"/>
                    </a:lnTo>
                    <a:lnTo>
                      <a:pt x="60" y="59"/>
                    </a:lnTo>
                    <a:lnTo>
                      <a:pt x="60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任意多边形: 形状 56"/>
              <p:cNvSpPr/>
              <p:nvPr/>
            </p:nvSpPr>
            <p:spPr bwMode="auto">
              <a:xfrm>
                <a:off x="6730563" y="1278036"/>
                <a:ext cx="119167" cy="117182"/>
              </a:xfrm>
              <a:custGeom>
                <a:avLst/>
                <a:gdLst>
                  <a:gd name="T0" fmla="*/ 0 w 60"/>
                  <a:gd name="T1" fmla="*/ 0 h 59"/>
                  <a:gd name="T2" fmla="*/ 0 w 60"/>
                  <a:gd name="T3" fmla="*/ 23 h 59"/>
                  <a:gd name="T4" fmla="*/ 60 w 60"/>
                  <a:gd name="T5" fmla="*/ 59 h 59"/>
                  <a:gd name="T6" fmla="*/ 60 w 60"/>
                  <a:gd name="T7" fmla="*/ 36 h 59"/>
                  <a:gd name="T8" fmla="*/ 0 w 60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59">
                    <a:moveTo>
                      <a:pt x="0" y="0"/>
                    </a:moveTo>
                    <a:lnTo>
                      <a:pt x="0" y="23"/>
                    </a:lnTo>
                    <a:lnTo>
                      <a:pt x="60" y="59"/>
                    </a:lnTo>
                    <a:lnTo>
                      <a:pt x="60" y="3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任意多边形: 形状 57"/>
              <p:cNvSpPr/>
              <p:nvPr/>
            </p:nvSpPr>
            <p:spPr bwMode="auto">
              <a:xfrm>
                <a:off x="6887467" y="1365425"/>
                <a:ext cx="144987" cy="137043"/>
              </a:xfrm>
              <a:custGeom>
                <a:avLst/>
                <a:gdLst>
                  <a:gd name="T0" fmla="*/ 0 w 73"/>
                  <a:gd name="T1" fmla="*/ 0 h 69"/>
                  <a:gd name="T2" fmla="*/ 0 w 73"/>
                  <a:gd name="T3" fmla="*/ 25 h 69"/>
                  <a:gd name="T4" fmla="*/ 73 w 73"/>
                  <a:gd name="T5" fmla="*/ 69 h 69"/>
                  <a:gd name="T6" fmla="*/ 73 w 73"/>
                  <a:gd name="T7" fmla="*/ 44 h 69"/>
                  <a:gd name="T8" fmla="*/ 0 w 73"/>
                  <a:gd name="T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69">
                    <a:moveTo>
                      <a:pt x="0" y="0"/>
                    </a:moveTo>
                    <a:lnTo>
                      <a:pt x="0" y="25"/>
                    </a:lnTo>
                    <a:lnTo>
                      <a:pt x="73" y="69"/>
                    </a:lnTo>
                    <a:lnTo>
                      <a:pt x="73" y="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任意多边形: 形状 58"/>
              <p:cNvSpPr/>
              <p:nvPr/>
            </p:nvSpPr>
            <p:spPr bwMode="auto">
              <a:xfrm>
                <a:off x="6887467" y="1365425"/>
                <a:ext cx="144987" cy="137043"/>
              </a:xfrm>
              <a:custGeom>
                <a:avLst/>
                <a:gdLst>
                  <a:gd name="T0" fmla="*/ 0 w 73"/>
                  <a:gd name="T1" fmla="*/ 0 h 69"/>
                  <a:gd name="T2" fmla="*/ 0 w 73"/>
                  <a:gd name="T3" fmla="*/ 25 h 69"/>
                  <a:gd name="T4" fmla="*/ 73 w 73"/>
                  <a:gd name="T5" fmla="*/ 69 h 69"/>
                  <a:gd name="T6" fmla="*/ 73 w 73"/>
                  <a:gd name="T7" fmla="*/ 44 h 69"/>
                  <a:gd name="T8" fmla="*/ 0 w 73"/>
                  <a:gd name="T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69">
                    <a:moveTo>
                      <a:pt x="0" y="0"/>
                    </a:moveTo>
                    <a:lnTo>
                      <a:pt x="0" y="25"/>
                    </a:lnTo>
                    <a:lnTo>
                      <a:pt x="73" y="69"/>
                    </a:lnTo>
                    <a:lnTo>
                      <a:pt x="73" y="4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任意多边形: 形状 59"/>
              <p:cNvSpPr/>
              <p:nvPr/>
            </p:nvSpPr>
            <p:spPr bwMode="auto">
              <a:xfrm>
                <a:off x="7070190" y="1472675"/>
                <a:ext cx="53626" cy="79445"/>
              </a:xfrm>
              <a:custGeom>
                <a:avLst/>
                <a:gdLst>
                  <a:gd name="T0" fmla="*/ 0 w 27"/>
                  <a:gd name="T1" fmla="*/ 0 h 40"/>
                  <a:gd name="T2" fmla="*/ 0 w 27"/>
                  <a:gd name="T3" fmla="*/ 25 h 40"/>
                  <a:gd name="T4" fmla="*/ 27 w 27"/>
                  <a:gd name="T5" fmla="*/ 40 h 40"/>
                  <a:gd name="T6" fmla="*/ 27 w 27"/>
                  <a:gd name="T7" fmla="*/ 15 h 40"/>
                  <a:gd name="T8" fmla="*/ 0 w 27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0">
                    <a:moveTo>
                      <a:pt x="0" y="0"/>
                    </a:moveTo>
                    <a:lnTo>
                      <a:pt x="0" y="25"/>
                    </a:lnTo>
                    <a:lnTo>
                      <a:pt x="27" y="40"/>
                    </a:lnTo>
                    <a:lnTo>
                      <a:pt x="27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任意多边形: 形状 60"/>
              <p:cNvSpPr/>
              <p:nvPr/>
            </p:nvSpPr>
            <p:spPr bwMode="auto">
              <a:xfrm>
                <a:off x="7070190" y="1472675"/>
                <a:ext cx="53626" cy="79445"/>
              </a:xfrm>
              <a:custGeom>
                <a:avLst/>
                <a:gdLst>
                  <a:gd name="T0" fmla="*/ 0 w 27"/>
                  <a:gd name="T1" fmla="*/ 0 h 40"/>
                  <a:gd name="T2" fmla="*/ 0 w 27"/>
                  <a:gd name="T3" fmla="*/ 25 h 40"/>
                  <a:gd name="T4" fmla="*/ 27 w 27"/>
                  <a:gd name="T5" fmla="*/ 40 h 40"/>
                  <a:gd name="T6" fmla="*/ 27 w 27"/>
                  <a:gd name="T7" fmla="*/ 15 h 40"/>
                  <a:gd name="T8" fmla="*/ 0 w 27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0">
                    <a:moveTo>
                      <a:pt x="0" y="0"/>
                    </a:moveTo>
                    <a:lnTo>
                      <a:pt x="0" y="25"/>
                    </a:lnTo>
                    <a:lnTo>
                      <a:pt x="27" y="40"/>
                    </a:lnTo>
                    <a:lnTo>
                      <a:pt x="27" y="1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任意多边形: 形状 61"/>
              <p:cNvSpPr/>
              <p:nvPr/>
            </p:nvSpPr>
            <p:spPr bwMode="auto">
              <a:xfrm>
                <a:off x="7153607" y="1522329"/>
                <a:ext cx="53626" cy="79445"/>
              </a:xfrm>
              <a:custGeom>
                <a:avLst/>
                <a:gdLst>
                  <a:gd name="T0" fmla="*/ 0 w 27"/>
                  <a:gd name="T1" fmla="*/ 0 h 40"/>
                  <a:gd name="T2" fmla="*/ 0 w 27"/>
                  <a:gd name="T3" fmla="*/ 23 h 40"/>
                  <a:gd name="T4" fmla="*/ 27 w 27"/>
                  <a:gd name="T5" fmla="*/ 40 h 40"/>
                  <a:gd name="T6" fmla="*/ 27 w 27"/>
                  <a:gd name="T7" fmla="*/ 15 h 40"/>
                  <a:gd name="T8" fmla="*/ 0 w 27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0">
                    <a:moveTo>
                      <a:pt x="0" y="0"/>
                    </a:moveTo>
                    <a:lnTo>
                      <a:pt x="0" y="23"/>
                    </a:lnTo>
                    <a:lnTo>
                      <a:pt x="27" y="40"/>
                    </a:lnTo>
                    <a:lnTo>
                      <a:pt x="27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任意多边形: 形状 62"/>
              <p:cNvSpPr/>
              <p:nvPr/>
            </p:nvSpPr>
            <p:spPr bwMode="auto">
              <a:xfrm>
                <a:off x="7153607" y="1522329"/>
                <a:ext cx="53626" cy="79445"/>
              </a:xfrm>
              <a:custGeom>
                <a:avLst/>
                <a:gdLst>
                  <a:gd name="T0" fmla="*/ 0 w 27"/>
                  <a:gd name="T1" fmla="*/ 0 h 40"/>
                  <a:gd name="T2" fmla="*/ 0 w 27"/>
                  <a:gd name="T3" fmla="*/ 23 h 40"/>
                  <a:gd name="T4" fmla="*/ 27 w 27"/>
                  <a:gd name="T5" fmla="*/ 40 h 40"/>
                  <a:gd name="T6" fmla="*/ 27 w 27"/>
                  <a:gd name="T7" fmla="*/ 15 h 40"/>
                  <a:gd name="T8" fmla="*/ 0 w 27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0">
                    <a:moveTo>
                      <a:pt x="0" y="0"/>
                    </a:moveTo>
                    <a:lnTo>
                      <a:pt x="0" y="23"/>
                    </a:lnTo>
                    <a:lnTo>
                      <a:pt x="27" y="40"/>
                    </a:lnTo>
                    <a:lnTo>
                      <a:pt x="27" y="1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任意多边形: 形状 63"/>
              <p:cNvSpPr/>
              <p:nvPr/>
            </p:nvSpPr>
            <p:spPr bwMode="auto">
              <a:xfrm>
                <a:off x="6730563" y="1389258"/>
                <a:ext cx="87389" cy="99306"/>
              </a:xfrm>
              <a:custGeom>
                <a:avLst/>
                <a:gdLst>
                  <a:gd name="T0" fmla="*/ 44 w 44"/>
                  <a:gd name="T1" fmla="*/ 50 h 50"/>
                  <a:gd name="T2" fmla="*/ 0 w 44"/>
                  <a:gd name="T3" fmla="*/ 23 h 50"/>
                  <a:gd name="T4" fmla="*/ 0 w 44"/>
                  <a:gd name="T5" fmla="*/ 0 h 50"/>
                  <a:gd name="T6" fmla="*/ 44 w 44"/>
                  <a:gd name="T7" fmla="*/ 25 h 50"/>
                  <a:gd name="T8" fmla="*/ 44 w 44"/>
                  <a:gd name="T9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44" y="50"/>
                    </a:moveTo>
                    <a:lnTo>
                      <a:pt x="0" y="23"/>
                    </a:lnTo>
                    <a:lnTo>
                      <a:pt x="0" y="0"/>
                    </a:lnTo>
                    <a:lnTo>
                      <a:pt x="44" y="25"/>
                    </a:lnTo>
                    <a:lnTo>
                      <a:pt x="44" y="50"/>
                    </a:lnTo>
                    <a:close/>
                  </a:path>
                </a:pathLst>
              </a:custGeom>
              <a:solidFill>
                <a:srgbClr val="42E8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任意多边形: 形状 64"/>
              <p:cNvSpPr/>
              <p:nvPr/>
            </p:nvSpPr>
            <p:spPr bwMode="auto">
              <a:xfrm>
                <a:off x="6849730" y="1460758"/>
                <a:ext cx="33765" cy="65542"/>
              </a:xfrm>
              <a:custGeom>
                <a:avLst/>
                <a:gdLst>
                  <a:gd name="T0" fmla="*/ 17 w 17"/>
                  <a:gd name="T1" fmla="*/ 33 h 33"/>
                  <a:gd name="T2" fmla="*/ 0 w 17"/>
                  <a:gd name="T3" fmla="*/ 23 h 33"/>
                  <a:gd name="T4" fmla="*/ 0 w 17"/>
                  <a:gd name="T5" fmla="*/ 0 h 33"/>
                  <a:gd name="T6" fmla="*/ 17 w 17"/>
                  <a:gd name="T7" fmla="*/ 8 h 33"/>
                  <a:gd name="T8" fmla="*/ 17 w 17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33">
                    <a:moveTo>
                      <a:pt x="17" y="33"/>
                    </a:moveTo>
                    <a:lnTo>
                      <a:pt x="0" y="23"/>
                    </a:lnTo>
                    <a:lnTo>
                      <a:pt x="0" y="0"/>
                    </a:lnTo>
                    <a:lnTo>
                      <a:pt x="17" y="8"/>
                    </a:lnTo>
                    <a:lnTo>
                      <a:pt x="17" y="33"/>
                    </a:lnTo>
                    <a:close/>
                  </a:path>
                </a:pathLst>
              </a:custGeom>
              <a:solidFill>
                <a:srgbClr val="42E8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任意多边形: 形状 65"/>
              <p:cNvSpPr/>
              <p:nvPr/>
            </p:nvSpPr>
            <p:spPr bwMode="auto">
              <a:xfrm>
                <a:off x="6917258" y="1498495"/>
                <a:ext cx="53626" cy="77459"/>
              </a:xfrm>
              <a:custGeom>
                <a:avLst/>
                <a:gdLst>
                  <a:gd name="T0" fmla="*/ 0 w 27"/>
                  <a:gd name="T1" fmla="*/ 0 h 39"/>
                  <a:gd name="T2" fmla="*/ 0 w 27"/>
                  <a:gd name="T3" fmla="*/ 22 h 39"/>
                  <a:gd name="T4" fmla="*/ 27 w 27"/>
                  <a:gd name="T5" fmla="*/ 39 h 39"/>
                  <a:gd name="T6" fmla="*/ 27 w 27"/>
                  <a:gd name="T7" fmla="*/ 14 h 39"/>
                  <a:gd name="T8" fmla="*/ 0 w 27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9">
                    <a:moveTo>
                      <a:pt x="0" y="0"/>
                    </a:moveTo>
                    <a:lnTo>
                      <a:pt x="0" y="22"/>
                    </a:lnTo>
                    <a:lnTo>
                      <a:pt x="27" y="39"/>
                    </a:lnTo>
                    <a:lnTo>
                      <a:pt x="27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任意多边形: 形状 66"/>
              <p:cNvSpPr/>
              <p:nvPr/>
            </p:nvSpPr>
            <p:spPr bwMode="auto">
              <a:xfrm>
                <a:off x="6917258" y="1498495"/>
                <a:ext cx="53626" cy="77459"/>
              </a:xfrm>
              <a:custGeom>
                <a:avLst/>
                <a:gdLst>
                  <a:gd name="T0" fmla="*/ 0 w 27"/>
                  <a:gd name="T1" fmla="*/ 0 h 39"/>
                  <a:gd name="T2" fmla="*/ 0 w 27"/>
                  <a:gd name="T3" fmla="*/ 22 h 39"/>
                  <a:gd name="T4" fmla="*/ 27 w 27"/>
                  <a:gd name="T5" fmla="*/ 39 h 39"/>
                  <a:gd name="T6" fmla="*/ 27 w 27"/>
                  <a:gd name="T7" fmla="*/ 14 h 39"/>
                  <a:gd name="T8" fmla="*/ 0 w 27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9">
                    <a:moveTo>
                      <a:pt x="0" y="0"/>
                    </a:moveTo>
                    <a:lnTo>
                      <a:pt x="0" y="22"/>
                    </a:lnTo>
                    <a:lnTo>
                      <a:pt x="27" y="39"/>
                    </a:lnTo>
                    <a:lnTo>
                      <a:pt x="27" y="1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任意多边形: 形状 67"/>
              <p:cNvSpPr/>
              <p:nvPr/>
            </p:nvSpPr>
            <p:spPr bwMode="auto">
              <a:xfrm>
                <a:off x="6730563" y="1502467"/>
                <a:ext cx="323738" cy="234362"/>
              </a:xfrm>
              <a:custGeom>
                <a:avLst/>
                <a:gdLst>
                  <a:gd name="T0" fmla="*/ 0 w 163"/>
                  <a:gd name="T1" fmla="*/ 0 h 118"/>
                  <a:gd name="T2" fmla="*/ 0 w 163"/>
                  <a:gd name="T3" fmla="*/ 23 h 118"/>
                  <a:gd name="T4" fmla="*/ 163 w 163"/>
                  <a:gd name="T5" fmla="*/ 118 h 118"/>
                  <a:gd name="T6" fmla="*/ 163 w 163"/>
                  <a:gd name="T7" fmla="*/ 93 h 118"/>
                  <a:gd name="T8" fmla="*/ 0 w 163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118">
                    <a:moveTo>
                      <a:pt x="0" y="0"/>
                    </a:moveTo>
                    <a:lnTo>
                      <a:pt x="0" y="23"/>
                    </a:lnTo>
                    <a:lnTo>
                      <a:pt x="163" y="118"/>
                    </a:lnTo>
                    <a:lnTo>
                      <a:pt x="163" y="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任意多边形: 形状 68"/>
              <p:cNvSpPr/>
              <p:nvPr/>
            </p:nvSpPr>
            <p:spPr bwMode="auto">
              <a:xfrm>
                <a:off x="6730563" y="1502467"/>
                <a:ext cx="323738" cy="234362"/>
              </a:xfrm>
              <a:custGeom>
                <a:avLst/>
                <a:gdLst>
                  <a:gd name="T0" fmla="*/ 0 w 163"/>
                  <a:gd name="T1" fmla="*/ 0 h 118"/>
                  <a:gd name="T2" fmla="*/ 0 w 163"/>
                  <a:gd name="T3" fmla="*/ 23 h 118"/>
                  <a:gd name="T4" fmla="*/ 163 w 163"/>
                  <a:gd name="T5" fmla="*/ 118 h 118"/>
                  <a:gd name="T6" fmla="*/ 163 w 163"/>
                  <a:gd name="T7" fmla="*/ 93 h 118"/>
                  <a:gd name="T8" fmla="*/ 0 w 163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118">
                    <a:moveTo>
                      <a:pt x="0" y="0"/>
                    </a:moveTo>
                    <a:lnTo>
                      <a:pt x="0" y="23"/>
                    </a:lnTo>
                    <a:lnTo>
                      <a:pt x="163" y="118"/>
                    </a:lnTo>
                    <a:lnTo>
                      <a:pt x="163" y="9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任意多边形: 形状 69"/>
              <p:cNvSpPr/>
              <p:nvPr/>
            </p:nvSpPr>
            <p:spPr bwMode="auto">
              <a:xfrm>
                <a:off x="7092037" y="1709023"/>
                <a:ext cx="77459" cy="93348"/>
              </a:xfrm>
              <a:custGeom>
                <a:avLst/>
                <a:gdLst>
                  <a:gd name="T0" fmla="*/ 0 w 39"/>
                  <a:gd name="T1" fmla="*/ 0 h 47"/>
                  <a:gd name="T2" fmla="*/ 0 w 39"/>
                  <a:gd name="T3" fmla="*/ 23 h 47"/>
                  <a:gd name="T4" fmla="*/ 39 w 39"/>
                  <a:gd name="T5" fmla="*/ 47 h 47"/>
                  <a:gd name="T6" fmla="*/ 39 w 39"/>
                  <a:gd name="T7" fmla="*/ 23 h 47"/>
                  <a:gd name="T8" fmla="*/ 0 w 3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47">
                    <a:moveTo>
                      <a:pt x="0" y="0"/>
                    </a:moveTo>
                    <a:lnTo>
                      <a:pt x="0" y="23"/>
                    </a:lnTo>
                    <a:lnTo>
                      <a:pt x="39" y="47"/>
                    </a:lnTo>
                    <a:lnTo>
                      <a:pt x="39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任意多边形: 形状 70"/>
              <p:cNvSpPr/>
              <p:nvPr/>
            </p:nvSpPr>
            <p:spPr bwMode="auto">
              <a:xfrm>
                <a:off x="7092037" y="1709023"/>
                <a:ext cx="77459" cy="93348"/>
              </a:xfrm>
              <a:custGeom>
                <a:avLst/>
                <a:gdLst>
                  <a:gd name="T0" fmla="*/ 0 w 39"/>
                  <a:gd name="T1" fmla="*/ 0 h 47"/>
                  <a:gd name="T2" fmla="*/ 0 w 39"/>
                  <a:gd name="T3" fmla="*/ 23 h 47"/>
                  <a:gd name="T4" fmla="*/ 39 w 39"/>
                  <a:gd name="T5" fmla="*/ 47 h 47"/>
                  <a:gd name="T6" fmla="*/ 39 w 39"/>
                  <a:gd name="T7" fmla="*/ 23 h 47"/>
                  <a:gd name="T8" fmla="*/ 0 w 3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47">
                    <a:moveTo>
                      <a:pt x="0" y="0"/>
                    </a:moveTo>
                    <a:lnTo>
                      <a:pt x="0" y="23"/>
                    </a:lnTo>
                    <a:lnTo>
                      <a:pt x="39" y="47"/>
                    </a:lnTo>
                    <a:lnTo>
                      <a:pt x="39" y="2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任意多边形: 形状 71"/>
              <p:cNvSpPr/>
              <p:nvPr/>
            </p:nvSpPr>
            <p:spPr bwMode="auto">
              <a:xfrm>
                <a:off x="6730563" y="1613690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3 h 50"/>
                  <a:gd name="T4" fmla="*/ 44 w 44"/>
                  <a:gd name="T5" fmla="*/ 50 h 50"/>
                  <a:gd name="T6" fmla="*/ 44 w 44"/>
                  <a:gd name="T7" fmla="*/ 25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3"/>
                    </a:lnTo>
                    <a:lnTo>
                      <a:pt x="44" y="50"/>
                    </a:lnTo>
                    <a:lnTo>
                      <a:pt x="44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任意多边形: 形状 72"/>
              <p:cNvSpPr/>
              <p:nvPr/>
            </p:nvSpPr>
            <p:spPr bwMode="auto">
              <a:xfrm>
                <a:off x="6730563" y="1613690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3 h 50"/>
                  <a:gd name="T4" fmla="*/ 44 w 44"/>
                  <a:gd name="T5" fmla="*/ 50 h 50"/>
                  <a:gd name="T6" fmla="*/ 44 w 44"/>
                  <a:gd name="T7" fmla="*/ 25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3"/>
                    </a:lnTo>
                    <a:lnTo>
                      <a:pt x="44" y="50"/>
                    </a:lnTo>
                    <a:lnTo>
                      <a:pt x="44" y="2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任意多边形: 形状 73"/>
              <p:cNvSpPr/>
              <p:nvPr/>
            </p:nvSpPr>
            <p:spPr bwMode="auto">
              <a:xfrm>
                <a:off x="6849730" y="1683203"/>
                <a:ext cx="174778" cy="144987"/>
              </a:xfrm>
              <a:custGeom>
                <a:avLst/>
                <a:gdLst>
                  <a:gd name="T0" fmla="*/ 0 w 88"/>
                  <a:gd name="T1" fmla="*/ 0 h 73"/>
                  <a:gd name="T2" fmla="*/ 0 w 88"/>
                  <a:gd name="T3" fmla="*/ 23 h 73"/>
                  <a:gd name="T4" fmla="*/ 88 w 88"/>
                  <a:gd name="T5" fmla="*/ 73 h 73"/>
                  <a:gd name="T6" fmla="*/ 88 w 88"/>
                  <a:gd name="T7" fmla="*/ 50 h 73"/>
                  <a:gd name="T8" fmla="*/ 0 w 88"/>
                  <a:gd name="T9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73">
                    <a:moveTo>
                      <a:pt x="0" y="0"/>
                    </a:moveTo>
                    <a:lnTo>
                      <a:pt x="0" y="23"/>
                    </a:lnTo>
                    <a:lnTo>
                      <a:pt x="88" y="73"/>
                    </a:lnTo>
                    <a:lnTo>
                      <a:pt x="88" y="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任意多边形: 形状 74"/>
              <p:cNvSpPr/>
              <p:nvPr/>
            </p:nvSpPr>
            <p:spPr bwMode="auto">
              <a:xfrm>
                <a:off x="6849730" y="1683203"/>
                <a:ext cx="174778" cy="144987"/>
              </a:xfrm>
              <a:custGeom>
                <a:avLst/>
                <a:gdLst>
                  <a:gd name="T0" fmla="*/ 0 w 88"/>
                  <a:gd name="T1" fmla="*/ 0 h 73"/>
                  <a:gd name="T2" fmla="*/ 0 w 88"/>
                  <a:gd name="T3" fmla="*/ 23 h 73"/>
                  <a:gd name="T4" fmla="*/ 88 w 88"/>
                  <a:gd name="T5" fmla="*/ 73 h 73"/>
                  <a:gd name="T6" fmla="*/ 88 w 88"/>
                  <a:gd name="T7" fmla="*/ 50 h 73"/>
                  <a:gd name="T8" fmla="*/ 0 w 88"/>
                  <a:gd name="T9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73">
                    <a:moveTo>
                      <a:pt x="0" y="0"/>
                    </a:moveTo>
                    <a:lnTo>
                      <a:pt x="0" y="23"/>
                    </a:lnTo>
                    <a:lnTo>
                      <a:pt x="88" y="73"/>
                    </a:lnTo>
                    <a:lnTo>
                      <a:pt x="88" y="5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任意多边形: 形状 75"/>
              <p:cNvSpPr/>
              <p:nvPr/>
            </p:nvSpPr>
            <p:spPr bwMode="auto">
              <a:xfrm>
                <a:off x="7058273" y="1798398"/>
                <a:ext cx="53626" cy="83417"/>
              </a:xfrm>
              <a:custGeom>
                <a:avLst/>
                <a:gdLst>
                  <a:gd name="T0" fmla="*/ 0 w 27"/>
                  <a:gd name="T1" fmla="*/ 0 h 42"/>
                  <a:gd name="T2" fmla="*/ 0 w 27"/>
                  <a:gd name="T3" fmla="*/ 25 h 42"/>
                  <a:gd name="T4" fmla="*/ 27 w 27"/>
                  <a:gd name="T5" fmla="*/ 42 h 42"/>
                  <a:gd name="T6" fmla="*/ 27 w 27"/>
                  <a:gd name="T7" fmla="*/ 17 h 42"/>
                  <a:gd name="T8" fmla="*/ 0 w 2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2">
                    <a:moveTo>
                      <a:pt x="0" y="0"/>
                    </a:moveTo>
                    <a:lnTo>
                      <a:pt x="0" y="25"/>
                    </a:lnTo>
                    <a:lnTo>
                      <a:pt x="27" y="42"/>
                    </a:lnTo>
                    <a:lnTo>
                      <a:pt x="27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任意多边形: 形状 76"/>
              <p:cNvSpPr/>
              <p:nvPr/>
            </p:nvSpPr>
            <p:spPr bwMode="auto">
              <a:xfrm>
                <a:off x="7058273" y="1798398"/>
                <a:ext cx="53626" cy="83417"/>
              </a:xfrm>
              <a:custGeom>
                <a:avLst/>
                <a:gdLst>
                  <a:gd name="T0" fmla="*/ 0 w 27"/>
                  <a:gd name="T1" fmla="*/ 0 h 42"/>
                  <a:gd name="T2" fmla="*/ 0 w 27"/>
                  <a:gd name="T3" fmla="*/ 25 h 42"/>
                  <a:gd name="T4" fmla="*/ 27 w 27"/>
                  <a:gd name="T5" fmla="*/ 42 h 42"/>
                  <a:gd name="T6" fmla="*/ 27 w 27"/>
                  <a:gd name="T7" fmla="*/ 17 h 42"/>
                  <a:gd name="T8" fmla="*/ 0 w 2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2">
                    <a:moveTo>
                      <a:pt x="0" y="0"/>
                    </a:moveTo>
                    <a:lnTo>
                      <a:pt x="0" y="25"/>
                    </a:lnTo>
                    <a:lnTo>
                      <a:pt x="27" y="42"/>
                    </a:lnTo>
                    <a:lnTo>
                      <a:pt x="27" y="1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任意多边形: 形状 77"/>
              <p:cNvSpPr/>
              <p:nvPr/>
            </p:nvSpPr>
            <p:spPr bwMode="auto">
              <a:xfrm>
                <a:off x="6730563" y="1724912"/>
                <a:ext cx="178751" cy="152932"/>
              </a:xfrm>
              <a:custGeom>
                <a:avLst/>
                <a:gdLst>
                  <a:gd name="T0" fmla="*/ 0 w 90"/>
                  <a:gd name="T1" fmla="*/ 0 h 77"/>
                  <a:gd name="T2" fmla="*/ 0 w 90"/>
                  <a:gd name="T3" fmla="*/ 23 h 77"/>
                  <a:gd name="T4" fmla="*/ 90 w 90"/>
                  <a:gd name="T5" fmla="*/ 77 h 77"/>
                  <a:gd name="T6" fmla="*/ 90 w 90"/>
                  <a:gd name="T7" fmla="*/ 52 h 77"/>
                  <a:gd name="T8" fmla="*/ 0 w 90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77">
                    <a:moveTo>
                      <a:pt x="0" y="0"/>
                    </a:moveTo>
                    <a:lnTo>
                      <a:pt x="0" y="23"/>
                    </a:lnTo>
                    <a:lnTo>
                      <a:pt x="90" y="77"/>
                    </a:lnTo>
                    <a:lnTo>
                      <a:pt x="90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任意多边形: 形状 78"/>
              <p:cNvSpPr/>
              <p:nvPr/>
            </p:nvSpPr>
            <p:spPr bwMode="auto">
              <a:xfrm>
                <a:off x="6730563" y="1724912"/>
                <a:ext cx="178751" cy="152932"/>
              </a:xfrm>
              <a:custGeom>
                <a:avLst/>
                <a:gdLst>
                  <a:gd name="T0" fmla="*/ 0 w 90"/>
                  <a:gd name="T1" fmla="*/ 0 h 77"/>
                  <a:gd name="T2" fmla="*/ 0 w 90"/>
                  <a:gd name="T3" fmla="*/ 23 h 77"/>
                  <a:gd name="T4" fmla="*/ 90 w 90"/>
                  <a:gd name="T5" fmla="*/ 77 h 77"/>
                  <a:gd name="T6" fmla="*/ 90 w 90"/>
                  <a:gd name="T7" fmla="*/ 52 h 77"/>
                  <a:gd name="T8" fmla="*/ 0 w 90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77">
                    <a:moveTo>
                      <a:pt x="0" y="0"/>
                    </a:moveTo>
                    <a:lnTo>
                      <a:pt x="0" y="23"/>
                    </a:lnTo>
                    <a:lnTo>
                      <a:pt x="90" y="77"/>
                    </a:lnTo>
                    <a:lnTo>
                      <a:pt x="90" y="5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任意多边形: 形状 79"/>
              <p:cNvSpPr/>
              <p:nvPr/>
            </p:nvSpPr>
            <p:spPr bwMode="auto">
              <a:xfrm>
                <a:off x="6945064" y="1844079"/>
                <a:ext cx="129098" cy="125126"/>
              </a:xfrm>
              <a:custGeom>
                <a:avLst/>
                <a:gdLst>
                  <a:gd name="T0" fmla="*/ 65 w 65"/>
                  <a:gd name="T1" fmla="*/ 63 h 63"/>
                  <a:gd name="T2" fmla="*/ 0 w 65"/>
                  <a:gd name="T3" fmla="*/ 25 h 63"/>
                  <a:gd name="T4" fmla="*/ 0 w 65"/>
                  <a:gd name="T5" fmla="*/ 0 h 63"/>
                  <a:gd name="T6" fmla="*/ 65 w 65"/>
                  <a:gd name="T7" fmla="*/ 40 h 63"/>
                  <a:gd name="T8" fmla="*/ 65 w 65"/>
                  <a:gd name="T9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3">
                    <a:moveTo>
                      <a:pt x="65" y="63"/>
                    </a:moveTo>
                    <a:lnTo>
                      <a:pt x="0" y="25"/>
                    </a:lnTo>
                    <a:lnTo>
                      <a:pt x="0" y="0"/>
                    </a:lnTo>
                    <a:lnTo>
                      <a:pt x="65" y="40"/>
                    </a:lnTo>
                    <a:lnTo>
                      <a:pt x="65" y="63"/>
                    </a:lnTo>
                    <a:close/>
                  </a:path>
                </a:pathLst>
              </a:custGeom>
              <a:solidFill>
                <a:srgbClr val="42E8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任意多边形: 形状 80"/>
              <p:cNvSpPr/>
              <p:nvPr/>
            </p:nvSpPr>
            <p:spPr bwMode="auto">
              <a:xfrm>
                <a:off x="7107926" y="1939413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5 h 50"/>
                  <a:gd name="T4" fmla="*/ 44 w 44"/>
                  <a:gd name="T5" fmla="*/ 50 h 50"/>
                  <a:gd name="T6" fmla="*/ 44 w 44"/>
                  <a:gd name="T7" fmla="*/ 27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5"/>
                    </a:lnTo>
                    <a:lnTo>
                      <a:pt x="44" y="50"/>
                    </a:lnTo>
                    <a:lnTo>
                      <a:pt x="44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任意多边形: 形状 81"/>
              <p:cNvSpPr/>
              <p:nvPr/>
            </p:nvSpPr>
            <p:spPr bwMode="auto">
              <a:xfrm>
                <a:off x="7107926" y="1939413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5 h 50"/>
                  <a:gd name="T4" fmla="*/ 44 w 44"/>
                  <a:gd name="T5" fmla="*/ 50 h 50"/>
                  <a:gd name="T6" fmla="*/ 44 w 44"/>
                  <a:gd name="T7" fmla="*/ 27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5"/>
                    </a:lnTo>
                    <a:lnTo>
                      <a:pt x="44" y="50"/>
                    </a:lnTo>
                    <a:lnTo>
                      <a:pt x="44" y="2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任意多边形: 形状 82"/>
              <p:cNvSpPr/>
              <p:nvPr/>
            </p:nvSpPr>
            <p:spPr bwMode="auto">
              <a:xfrm>
                <a:off x="6730563" y="1836135"/>
                <a:ext cx="61570" cy="83417"/>
              </a:xfrm>
              <a:custGeom>
                <a:avLst/>
                <a:gdLst>
                  <a:gd name="T0" fmla="*/ 0 w 31"/>
                  <a:gd name="T1" fmla="*/ 0 h 42"/>
                  <a:gd name="T2" fmla="*/ 0 w 31"/>
                  <a:gd name="T3" fmla="*/ 23 h 42"/>
                  <a:gd name="T4" fmla="*/ 31 w 31"/>
                  <a:gd name="T5" fmla="*/ 42 h 42"/>
                  <a:gd name="T6" fmla="*/ 31 w 31"/>
                  <a:gd name="T7" fmla="*/ 17 h 42"/>
                  <a:gd name="T8" fmla="*/ 0 w 31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2">
                    <a:moveTo>
                      <a:pt x="0" y="0"/>
                    </a:moveTo>
                    <a:lnTo>
                      <a:pt x="0" y="23"/>
                    </a:lnTo>
                    <a:lnTo>
                      <a:pt x="31" y="42"/>
                    </a:lnTo>
                    <a:lnTo>
                      <a:pt x="31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任意多边形: 形状 83"/>
              <p:cNvSpPr/>
              <p:nvPr/>
            </p:nvSpPr>
            <p:spPr bwMode="auto">
              <a:xfrm>
                <a:off x="6730563" y="1836135"/>
                <a:ext cx="61570" cy="83417"/>
              </a:xfrm>
              <a:custGeom>
                <a:avLst/>
                <a:gdLst>
                  <a:gd name="T0" fmla="*/ 0 w 31"/>
                  <a:gd name="T1" fmla="*/ 0 h 42"/>
                  <a:gd name="T2" fmla="*/ 0 w 31"/>
                  <a:gd name="T3" fmla="*/ 23 h 42"/>
                  <a:gd name="T4" fmla="*/ 31 w 31"/>
                  <a:gd name="T5" fmla="*/ 42 h 42"/>
                  <a:gd name="T6" fmla="*/ 31 w 31"/>
                  <a:gd name="T7" fmla="*/ 17 h 42"/>
                  <a:gd name="T8" fmla="*/ 0 w 31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2">
                    <a:moveTo>
                      <a:pt x="0" y="0"/>
                    </a:moveTo>
                    <a:lnTo>
                      <a:pt x="0" y="23"/>
                    </a:lnTo>
                    <a:lnTo>
                      <a:pt x="31" y="42"/>
                    </a:lnTo>
                    <a:lnTo>
                      <a:pt x="31" y="1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任意多边形: 形状 84"/>
              <p:cNvSpPr/>
              <p:nvPr/>
            </p:nvSpPr>
            <p:spPr bwMode="auto">
              <a:xfrm>
                <a:off x="6825897" y="1889759"/>
                <a:ext cx="79445" cy="95334"/>
              </a:xfrm>
              <a:custGeom>
                <a:avLst/>
                <a:gdLst>
                  <a:gd name="T0" fmla="*/ 0 w 40"/>
                  <a:gd name="T1" fmla="*/ 0 h 48"/>
                  <a:gd name="T2" fmla="*/ 0 w 40"/>
                  <a:gd name="T3" fmla="*/ 25 h 48"/>
                  <a:gd name="T4" fmla="*/ 40 w 40"/>
                  <a:gd name="T5" fmla="*/ 48 h 48"/>
                  <a:gd name="T6" fmla="*/ 40 w 40"/>
                  <a:gd name="T7" fmla="*/ 23 h 48"/>
                  <a:gd name="T8" fmla="*/ 0 w 40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8">
                    <a:moveTo>
                      <a:pt x="0" y="0"/>
                    </a:moveTo>
                    <a:lnTo>
                      <a:pt x="0" y="25"/>
                    </a:lnTo>
                    <a:lnTo>
                      <a:pt x="40" y="48"/>
                    </a:lnTo>
                    <a:lnTo>
                      <a:pt x="40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任意多边形: 形状 85"/>
              <p:cNvSpPr/>
              <p:nvPr/>
            </p:nvSpPr>
            <p:spPr bwMode="auto">
              <a:xfrm>
                <a:off x="6825897" y="1889759"/>
                <a:ext cx="79445" cy="95334"/>
              </a:xfrm>
              <a:custGeom>
                <a:avLst/>
                <a:gdLst>
                  <a:gd name="T0" fmla="*/ 0 w 40"/>
                  <a:gd name="T1" fmla="*/ 0 h 48"/>
                  <a:gd name="T2" fmla="*/ 0 w 40"/>
                  <a:gd name="T3" fmla="*/ 25 h 48"/>
                  <a:gd name="T4" fmla="*/ 40 w 40"/>
                  <a:gd name="T5" fmla="*/ 48 h 48"/>
                  <a:gd name="T6" fmla="*/ 40 w 40"/>
                  <a:gd name="T7" fmla="*/ 23 h 48"/>
                  <a:gd name="T8" fmla="*/ 0 w 40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8">
                    <a:moveTo>
                      <a:pt x="0" y="0"/>
                    </a:moveTo>
                    <a:lnTo>
                      <a:pt x="0" y="25"/>
                    </a:lnTo>
                    <a:lnTo>
                      <a:pt x="40" y="48"/>
                    </a:lnTo>
                    <a:lnTo>
                      <a:pt x="40" y="2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任意多边形: 形状 86"/>
              <p:cNvSpPr/>
              <p:nvPr/>
            </p:nvSpPr>
            <p:spPr bwMode="auto">
              <a:xfrm>
                <a:off x="6937119" y="1955302"/>
                <a:ext cx="133070" cy="125126"/>
              </a:xfrm>
              <a:custGeom>
                <a:avLst/>
                <a:gdLst>
                  <a:gd name="T0" fmla="*/ 0 w 67"/>
                  <a:gd name="T1" fmla="*/ 0 h 63"/>
                  <a:gd name="T2" fmla="*/ 0 w 67"/>
                  <a:gd name="T3" fmla="*/ 25 h 63"/>
                  <a:gd name="T4" fmla="*/ 67 w 67"/>
                  <a:gd name="T5" fmla="*/ 63 h 63"/>
                  <a:gd name="T6" fmla="*/ 67 w 67"/>
                  <a:gd name="T7" fmla="*/ 38 h 63"/>
                  <a:gd name="T8" fmla="*/ 0 w 67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63">
                    <a:moveTo>
                      <a:pt x="0" y="0"/>
                    </a:moveTo>
                    <a:lnTo>
                      <a:pt x="0" y="25"/>
                    </a:lnTo>
                    <a:lnTo>
                      <a:pt x="67" y="63"/>
                    </a:lnTo>
                    <a:lnTo>
                      <a:pt x="67" y="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任意多边形: 形状 87"/>
              <p:cNvSpPr/>
              <p:nvPr/>
            </p:nvSpPr>
            <p:spPr bwMode="auto">
              <a:xfrm>
                <a:off x="6937119" y="1955302"/>
                <a:ext cx="133070" cy="125126"/>
              </a:xfrm>
              <a:custGeom>
                <a:avLst/>
                <a:gdLst>
                  <a:gd name="T0" fmla="*/ 0 w 67"/>
                  <a:gd name="T1" fmla="*/ 0 h 63"/>
                  <a:gd name="T2" fmla="*/ 0 w 67"/>
                  <a:gd name="T3" fmla="*/ 25 h 63"/>
                  <a:gd name="T4" fmla="*/ 67 w 67"/>
                  <a:gd name="T5" fmla="*/ 63 h 63"/>
                  <a:gd name="T6" fmla="*/ 67 w 67"/>
                  <a:gd name="T7" fmla="*/ 38 h 63"/>
                  <a:gd name="T8" fmla="*/ 0 w 67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63">
                    <a:moveTo>
                      <a:pt x="0" y="0"/>
                    </a:moveTo>
                    <a:lnTo>
                      <a:pt x="0" y="25"/>
                    </a:lnTo>
                    <a:lnTo>
                      <a:pt x="67" y="63"/>
                    </a:lnTo>
                    <a:lnTo>
                      <a:pt x="67" y="3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任意多边形: 形状 88"/>
              <p:cNvSpPr/>
              <p:nvPr/>
            </p:nvSpPr>
            <p:spPr bwMode="auto">
              <a:xfrm>
                <a:off x="6730563" y="1947357"/>
                <a:ext cx="186695" cy="152932"/>
              </a:xfrm>
              <a:custGeom>
                <a:avLst/>
                <a:gdLst>
                  <a:gd name="T0" fmla="*/ 0 w 94"/>
                  <a:gd name="T1" fmla="*/ 0 h 77"/>
                  <a:gd name="T2" fmla="*/ 0 w 94"/>
                  <a:gd name="T3" fmla="*/ 23 h 77"/>
                  <a:gd name="T4" fmla="*/ 94 w 94"/>
                  <a:gd name="T5" fmla="*/ 77 h 77"/>
                  <a:gd name="T6" fmla="*/ 94 w 94"/>
                  <a:gd name="T7" fmla="*/ 54 h 77"/>
                  <a:gd name="T8" fmla="*/ 0 w 94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77">
                    <a:moveTo>
                      <a:pt x="0" y="0"/>
                    </a:moveTo>
                    <a:lnTo>
                      <a:pt x="0" y="23"/>
                    </a:lnTo>
                    <a:lnTo>
                      <a:pt x="94" y="77"/>
                    </a:lnTo>
                    <a:lnTo>
                      <a:pt x="94" y="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任意多边形: 形状 89"/>
              <p:cNvSpPr/>
              <p:nvPr/>
            </p:nvSpPr>
            <p:spPr bwMode="auto">
              <a:xfrm>
                <a:off x="6730563" y="1947357"/>
                <a:ext cx="186695" cy="152932"/>
              </a:xfrm>
              <a:custGeom>
                <a:avLst/>
                <a:gdLst>
                  <a:gd name="T0" fmla="*/ 0 w 94"/>
                  <a:gd name="T1" fmla="*/ 0 h 77"/>
                  <a:gd name="T2" fmla="*/ 0 w 94"/>
                  <a:gd name="T3" fmla="*/ 23 h 77"/>
                  <a:gd name="T4" fmla="*/ 94 w 94"/>
                  <a:gd name="T5" fmla="*/ 77 h 77"/>
                  <a:gd name="T6" fmla="*/ 94 w 94"/>
                  <a:gd name="T7" fmla="*/ 54 h 77"/>
                  <a:gd name="T8" fmla="*/ 0 w 94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77">
                    <a:moveTo>
                      <a:pt x="0" y="0"/>
                    </a:moveTo>
                    <a:lnTo>
                      <a:pt x="0" y="23"/>
                    </a:lnTo>
                    <a:lnTo>
                      <a:pt x="94" y="77"/>
                    </a:lnTo>
                    <a:lnTo>
                      <a:pt x="94" y="5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任意多边形: 形状 90"/>
              <p:cNvSpPr/>
              <p:nvPr/>
            </p:nvSpPr>
            <p:spPr bwMode="auto">
              <a:xfrm>
                <a:off x="6951023" y="2072482"/>
                <a:ext cx="172793" cy="148959"/>
              </a:xfrm>
              <a:custGeom>
                <a:avLst/>
                <a:gdLst>
                  <a:gd name="T0" fmla="*/ 0 w 87"/>
                  <a:gd name="T1" fmla="*/ 0 h 75"/>
                  <a:gd name="T2" fmla="*/ 0 w 87"/>
                  <a:gd name="T3" fmla="*/ 25 h 75"/>
                  <a:gd name="T4" fmla="*/ 87 w 87"/>
                  <a:gd name="T5" fmla="*/ 75 h 75"/>
                  <a:gd name="T6" fmla="*/ 87 w 87"/>
                  <a:gd name="T7" fmla="*/ 52 h 75"/>
                  <a:gd name="T8" fmla="*/ 0 w 87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75">
                    <a:moveTo>
                      <a:pt x="0" y="0"/>
                    </a:moveTo>
                    <a:lnTo>
                      <a:pt x="0" y="25"/>
                    </a:lnTo>
                    <a:lnTo>
                      <a:pt x="87" y="75"/>
                    </a:lnTo>
                    <a:lnTo>
                      <a:pt x="87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任意多边形: 形状 91"/>
              <p:cNvSpPr/>
              <p:nvPr/>
            </p:nvSpPr>
            <p:spPr bwMode="auto">
              <a:xfrm>
                <a:off x="6951023" y="2072482"/>
                <a:ext cx="172793" cy="148959"/>
              </a:xfrm>
              <a:custGeom>
                <a:avLst/>
                <a:gdLst>
                  <a:gd name="T0" fmla="*/ 0 w 87"/>
                  <a:gd name="T1" fmla="*/ 0 h 75"/>
                  <a:gd name="T2" fmla="*/ 0 w 87"/>
                  <a:gd name="T3" fmla="*/ 25 h 75"/>
                  <a:gd name="T4" fmla="*/ 87 w 87"/>
                  <a:gd name="T5" fmla="*/ 75 h 75"/>
                  <a:gd name="T6" fmla="*/ 87 w 87"/>
                  <a:gd name="T7" fmla="*/ 52 h 75"/>
                  <a:gd name="T8" fmla="*/ 0 w 87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75">
                    <a:moveTo>
                      <a:pt x="0" y="0"/>
                    </a:moveTo>
                    <a:lnTo>
                      <a:pt x="0" y="25"/>
                    </a:lnTo>
                    <a:lnTo>
                      <a:pt x="87" y="75"/>
                    </a:lnTo>
                    <a:lnTo>
                      <a:pt x="87" y="5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任意多边形: 形状 92"/>
              <p:cNvSpPr/>
              <p:nvPr/>
            </p:nvSpPr>
            <p:spPr bwMode="auto">
              <a:xfrm>
                <a:off x="7157579" y="2191649"/>
                <a:ext cx="57598" cy="83417"/>
              </a:xfrm>
              <a:custGeom>
                <a:avLst/>
                <a:gdLst>
                  <a:gd name="T0" fmla="*/ 29 w 29"/>
                  <a:gd name="T1" fmla="*/ 42 h 42"/>
                  <a:gd name="T2" fmla="*/ 0 w 29"/>
                  <a:gd name="T3" fmla="*/ 25 h 42"/>
                  <a:gd name="T4" fmla="*/ 0 w 29"/>
                  <a:gd name="T5" fmla="*/ 0 h 42"/>
                  <a:gd name="T6" fmla="*/ 29 w 29"/>
                  <a:gd name="T7" fmla="*/ 17 h 42"/>
                  <a:gd name="T8" fmla="*/ 29 w 29"/>
                  <a:gd name="T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2">
                    <a:moveTo>
                      <a:pt x="29" y="42"/>
                    </a:moveTo>
                    <a:lnTo>
                      <a:pt x="0" y="25"/>
                    </a:lnTo>
                    <a:lnTo>
                      <a:pt x="0" y="0"/>
                    </a:lnTo>
                    <a:lnTo>
                      <a:pt x="29" y="17"/>
                    </a:lnTo>
                    <a:lnTo>
                      <a:pt x="29" y="42"/>
                    </a:lnTo>
                    <a:close/>
                  </a:path>
                </a:pathLst>
              </a:custGeom>
              <a:solidFill>
                <a:srgbClr val="42E8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任意多边形: 形状 93"/>
              <p:cNvSpPr/>
              <p:nvPr/>
            </p:nvSpPr>
            <p:spPr bwMode="auto">
              <a:xfrm>
                <a:off x="7244968" y="2241303"/>
                <a:ext cx="53626" cy="83417"/>
              </a:xfrm>
              <a:custGeom>
                <a:avLst/>
                <a:gdLst>
                  <a:gd name="T0" fmla="*/ 0 w 27"/>
                  <a:gd name="T1" fmla="*/ 0 h 42"/>
                  <a:gd name="T2" fmla="*/ 0 w 27"/>
                  <a:gd name="T3" fmla="*/ 25 h 42"/>
                  <a:gd name="T4" fmla="*/ 27 w 27"/>
                  <a:gd name="T5" fmla="*/ 42 h 42"/>
                  <a:gd name="T6" fmla="*/ 27 w 27"/>
                  <a:gd name="T7" fmla="*/ 17 h 42"/>
                  <a:gd name="T8" fmla="*/ 0 w 2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2">
                    <a:moveTo>
                      <a:pt x="0" y="0"/>
                    </a:moveTo>
                    <a:lnTo>
                      <a:pt x="0" y="25"/>
                    </a:lnTo>
                    <a:lnTo>
                      <a:pt x="27" y="42"/>
                    </a:lnTo>
                    <a:lnTo>
                      <a:pt x="27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任意多边形: 形状 94"/>
              <p:cNvSpPr/>
              <p:nvPr/>
            </p:nvSpPr>
            <p:spPr bwMode="auto">
              <a:xfrm>
                <a:off x="7244968" y="2241303"/>
                <a:ext cx="53626" cy="83417"/>
              </a:xfrm>
              <a:custGeom>
                <a:avLst/>
                <a:gdLst>
                  <a:gd name="T0" fmla="*/ 0 w 27"/>
                  <a:gd name="T1" fmla="*/ 0 h 42"/>
                  <a:gd name="T2" fmla="*/ 0 w 27"/>
                  <a:gd name="T3" fmla="*/ 25 h 42"/>
                  <a:gd name="T4" fmla="*/ 27 w 27"/>
                  <a:gd name="T5" fmla="*/ 42 h 42"/>
                  <a:gd name="T6" fmla="*/ 27 w 27"/>
                  <a:gd name="T7" fmla="*/ 17 h 42"/>
                  <a:gd name="T8" fmla="*/ 0 w 2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2">
                    <a:moveTo>
                      <a:pt x="0" y="0"/>
                    </a:moveTo>
                    <a:lnTo>
                      <a:pt x="0" y="25"/>
                    </a:lnTo>
                    <a:lnTo>
                      <a:pt x="27" y="42"/>
                    </a:lnTo>
                    <a:lnTo>
                      <a:pt x="27" y="1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任意多边形: 形状 95"/>
              <p:cNvSpPr/>
              <p:nvPr/>
            </p:nvSpPr>
            <p:spPr bwMode="auto">
              <a:xfrm>
                <a:off x="6730563" y="2058580"/>
                <a:ext cx="111223" cy="113209"/>
              </a:xfrm>
              <a:custGeom>
                <a:avLst/>
                <a:gdLst>
                  <a:gd name="T0" fmla="*/ 0 w 56"/>
                  <a:gd name="T1" fmla="*/ 0 h 57"/>
                  <a:gd name="T2" fmla="*/ 0 w 56"/>
                  <a:gd name="T3" fmla="*/ 23 h 57"/>
                  <a:gd name="T4" fmla="*/ 56 w 56"/>
                  <a:gd name="T5" fmla="*/ 57 h 57"/>
                  <a:gd name="T6" fmla="*/ 56 w 56"/>
                  <a:gd name="T7" fmla="*/ 32 h 57"/>
                  <a:gd name="T8" fmla="*/ 0 w 56"/>
                  <a:gd name="T9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7">
                    <a:moveTo>
                      <a:pt x="0" y="0"/>
                    </a:moveTo>
                    <a:lnTo>
                      <a:pt x="0" y="23"/>
                    </a:lnTo>
                    <a:lnTo>
                      <a:pt x="56" y="57"/>
                    </a:lnTo>
                    <a:lnTo>
                      <a:pt x="56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任意多边形: 形状 96"/>
              <p:cNvSpPr/>
              <p:nvPr/>
            </p:nvSpPr>
            <p:spPr bwMode="auto">
              <a:xfrm>
                <a:off x="6730563" y="2058580"/>
                <a:ext cx="111223" cy="113209"/>
              </a:xfrm>
              <a:custGeom>
                <a:avLst/>
                <a:gdLst>
                  <a:gd name="T0" fmla="*/ 0 w 56"/>
                  <a:gd name="T1" fmla="*/ 0 h 57"/>
                  <a:gd name="T2" fmla="*/ 0 w 56"/>
                  <a:gd name="T3" fmla="*/ 23 h 57"/>
                  <a:gd name="T4" fmla="*/ 56 w 56"/>
                  <a:gd name="T5" fmla="*/ 57 h 57"/>
                  <a:gd name="T6" fmla="*/ 56 w 56"/>
                  <a:gd name="T7" fmla="*/ 32 h 57"/>
                  <a:gd name="T8" fmla="*/ 0 w 56"/>
                  <a:gd name="T9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7">
                    <a:moveTo>
                      <a:pt x="0" y="0"/>
                    </a:moveTo>
                    <a:lnTo>
                      <a:pt x="0" y="23"/>
                    </a:lnTo>
                    <a:lnTo>
                      <a:pt x="56" y="57"/>
                    </a:lnTo>
                    <a:lnTo>
                      <a:pt x="56" y="3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任意多边形: 形状 97"/>
              <p:cNvSpPr/>
              <p:nvPr/>
            </p:nvSpPr>
            <p:spPr bwMode="auto">
              <a:xfrm>
                <a:off x="7306537" y="1498495"/>
                <a:ext cx="158889" cy="139028"/>
              </a:xfrm>
              <a:custGeom>
                <a:avLst/>
                <a:gdLst>
                  <a:gd name="T0" fmla="*/ 0 w 80"/>
                  <a:gd name="T1" fmla="*/ 25 h 70"/>
                  <a:gd name="T2" fmla="*/ 80 w 80"/>
                  <a:gd name="T3" fmla="*/ 70 h 70"/>
                  <a:gd name="T4" fmla="*/ 80 w 80"/>
                  <a:gd name="T5" fmla="*/ 45 h 70"/>
                  <a:gd name="T6" fmla="*/ 0 w 80"/>
                  <a:gd name="T7" fmla="*/ 0 h 70"/>
                  <a:gd name="T8" fmla="*/ 0 w 80"/>
                  <a:gd name="T9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70">
                    <a:moveTo>
                      <a:pt x="0" y="25"/>
                    </a:moveTo>
                    <a:lnTo>
                      <a:pt x="80" y="70"/>
                    </a:lnTo>
                    <a:lnTo>
                      <a:pt x="80" y="45"/>
                    </a:lnTo>
                    <a:lnTo>
                      <a:pt x="0" y="0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42E8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任意多边形: 形状 98"/>
              <p:cNvSpPr/>
              <p:nvPr/>
            </p:nvSpPr>
            <p:spPr bwMode="auto">
              <a:xfrm>
                <a:off x="7340302" y="1629579"/>
                <a:ext cx="125126" cy="119167"/>
              </a:xfrm>
              <a:custGeom>
                <a:avLst/>
                <a:gdLst>
                  <a:gd name="T0" fmla="*/ 0 w 63"/>
                  <a:gd name="T1" fmla="*/ 0 h 60"/>
                  <a:gd name="T2" fmla="*/ 0 w 63"/>
                  <a:gd name="T3" fmla="*/ 25 h 60"/>
                  <a:gd name="T4" fmla="*/ 63 w 63"/>
                  <a:gd name="T5" fmla="*/ 60 h 60"/>
                  <a:gd name="T6" fmla="*/ 63 w 63"/>
                  <a:gd name="T7" fmla="*/ 35 h 60"/>
                  <a:gd name="T8" fmla="*/ 0 w 63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0">
                    <a:moveTo>
                      <a:pt x="0" y="0"/>
                    </a:moveTo>
                    <a:lnTo>
                      <a:pt x="0" y="25"/>
                    </a:lnTo>
                    <a:lnTo>
                      <a:pt x="63" y="60"/>
                    </a:lnTo>
                    <a:lnTo>
                      <a:pt x="63" y="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任意多边形: 形状 99"/>
              <p:cNvSpPr/>
              <p:nvPr/>
            </p:nvSpPr>
            <p:spPr bwMode="auto">
              <a:xfrm>
                <a:off x="7340302" y="1629579"/>
                <a:ext cx="125126" cy="119167"/>
              </a:xfrm>
              <a:custGeom>
                <a:avLst/>
                <a:gdLst>
                  <a:gd name="T0" fmla="*/ 0 w 63"/>
                  <a:gd name="T1" fmla="*/ 0 h 60"/>
                  <a:gd name="T2" fmla="*/ 0 w 63"/>
                  <a:gd name="T3" fmla="*/ 25 h 60"/>
                  <a:gd name="T4" fmla="*/ 63 w 63"/>
                  <a:gd name="T5" fmla="*/ 60 h 60"/>
                  <a:gd name="T6" fmla="*/ 63 w 63"/>
                  <a:gd name="T7" fmla="*/ 35 h 60"/>
                  <a:gd name="T8" fmla="*/ 0 w 63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0">
                    <a:moveTo>
                      <a:pt x="0" y="0"/>
                    </a:moveTo>
                    <a:lnTo>
                      <a:pt x="0" y="25"/>
                    </a:lnTo>
                    <a:lnTo>
                      <a:pt x="63" y="60"/>
                    </a:lnTo>
                    <a:lnTo>
                      <a:pt x="63" y="3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任意多边形: 形状 100"/>
              <p:cNvSpPr/>
              <p:nvPr/>
            </p:nvSpPr>
            <p:spPr bwMode="auto">
              <a:xfrm>
                <a:off x="7378037" y="1758676"/>
                <a:ext cx="87389" cy="103278"/>
              </a:xfrm>
              <a:custGeom>
                <a:avLst/>
                <a:gdLst>
                  <a:gd name="T0" fmla="*/ 0 w 44"/>
                  <a:gd name="T1" fmla="*/ 0 h 52"/>
                  <a:gd name="T2" fmla="*/ 0 w 44"/>
                  <a:gd name="T3" fmla="*/ 25 h 52"/>
                  <a:gd name="T4" fmla="*/ 44 w 44"/>
                  <a:gd name="T5" fmla="*/ 52 h 52"/>
                  <a:gd name="T6" fmla="*/ 44 w 44"/>
                  <a:gd name="T7" fmla="*/ 27 h 52"/>
                  <a:gd name="T8" fmla="*/ 0 w 44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2">
                    <a:moveTo>
                      <a:pt x="0" y="0"/>
                    </a:moveTo>
                    <a:lnTo>
                      <a:pt x="0" y="25"/>
                    </a:lnTo>
                    <a:lnTo>
                      <a:pt x="44" y="52"/>
                    </a:lnTo>
                    <a:lnTo>
                      <a:pt x="44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任意多边形: 形状 101"/>
              <p:cNvSpPr/>
              <p:nvPr/>
            </p:nvSpPr>
            <p:spPr bwMode="auto">
              <a:xfrm>
                <a:off x="7378037" y="1758676"/>
                <a:ext cx="87389" cy="103278"/>
              </a:xfrm>
              <a:custGeom>
                <a:avLst/>
                <a:gdLst>
                  <a:gd name="T0" fmla="*/ 0 w 44"/>
                  <a:gd name="T1" fmla="*/ 0 h 52"/>
                  <a:gd name="T2" fmla="*/ 0 w 44"/>
                  <a:gd name="T3" fmla="*/ 25 h 52"/>
                  <a:gd name="T4" fmla="*/ 44 w 44"/>
                  <a:gd name="T5" fmla="*/ 52 h 52"/>
                  <a:gd name="T6" fmla="*/ 44 w 44"/>
                  <a:gd name="T7" fmla="*/ 27 h 52"/>
                  <a:gd name="T8" fmla="*/ 0 w 44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2">
                    <a:moveTo>
                      <a:pt x="0" y="0"/>
                    </a:moveTo>
                    <a:lnTo>
                      <a:pt x="0" y="25"/>
                    </a:lnTo>
                    <a:lnTo>
                      <a:pt x="44" y="52"/>
                    </a:lnTo>
                    <a:lnTo>
                      <a:pt x="44" y="2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任意多边形: 形状 102"/>
              <p:cNvSpPr/>
              <p:nvPr/>
            </p:nvSpPr>
            <p:spPr bwMode="auto">
              <a:xfrm>
                <a:off x="7336330" y="1848052"/>
                <a:ext cx="129098" cy="121154"/>
              </a:xfrm>
              <a:custGeom>
                <a:avLst/>
                <a:gdLst>
                  <a:gd name="T0" fmla="*/ 0 w 65"/>
                  <a:gd name="T1" fmla="*/ 0 h 61"/>
                  <a:gd name="T2" fmla="*/ 0 w 65"/>
                  <a:gd name="T3" fmla="*/ 25 h 61"/>
                  <a:gd name="T4" fmla="*/ 65 w 65"/>
                  <a:gd name="T5" fmla="*/ 61 h 61"/>
                  <a:gd name="T6" fmla="*/ 65 w 65"/>
                  <a:gd name="T7" fmla="*/ 38 h 61"/>
                  <a:gd name="T8" fmla="*/ 0 w 65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1">
                    <a:moveTo>
                      <a:pt x="0" y="0"/>
                    </a:moveTo>
                    <a:lnTo>
                      <a:pt x="0" y="25"/>
                    </a:lnTo>
                    <a:lnTo>
                      <a:pt x="65" y="61"/>
                    </a:lnTo>
                    <a:lnTo>
                      <a:pt x="65" y="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任意多边形: 形状 103"/>
              <p:cNvSpPr/>
              <p:nvPr/>
            </p:nvSpPr>
            <p:spPr bwMode="auto">
              <a:xfrm>
                <a:off x="7336330" y="1848052"/>
                <a:ext cx="129098" cy="121154"/>
              </a:xfrm>
              <a:custGeom>
                <a:avLst/>
                <a:gdLst>
                  <a:gd name="T0" fmla="*/ 0 w 65"/>
                  <a:gd name="T1" fmla="*/ 0 h 61"/>
                  <a:gd name="T2" fmla="*/ 0 w 65"/>
                  <a:gd name="T3" fmla="*/ 25 h 61"/>
                  <a:gd name="T4" fmla="*/ 65 w 65"/>
                  <a:gd name="T5" fmla="*/ 61 h 61"/>
                  <a:gd name="T6" fmla="*/ 65 w 65"/>
                  <a:gd name="T7" fmla="*/ 38 h 61"/>
                  <a:gd name="T8" fmla="*/ 0 w 65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1">
                    <a:moveTo>
                      <a:pt x="0" y="0"/>
                    </a:moveTo>
                    <a:lnTo>
                      <a:pt x="0" y="25"/>
                    </a:lnTo>
                    <a:lnTo>
                      <a:pt x="65" y="61"/>
                    </a:lnTo>
                    <a:lnTo>
                      <a:pt x="65" y="3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任意多边形: 形状 104"/>
              <p:cNvSpPr/>
              <p:nvPr/>
            </p:nvSpPr>
            <p:spPr bwMode="auto">
              <a:xfrm>
                <a:off x="7378037" y="1981121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5 h 50"/>
                  <a:gd name="T4" fmla="*/ 44 w 44"/>
                  <a:gd name="T5" fmla="*/ 50 h 50"/>
                  <a:gd name="T6" fmla="*/ 44 w 44"/>
                  <a:gd name="T7" fmla="*/ 27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5"/>
                    </a:lnTo>
                    <a:lnTo>
                      <a:pt x="44" y="50"/>
                    </a:lnTo>
                    <a:lnTo>
                      <a:pt x="44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任意多边形: 形状 105"/>
              <p:cNvSpPr/>
              <p:nvPr/>
            </p:nvSpPr>
            <p:spPr bwMode="auto">
              <a:xfrm>
                <a:off x="7378037" y="1981121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5 h 50"/>
                  <a:gd name="T4" fmla="*/ 44 w 44"/>
                  <a:gd name="T5" fmla="*/ 50 h 50"/>
                  <a:gd name="T6" fmla="*/ 44 w 44"/>
                  <a:gd name="T7" fmla="*/ 27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5"/>
                    </a:lnTo>
                    <a:lnTo>
                      <a:pt x="44" y="50"/>
                    </a:lnTo>
                    <a:lnTo>
                      <a:pt x="44" y="2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任意多边形: 形状 106"/>
              <p:cNvSpPr/>
              <p:nvPr/>
            </p:nvSpPr>
            <p:spPr bwMode="auto">
              <a:xfrm>
                <a:off x="7352218" y="2080427"/>
                <a:ext cx="113209" cy="111223"/>
              </a:xfrm>
              <a:custGeom>
                <a:avLst/>
                <a:gdLst>
                  <a:gd name="T0" fmla="*/ 0 w 57"/>
                  <a:gd name="T1" fmla="*/ 0 h 56"/>
                  <a:gd name="T2" fmla="*/ 0 w 57"/>
                  <a:gd name="T3" fmla="*/ 25 h 56"/>
                  <a:gd name="T4" fmla="*/ 57 w 57"/>
                  <a:gd name="T5" fmla="*/ 56 h 56"/>
                  <a:gd name="T6" fmla="*/ 57 w 57"/>
                  <a:gd name="T7" fmla="*/ 33 h 56"/>
                  <a:gd name="T8" fmla="*/ 0 w 57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6">
                    <a:moveTo>
                      <a:pt x="0" y="0"/>
                    </a:moveTo>
                    <a:lnTo>
                      <a:pt x="0" y="25"/>
                    </a:lnTo>
                    <a:lnTo>
                      <a:pt x="57" y="56"/>
                    </a:lnTo>
                    <a:lnTo>
                      <a:pt x="57" y="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任意多边形: 形状 107"/>
              <p:cNvSpPr/>
              <p:nvPr/>
            </p:nvSpPr>
            <p:spPr bwMode="auto">
              <a:xfrm>
                <a:off x="7352218" y="2080427"/>
                <a:ext cx="113209" cy="111223"/>
              </a:xfrm>
              <a:custGeom>
                <a:avLst/>
                <a:gdLst>
                  <a:gd name="T0" fmla="*/ 0 w 57"/>
                  <a:gd name="T1" fmla="*/ 0 h 56"/>
                  <a:gd name="T2" fmla="*/ 0 w 57"/>
                  <a:gd name="T3" fmla="*/ 25 h 56"/>
                  <a:gd name="T4" fmla="*/ 57 w 57"/>
                  <a:gd name="T5" fmla="*/ 56 h 56"/>
                  <a:gd name="T6" fmla="*/ 57 w 57"/>
                  <a:gd name="T7" fmla="*/ 33 h 56"/>
                  <a:gd name="T8" fmla="*/ 0 w 57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6">
                    <a:moveTo>
                      <a:pt x="0" y="0"/>
                    </a:moveTo>
                    <a:lnTo>
                      <a:pt x="0" y="25"/>
                    </a:lnTo>
                    <a:lnTo>
                      <a:pt x="57" y="56"/>
                    </a:lnTo>
                    <a:lnTo>
                      <a:pt x="57" y="3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任意多边形: 形状 108"/>
              <p:cNvSpPr/>
              <p:nvPr/>
            </p:nvSpPr>
            <p:spPr bwMode="auto">
              <a:xfrm>
                <a:off x="7401871" y="2221442"/>
                <a:ext cx="63556" cy="81431"/>
              </a:xfrm>
              <a:custGeom>
                <a:avLst/>
                <a:gdLst>
                  <a:gd name="T0" fmla="*/ 0 w 32"/>
                  <a:gd name="T1" fmla="*/ 0 h 41"/>
                  <a:gd name="T2" fmla="*/ 0 w 32"/>
                  <a:gd name="T3" fmla="*/ 25 h 41"/>
                  <a:gd name="T4" fmla="*/ 32 w 32"/>
                  <a:gd name="T5" fmla="*/ 41 h 41"/>
                  <a:gd name="T6" fmla="*/ 32 w 32"/>
                  <a:gd name="T7" fmla="*/ 18 h 41"/>
                  <a:gd name="T8" fmla="*/ 0 w 32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1">
                    <a:moveTo>
                      <a:pt x="0" y="0"/>
                    </a:moveTo>
                    <a:lnTo>
                      <a:pt x="0" y="25"/>
                    </a:lnTo>
                    <a:lnTo>
                      <a:pt x="32" y="41"/>
                    </a:lnTo>
                    <a:lnTo>
                      <a:pt x="32" y="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任意多边形: 形状 109"/>
              <p:cNvSpPr/>
              <p:nvPr/>
            </p:nvSpPr>
            <p:spPr bwMode="auto">
              <a:xfrm>
                <a:off x="7401871" y="2221442"/>
                <a:ext cx="63556" cy="81431"/>
              </a:xfrm>
              <a:custGeom>
                <a:avLst/>
                <a:gdLst>
                  <a:gd name="T0" fmla="*/ 0 w 32"/>
                  <a:gd name="T1" fmla="*/ 0 h 41"/>
                  <a:gd name="T2" fmla="*/ 0 w 32"/>
                  <a:gd name="T3" fmla="*/ 25 h 41"/>
                  <a:gd name="T4" fmla="*/ 32 w 32"/>
                  <a:gd name="T5" fmla="*/ 41 h 41"/>
                  <a:gd name="T6" fmla="*/ 32 w 32"/>
                  <a:gd name="T7" fmla="*/ 18 h 41"/>
                  <a:gd name="T8" fmla="*/ 0 w 32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1">
                    <a:moveTo>
                      <a:pt x="0" y="0"/>
                    </a:moveTo>
                    <a:lnTo>
                      <a:pt x="0" y="25"/>
                    </a:lnTo>
                    <a:lnTo>
                      <a:pt x="32" y="41"/>
                    </a:lnTo>
                    <a:lnTo>
                      <a:pt x="32" y="1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任意多边形: 形状 110"/>
              <p:cNvSpPr/>
              <p:nvPr/>
            </p:nvSpPr>
            <p:spPr bwMode="auto">
              <a:xfrm>
                <a:off x="7344274" y="2298899"/>
                <a:ext cx="121154" cy="115195"/>
              </a:xfrm>
              <a:custGeom>
                <a:avLst/>
                <a:gdLst>
                  <a:gd name="T0" fmla="*/ 0 w 61"/>
                  <a:gd name="T1" fmla="*/ 0 h 58"/>
                  <a:gd name="T2" fmla="*/ 0 w 61"/>
                  <a:gd name="T3" fmla="*/ 25 h 58"/>
                  <a:gd name="T4" fmla="*/ 61 w 61"/>
                  <a:gd name="T5" fmla="*/ 58 h 58"/>
                  <a:gd name="T6" fmla="*/ 61 w 61"/>
                  <a:gd name="T7" fmla="*/ 35 h 58"/>
                  <a:gd name="T8" fmla="*/ 0 w 61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58">
                    <a:moveTo>
                      <a:pt x="0" y="0"/>
                    </a:moveTo>
                    <a:lnTo>
                      <a:pt x="0" y="25"/>
                    </a:lnTo>
                    <a:lnTo>
                      <a:pt x="61" y="58"/>
                    </a:lnTo>
                    <a:lnTo>
                      <a:pt x="61" y="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任意多边形: 形状 111"/>
              <p:cNvSpPr/>
              <p:nvPr/>
            </p:nvSpPr>
            <p:spPr bwMode="auto">
              <a:xfrm>
                <a:off x="7344274" y="2298899"/>
                <a:ext cx="121154" cy="115195"/>
              </a:xfrm>
              <a:custGeom>
                <a:avLst/>
                <a:gdLst>
                  <a:gd name="T0" fmla="*/ 0 w 61"/>
                  <a:gd name="T1" fmla="*/ 0 h 58"/>
                  <a:gd name="T2" fmla="*/ 0 w 61"/>
                  <a:gd name="T3" fmla="*/ 25 h 58"/>
                  <a:gd name="T4" fmla="*/ 61 w 61"/>
                  <a:gd name="T5" fmla="*/ 58 h 58"/>
                  <a:gd name="T6" fmla="*/ 61 w 61"/>
                  <a:gd name="T7" fmla="*/ 35 h 58"/>
                  <a:gd name="T8" fmla="*/ 0 w 61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58">
                    <a:moveTo>
                      <a:pt x="0" y="0"/>
                    </a:moveTo>
                    <a:lnTo>
                      <a:pt x="0" y="25"/>
                    </a:lnTo>
                    <a:lnTo>
                      <a:pt x="61" y="58"/>
                    </a:lnTo>
                    <a:lnTo>
                      <a:pt x="61" y="3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任意多边形: 形状 112"/>
              <p:cNvSpPr/>
              <p:nvPr/>
            </p:nvSpPr>
            <p:spPr bwMode="auto">
              <a:xfrm>
                <a:off x="7352218" y="2414094"/>
                <a:ext cx="113209" cy="111223"/>
              </a:xfrm>
              <a:custGeom>
                <a:avLst/>
                <a:gdLst>
                  <a:gd name="T0" fmla="*/ 0 w 57"/>
                  <a:gd name="T1" fmla="*/ 0 h 56"/>
                  <a:gd name="T2" fmla="*/ 0 w 57"/>
                  <a:gd name="T3" fmla="*/ 25 h 56"/>
                  <a:gd name="T4" fmla="*/ 57 w 57"/>
                  <a:gd name="T5" fmla="*/ 56 h 56"/>
                  <a:gd name="T6" fmla="*/ 57 w 57"/>
                  <a:gd name="T7" fmla="*/ 34 h 56"/>
                  <a:gd name="T8" fmla="*/ 0 w 57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6">
                    <a:moveTo>
                      <a:pt x="0" y="0"/>
                    </a:moveTo>
                    <a:lnTo>
                      <a:pt x="0" y="25"/>
                    </a:lnTo>
                    <a:lnTo>
                      <a:pt x="57" y="56"/>
                    </a:lnTo>
                    <a:lnTo>
                      <a:pt x="57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任意多边形: 形状 113"/>
              <p:cNvSpPr/>
              <p:nvPr/>
            </p:nvSpPr>
            <p:spPr bwMode="auto">
              <a:xfrm>
                <a:off x="7352218" y="2414094"/>
                <a:ext cx="113209" cy="111223"/>
              </a:xfrm>
              <a:custGeom>
                <a:avLst/>
                <a:gdLst>
                  <a:gd name="T0" fmla="*/ 0 w 57"/>
                  <a:gd name="T1" fmla="*/ 0 h 56"/>
                  <a:gd name="T2" fmla="*/ 0 w 57"/>
                  <a:gd name="T3" fmla="*/ 25 h 56"/>
                  <a:gd name="T4" fmla="*/ 57 w 57"/>
                  <a:gd name="T5" fmla="*/ 56 h 56"/>
                  <a:gd name="T6" fmla="*/ 57 w 57"/>
                  <a:gd name="T7" fmla="*/ 34 h 56"/>
                  <a:gd name="T8" fmla="*/ 0 w 57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6">
                    <a:moveTo>
                      <a:pt x="0" y="0"/>
                    </a:moveTo>
                    <a:lnTo>
                      <a:pt x="0" y="25"/>
                    </a:lnTo>
                    <a:lnTo>
                      <a:pt x="57" y="56"/>
                    </a:lnTo>
                    <a:lnTo>
                      <a:pt x="57" y="3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任意多边形: 形状 114"/>
              <p:cNvSpPr/>
              <p:nvPr/>
            </p:nvSpPr>
            <p:spPr bwMode="auto">
              <a:xfrm>
                <a:off x="6875550" y="2141997"/>
                <a:ext cx="49654" cy="73487"/>
              </a:xfrm>
              <a:custGeom>
                <a:avLst/>
                <a:gdLst>
                  <a:gd name="T0" fmla="*/ 0 w 25"/>
                  <a:gd name="T1" fmla="*/ 0 h 37"/>
                  <a:gd name="T2" fmla="*/ 0 w 25"/>
                  <a:gd name="T3" fmla="*/ 25 h 37"/>
                  <a:gd name="T4" fmla="*/ 25 w 25"/>
                  <a:gd name="T5" fmla="*/ 37 h 37"/>
                  <a:gd name="T6" fmla="*/ 25 w 25"/>
                  <a:gd name="T7" fmla="*/ 13 h 37"/>
                  <a:gd name="T8" fmla="*/ 0 w 25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7">
                    <a:moveTo>
                      <a:pt x="0" y="0"/>
                    </a:moveTo>
                    <a:lnTo>
                      <a:pt x="0" y="25"/>
                    </a:lnTo>
                    <a:lnTo>
                      <a:pt x="25" y="37"/>
                    </a:lnTo>
                    <a:lnTo>
                      <a:pt x="25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任意多边形: 形状 115"/>
              <p:cNvSpPr/>
              <p:nvPr/>
            </p:nvSpPr>
            <p:spPr bwMode="auto">
              <a:xfrm>
                <a:off x="6875550" y="2141997"/>
                <a:ext cx="49654" cy="73487"/>
              </a:xfrm>
              <a:custGeom>
                <a:avLst/>
                <a:gdLst>
                  <a:gd name="T0" fmla="*/ 0 w 25"/>
                  <a:gd name="T1" fmla="*/ 0 h 37"/>
                  <a:gd name="T2" fmla="*/ 0 w 25"/>
                  <a:gd name="T3" fmla="*/ 25 h 37"/>
                  <a:gd name="T4" fmla="*/ 25 w 25"/>
                  <a:gd name="T5" fmla="*/ 37 h 37"/>
                  <a:gd name="T6" fmla="*/ 25 w 25"/>
                  <a:gd name="T7" fmla="*/ 13 h 37"/>
                  <a:gd name="T8" fmla="*/ 0 w 25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7">
                    <a:moveTo>
                      <a:pt x="0" y="0"/>
                    </a:moveTo>
                    <a:lnTo>
                      <a:pt x="0" y="25"/>
                    </a:lnTo>
                    <a:lnTo>
                      <a:pt x="25" y="37"/>
                    </a:lnTo>
                    <a:lnTo>
                      <a:pt x="25" y="1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任意多边形: 形状 116"/>
              <p:cNvSpPr/>
              <p:nvPr/>
            </p:nvSpPr>
            <p:spPr bwMode="auto">
              <a:xfrm>
                <a:off x="6958967" y="2187677"/>
                <a:ext cx="107250" cy="111223"/>
              </a:xfrm>
              <a:custGeom>
                <a:avLst/>
                <a:gdLst>
                  <a:gd name="T0" fmla="*/ 0 w 54"/>
                  <a:gd name="T1" fmla="*/ 0 h 56"/>
                  <a:gd name="T2" fmla="*/ 0 w 54"/>
                  <a:gd name="T3" fmla="*/ 25 h 56"/>
                  <a:gd name="T4" fmla="*/ 54 w 54"/>
                  <a:gd name="T5" fmla="*/ 56 h 56"/>
                  <a:gd name="T6" fmla="*/ 54 w 54"/>
                  <a:gd name="T7" fmla="*/ 31 h 56"/>
                  <a:gd name="T8" fmla="*/ 0 w 54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6">
                    <a:moveTo>
                      <a:pt x="0" y="0"/>
                    </a:moveTo>
                    <a:lnTo>
                      <a:pt x="0" y="25"/>
                    </a:lnTo>
                    <a:lnTo>
                      <a:pt x="54" y="56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任意多边形: 形状 117"/>
              <p:cNvSpPr/>
              <p:nvPr/>
            </p:nvSpPr>
            <p:spPr bwMode="auto">
              <a:xfrm>
                <a:off x="6958967" y="2187677"/>
                <a:ext cx="107250" cy="111223"/>
              </a:xfrm>
              <a:custGeom>
                <a:avLst/>
                <a:gdLst>
                  <a:gd name="T0" fmla="*/ 0 w 54"/>
                  <a:gd name="T1" fmla="*/ 0 h 56"/>
                  <a:gd name="T2" fmla="*/ 0 w 54"/>
                  <a:gd name="T3" fmla="*/ 25 h 56"/>
                  <a:gd name="T4" fmla="*/ 54 w 54"/>
                  <a:gd name="T5" fmla="*/ 56 h 56"/>
                  <a:gd name="T6" fmla="*/ 54 w 54"/>
                  <a:gd name="T7" fmla="*/ 31 h 56"/>
                  <a:gd name="T8" fmla="*/ 0 w 54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6">
                    <a:moveTo>
                      <a:pt x="0" y="0"/>
                    </a:moveTo>
                    <a:lnTo>
                      <a:pt x="0" y="25"/>
                    </a:lnTo>
                    <a:lnTo>
                      <a:pt x="54" y="56"/>
                    </a:lnTo>
                    <a:lnTo>
                      <a:pt x="54" y="3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任意多边形: 形状 118"/>
              <p:cNvSpPr/>
              <p:nvPr/>
            </p:nvSpPr>
            <p:spPr bwMode="auto">
              <a:xfrm>
                <a:off x="7596510" y="1663342"/>
                <a:ext cx="220460" cy="176765"/>
              </a:xfrm>
              <a:custGeom>
                <a:avLst/>
                <a:gdLst>
                  <a:gd name="T0" fmla="*/ 0 w 111"/>
                  <a:gd name="T1" fmla="*/ 0 h 89"/>
                  <a:gd name="T2" fmla="*/ 0 w 111"/>
                  <a:gd name="T3" fmla="*/ 23 h 89"/>
                  <a:gd name="T4" fmla="*/ 111 w 111"/>
                  <a:gd name="T5" fmla="*/ 89 h 89"/>
                  <a:gd name="T6" fmla="*/ 111 w 111"/>
                  <a:gd name="T7" fmla="*/ 64 h 89"/>
                  <a:gd name="T8" fmla="*/ 0 w 111"/>
                  <a:gd name="T9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89">
                    <a:moveTo>
                      <a:pt x="0" y="0"/>
                    </a:moveTo>
                    <a:lnTo>
                      <a:pt x="0" y="23"/>
                    </a:lnTo>
                    <a:lnTo>
                      <a:pt x="111" y="89"/>
                    </a:lnTo>
                    <a:lnTo>
                      <a:pt x="111" y="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任意多边形: 形状 119"/>
              <p:cNvSpPr/>
              <p:nvPr/>
            </p:nvSpPr>
            <p:spPr bwMode="auto">
              <a:xfrm>
                <a:off x="7596510" y="1663342"/>
                <a:ext cx="220460" cy="176765"/>
              </a:xfrm>
              <a:custGeom>
                <a:avLst/>
                <a:gdLst>
                  <a:gd name="T0" fmla="*/ 0 w 111"/>
                  <a:gd name="T1" fmla="*/ 0 h 89"/>
                  <a:gd name="T2" fmla="*/ 0 w 111"/>
                  <a:gd name="T3" fmla="*/ 23 h 89"/>
                  <a:gd name="T4" fmla="*/ 111 w 111"/>
                  <a:gd name="T5" fmla="*/ 89 h 89"/>
                  <a:gd name="T6" fmla="*/ 111 w 111"/>
                  <a:gd name="T7" fmla="*/ 64 h 89"/>
                  <a:gd name="T8" fmla="*/ 0 w 111"/>
                  <a:gd name="T9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89">
                    <a:moveTo>
                      <a:pt x="0" y="0"/>
                    </a:moveTo>
                    <a:lnTo>
                      <a:pt x="0" y="23"/>
                    </a:lnTo>
                    <a:lnTo>
                      <a:pt x="111" y="89"/>
                    </a:lnTo>
                    <a:lnTo>
                      <a:pt x="111" y="6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任意多边形: 形状 120"/>
              <p:cNvSpPr/>
              <p:nvPr/>
            </p:nvSpPr>
            <p:spPr bwMode="auto">
              <a:xfrm>
                <a:off x="7854705" y="1808329"/>
                <a:ext cx="79445" cy="93348"/>
              </a:xfrm>
              <a:custGeom>
                <a:avLst/>
                <a:gdLst>
                  <a:gd name="T0" fmla="*/ 0 w 40"/>
                  <a:gd name="T1" fmla="*/ 0 h 47"/>
                  <a:gd name="T2" fmla="*/ 0 w 40"/>
                  <a:gd name="T3" fmla="*/ 25 h 47"/>
                  <a:gd name="T4" fmla="*/ 40 w 40"/>
                  <a:gd name="T5" fmla="*/ 47 h 47"/>
                  <a:gd name="T6" fmla="*/ 40 w 40"/>
                  <a:gd name="T7" fmla="*/ 25 h 47"/>
                  <a:gd name="T8" fmla="*/ 0 w 4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7">
                    <a:moveTo>
                      <a:pt x="0" y="0"/>
                    </a:moveTo>
                    <a:lnTo>
                      <a:pt x="0" y="25"/>
                    </a:lnTo>
                    <a:lnTo>
                      <a:pt x="40" y="47"/>
                    </a:lnTo>
                    <a:lnTo>
                      <a:pt x="40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任意多边形: 形状 121"/>
              <p:cNvSpPr/>
              <p:nvPr/>
            </p:nvSpPr>
            <p:spPr bwMode="auto">
              <a:xfrm>
                <a:off x="7854705" y="1808329"/>
                <a:ext cx="79445" cy="93348"/>
              </a:xfrm>
              <a:custGeom>
                <a:avLst/>
                <a:gdLst>
                  <a:gd name="T0" fmla="*/ 0 w 40"/>
                  <a:gd name="T1" fmla="*/ 0 h 47"/>
                  <a:gd name="T2" fmla="*/ 0 w 40"/>
                  <a:gd name="T3" fmla="*/ 25 h 47"/>
                  <a:gd name="T4" fmla="*/ 40 w 40"/>
                  <a:gd name="T5" fmla="*/ 47 h 47"/>
                  <a:gd name="T6" fmla="*/ 40 w 40"/>
                  <a:gd name="T7" fmla="*/ 25 h 47"/>
                  <a:gd name="T8" fmla="*/ 0 w 4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7">
                    <a:moveTo>
                      <a:pt x="0" y="0"/>
                    </a:moveTo>
                    <a:lnTo>
                      <a:pt x="0" y="25"/>
                    </a:lnTo>
                    <a:lnTo>
                      <a:pt x="40" y="47"/>
                    </a:lnTo>
                    <a:lnTo>
                      <a:pt x="40" y="2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任意多边形: 形状 122"/>
              <p:cNvSpPr/>
              <p:nvPr/>
            </p:nvSpPr>
            <p:spPr bwMode="auto">
              <a:xfrm>
                <a:off x="7965928" y="1873871"/>
                <a:ext cx="53626" cy="81431"/>
              </a:xfrm>
              <a:custGeom>
                <a:avLst/>
                <a:gdLst>
                  <a:gd name="T0" fmla="*/ 27 w 27"/>
                  <a:gd name="T1" fmla="*/ 41 h 41"/>
                  <a:gd name="T2" fmla="*/ 0 w 27"/>
                  <a:gd name="T3" fmla="*/ 25 h 41"/>
                  <a:gd name="T4" fmla="*/ 0 w 27"/>
                  <a:gd name="T5" fmla="*/ 0 h 41"/>
                  <a:gd name="T6" fmla="*/ 27 w 27"/>
                  <a:gd name="T7" fmla="*/ 16 h 41"/>
                  <a:gd name="T8" fmla="*/ 27 w 27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1">
                    <a:moveTo>
                      <a:pt x="27" y="41"/>
                    </a:moveTo>
                    <a:lnTo>
                      <a:pt x="0" y="25"/>
                    </a:lnTo>
                    <a:lnTo>
                      <a:pt x="0" y="0"/>
                    </a:lnTo>
                    <a:lnTo>
                      <a:pt x="27" y="16"/>
                    </a:lnTo>
                    <a:lnTo>
                      <a:pt x="27" y="41"/>
                    </a:lnTo>
                    <a:close/>
                  </a:path>
                </a:pathLst>
              </a:custGeom>
              <a:solidFill>
                <a:srgbClr val="42E8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任意多边形: 形状 123"/>
              <p:cNvSpPr/>
              <p:nvPr/>
            </p:nvSpPr>
            <p:spPr bwMode="auto">
              <a:xfrm>
                <a:off x="7596510" y="1774565"/>
                <a:ext cx="121154" cy="115195"/>
              </a:xfrm>
              <a:custGeom>
                <a:avLst/>
                <a:gdLst>
                  <a:gd name="T0" fmla="*/ 0 w 61"/>
                  <a:gd name="T1" fmla="*/ 0 h 58"/>
                  <a:gd name="T2" fmla="*/ 0 w 61"/>
                  <a:gd name="T3" fmla="*/ 23 h 58"/>
                  <a:gd name="T4" fmla="*/ 61 w 61"/>
                  <a:gd name="T5" fmla="*/ 58 h 58"/>
                  <a:gd name="T6" fmla="*/ 61 w 61"/>
                  <a:gd name="T7" fmla="*/ 35 h 58"/>
                  <a:gd name="T8" fmla="*/ 0 w 61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58">
                    <a:moveTo>
                      <a:pt x="0" y="0"/>
                    </a:moveTo>
                    <a:lnTo>
                      <a:pt x="0" y="23"/>
                    </a:lnTo>
                    <a:lnTo>
                      <a:pt x="61" y="58"/>
                    </a:lnTo>
                    <a:lnTo>
                      <a:pt x="61" y="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任意多边形: 形状 124"/>
              <p:cNvSpPr/>
              <p:nvPr/>
            </p:nvSpPr>
            <p:spPr bwMode="auto">
              <a:xfrm>
                <a:off x="7596510" y="1774565"/>
                <a:ext cx="121154" cy="115195"/>
              </a:xfrm>
              <a:custGeom>
                <a:avLst/>
                <a:gdLst>
                  <a:gd name="T0" fmla="*/ 0 w 61"/>
                  <a:gd name="T1" fmla="*/ 0 h 58"/>
                  <a:gd name="T2" fmla="*/ 0 w 61"/>
                  <a:gd name="T3" fmla="*/ 23 h 58"/>
                  <a:gd name="T4" fmla="*/ 61 w 61"/>
                  <a:gd name="T5" fmla="*/ 58 h 58"/>
                  <a:gd name="T6" fmla="*/ 61 w 61"/>
                  <a:gd name="T7" fmla="*/ 35 h 58"/>
                  <a:gd name="T8" fmla="*/ 0 w 61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58">
                    <a:moveTo>
                      <a:pt x="0" y="0"/>
                    </a:moveTo>
                    <a:lnTo>
                      <a:pt x="0" y="23"/>
                    </a:lnTo>
                    <a:lnTo>
                      <a:pt x="61" y="58"/>
                    </a:lnTo>
                    <a:lnTo>
                      <a:pt x="61" y="3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任意多边形: 形状 125"/>
              <p:cNvSpPr/>
              <p:nvPr/>
            </p:nvSpPr>
            <p:spPr bwMode="auto">
              <a:xfrm>
                <a:off x="7751427" y="1861954"/>
                <a:ext cx="148959" cy="135056"/>
              </a:xfrm>
              <a:custGeom>
                <a:avLst/>
                <a:gdLst>
                  <a:gd name="T0" fmla="*/ 0 w 75"/>
                  <a:gd name="T1" fmla="*/ 0 h 68"/>
                  <a:gd name="T2" fmla="*/ 0 w 75"/>
                  <a:gd name="T3" fmla="*/ 25 h 68"/>
                  <a:gd name="T4" fmla="*/ 75 w 75"/>
                  <a:gd name="T5" fmla="*/ 68 h 68"/>
                  <a:gd name="T6" fmla="*/ 75 w 75"/>
                  <a:gd name="T7" fmla="*/ 43 h 68"/>
                  <a:gd name="T8" fmla="*/ 0 w 75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68">
                    <a:moveTo>
                      <a:pt x="0" y="0"/>
                    </a:moveTo>
                    <a:lnTo>
                      <a:pt x="0" y="25"/>
                    </a:lnTo>
                    <a:lnTo>
                      <a:pt x="75" y="68"/>
                    </a:lnTo>
                    <a:lnTo>
                      <a:pt x="75" y="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任意多边形: 形状 126"/>
              <p:cNvSpPr/>
              <p:nvPr/>
            </p:nvSpPr>
            <p:spPr bwMode="auto">
              <a:xfrm>
                <a:off x="7751427" y="1861954"/>
                <a:ext cx="148959" cy="135056"/>
              </a:xfrm>
              <a:custGeom>
                <a:avLst/>
                <a:gdLst>
                  <a:gd name="T0" fmla="*/ 0 w 75"/>
                  <a:gd name="T1" fmla="*/ 0 h 68"/>
                  <a:gd name="T2" fmla="*/ 0 w 75"/>
                  <a:gd name="T3" fmla="*/ 25 h 68"/>
                  <a:gd name="T4" fmla="*/ 75 w 75"/>
                  <a:gd name="T5" fmla="*/ 68 h 68"/>
                  <a:gd name="T6" fmla="*/ 75 w 75"/>
                  <a:gd name="T7" fmla="*/ 43 h 68"/>
                  <a:gd name="T8" fmla="*/ 0 w 75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68">
                    <a:moveTo>
                      <a:pt x="0" y="0"/>
                    </a:moveTo>
                    <a:lnTo>
                      <a:pt x="0" y="25"/>
                    </a:lnTo>
                    <a:lnTo>
                      <a:pt x="75" y="68"/>
                    </a:lnTo>
                    <a:lnTo>
                      <a:pt x="75" y="4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任意多边形: 形状 127"/>
              <p:cNvSpPr/>
              <p:nvPr/>
            </p:nvSpPr>
            <p:spPr bwMode="auto">
              <a:xfrm>
                <a:off x="7934150" y="1969204"/>
                <a:ext cx="57598" cy="77459"/>
              </a:xfrm>
              <a:custGeom>
                <a:avLst/>
                <a:gdLst>
                  <a:gd name="T0" fmla="*/ 29 w 29"/>
                  <a:gd name="T1" fmla="*/ 39 h 39"/>
                  <a:gd name="T2" fmla="*/ 0 w 29"/>
                  <a:gd name="T3" fmla="*/ 25 h 39"/>
                  <a:gd name="T4" fmla="*/ 0 w 29"/>
                  <a:gd name="T5" fmla="*/ 0 h 39"/>
                  <a:gd name="T6" fmla="*/ 29 w 29"/>
                  <a:gd name="T7" fmla="*/ 14 h 39"/>
                  <a:gd name="T8" fmla="*/ 29 w 29"/>
                  <a:gd name="T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9">
                    <a:moveTo>
                      <a:pt x="29" y="39"/>
                    </a:moveTo>
                    <a:lnTo>
                      <a:pt x="0" y="25"/>
                    </a:lnTo>
                    <a:lnTo>
                      <a:pt x="0" y="0"/>
                    </a:lnTo>
                    <a:lnTo>
                      <a:pt x="29" y="14"/>
                    </a:lnTo>
                    <a:lnTo>
                      <a:pt x="29" y="39"/>
                    </a:lnTo>
                    <a:close/>
                  </a:path>
                </a:pathLst>
              </a:custGeom>
              <a:solidFill>
                <a:srgbClr val="42E8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任意多边形: 形状 128"/>
              <p:cNvSpPr/>
              <p:nvPr/>
            </p:nvSpPr>
            <p:spPr bwMode="auto">
              <a:xfrm>
                <a:off x="8019554" y="2018858"/>
                <a:ext cx="55611" cy="77459"/>
              </a:xfrm>
              <a:custGeom>
                <a:avLst/>
                <a:gdLst>
                  <a:gd name="T0" fmla="*/ 0 w 28"/>
                  <a:gd name="T1" fmla="*/ 0 h 39"/>
                  <a:gd name="T2" fmla="*/ 0 w 28"/>
                  <a:gd name="T3" fmla="*/ 23 h 39"/>
                  <a:gd name="T4" fmla="*/ 28 w 28"/>
                  <a:gd name="T5" fmla="*/ 39 h 39"/>
                  <a:gd name="T6" fmla="*/ 28 w 28"/>
                  <a:gd name="T7" fmla="*/ 14 h 39"/>
                  <a:gd name="T8" fmla="*/ 0 w 28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9">
                    <a:moveTo>
                      <a:pt x="0" y="0"/>
                    </a:moveTo>
                    <a:lnTo>
                      <a:pt x="0" y="23"/>
                    </a:lnTo>
                    <a:lnTo>
                      <a:pt x="28" y="39"/>
                    </a:lnTo>
                    <a:lnTo>
                      <a:pt x="28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任意多边形: 形状 129"/>
              <p:cNvSpPr/>
              <p:nvPr/>
            </p:nvSpPr>
            <p:spPr bwMode="auto">
              <a:xfrm>
                <a:off x="8019554" y="2018858"/>
                <a:ext cx="55611" cy="77459"/>
              </a:xfrm>
              <a:custGeom>
                <a:avLst/>
                <a:gdLst>
                  <a:gd name="T0" fmla="*/ 0 w 28"/>
                  <a:gd name="T1" fmla="*/ 0 h 39"/>
                  <a:gd name="T2" fmla="*/ 0 w 28"/>
                  <a:gd name="T3" fmla="*/ 23 h 39"/>
                  <a:gd name="T4" fmla="*/ 28 w 28"/>
                  <a:gd name="T5" fmla="*/ 39 h 39"/>
                  <a:gd name="T6" fmla="*/ 28 w 28"/>
                  <a:gd name="T7" fmla="*/ 14 h 39"/>
                  <a:gd name="T8" fmla="*/ 0 w 28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9">
                    <a:moveTo>
                      <a:pt x="0" y="0"/>
                    </a:moveTo>
                    <a:lnTo>
                      <a:pt x="0" y="23"/>
                    </a:lnTo>
                    <a:lnTo>
                      <a:pt x="28" y="39"/>
                    </a:lnTo>
                    <a:lnTo>
                      <a:pt x="28" y="1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任意多边形: 形状 130"/>
              <p:cNvSpPr/>
              <p:nvPr/>
            </p:nvSpPr>
            <p:spPr bwMode="auto">
              <a:xfrm>
                <a:off x="7596510" y="1885787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3 h 50"/>
                  <a:gd name="T4" fmla="*/ 44 w 44"/>
                  <a:gd name="T5" fmla="*/ 50 h 50"/>
                  <a:gd name="T6" fmla="*/ 44 w 44"/>
                  <a:gd name="T7" fmla="*/ 25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3"/>
                    </a:lnTo>
                    <a:lnTo>
                      <a:pt x="44" y="50"/>
                    </a:lnTo>
                    <a:lnTo>
                      <a:pt x="44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任意多边形: 形状 131"/>
              <p:cNvSpPr/>
              <p:nvPr/>
            </p:nvSpPr>
            <p:spPr bwMode="auto">
              <a:xfrm>
                <a:off x="7596510" y="1885787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3 h 50"/>
                  <a:gd name="T4" fmla="*/ 44 w 44"/>
                  <a:gd name="T5" fmla="*/ 50 h 50"/>
                  <a:gd name="T6" fmla="*/ 44 w 44"/>
                  <a:gd name="T7" fmla="*/ 25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3"/>
                    </a:lnTo>
                    <a:lnTo>
                      <a:pt x="44" y="50"/>
                    </a:lnTo>
                    <a:lnTo>
                      <a:pt x="44" y="2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任意多边形: 形状 132"/>
              <p:cNvSpPr/>
              <p:nvPr/>
            </p:nvSpPr>
            <p:spPr bwMode="auto">
              <a:xfrm>
                <a:off x="7717664" y="1955302"/>
                <a:ext cx="29792" cy="67528"/>
              </a:xfrm>
              <a:custGeom>
                <a:avLst/>
                <a:gdLst>
                  <a:gd name="T0" fmla="*/ 0 w 15"/>
                  <a:gd name="T1" fmla="*/ 0 h 34"/>
                  <a:gd name="T2" fmla="*/ 0 w 15"/>
                  <a:gd name="T3" fmla="*/ 23 h 34"/>
                  <a:gd name="T4" fmla="*/ 15 w 15"/>
                  <a:gd name="T5" fmla="*/ 34 h 34"/>
                  <a:gd name="T6" fmla="*/ 15 w 15"/>
                  <a:gd name="T7" fmla="*/ 9 h 34"/>
                  <a:gd name="T8" fmla="*/ 0 w 15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34">
                    <a:moveTo>
                      <a:pt x="0" y="0"/>
                    </a:moveTo>
                    <a:lnTo>
                      <a:pt x="0" y="23"/>
                    </a:lnTo>
                    <a:lnTo>
                      <a:pt x="15" y="34"/>
                    </a:lnTo>
                    <a:lnTo>
                      <a:pt x="15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任意多边形: 形状 133"/>
              <p:cNvSpPr/>
              <p:nvPr/>
            </p:nvSpPr>
            <p:spPr bwMode="auto">
              <a:xfrm>
                <a:off x="7717664" y="1955302"/>
                <a:ext cx="29792" cy="67528"/>
              </a:xfrm>
              <a:custGeom>
                <a:avLst/>
                <a:gdLst>
                  <a:gd name="T0" fmla="*/ 0 w 15"/>
                  <a:gd name="T1" fmla="*/ 0 h 34"/>
                  <a:gd name="T2" fmla="*/ 0 w 15"/>
                  <a:gd name="T3" fmla="*/ 23 h 34"/>
                  <a:gd name="T4" fmla="*/ 15 w 15"/>
                  <a:gd name="T5" fmla="*/ 34 h 34"/>
                  <a:gd name="T6" fmla="*/ 15 w 15"/>
                  <a:gd name="T7" fmla="*/ 9 h 34"/>
                  <a:gd name="T8" fmla="*/ 0 w 15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34">
                    <a:moveTo>
                      <a:pt x="0" y="0"/>
                    </a:moveTo>
                    <a:lnTo>
                      <a:pt x="0" y="23"/>
                    </a:lnTo>
                    <a:lnTo>
                      <a:pt x="15" y="34"/>
                    </a:lnTo>
                    <a:lnTo>
                      <a:pt x="15" y="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任意多边形: 形状 134"/>
              <p:cNvSpPr/>
              <p:nvPr/>
            </p:nvSpPr>
            <p:spPr bwMode="auto">
              <a:xfrm>
                <a:off x="7783205" y="1993038"/>
                <a:ext cx="55611" cy="79445"/>
              </a:xfrm>
              <a:custGeom>
                <a:avLst/>
                <a:gdLst>
                  <a:gd name="T0" fmla="*/ 0 w 28"/>
                  <a:gd name="T1" fmla="*/ 0 h 40"/>
                  <a:gd name="T2" fmla="*/ 0 w 28"/>
                  <a:gd name="T3" fmla="*/ 23 h 40"/>
                  <a:gd name="T4" fmla="*/ 28 w 28"/>
                  <a:gd name="T5" fmla="*/ 40 h 40"/>
                  <a:gd name="T6" fmla="*/ 28 w 28"/>
                  <a:gd name="T7" fmla="*/ 15 h 40"/>
                  <a:gd name="T8" fmla="*/ 0 w 28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0">
                    <a:moveTo>
                      <a:pt x="0" y="0"/>
                    </a:moveTo>
                    <a:lnTo>
                      <a:pt x="0" y="23"/>
                    </a:lnTo>
                    <a:lnTo>
                      <a:pt x="28" y="40"/>
                    </a:lnTo>
                    <a:lnTo>
                      <a:pt x="28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任意多边形: 形状 135"/>
              <p:cNvSpPr/>
              <p:nvPr/>
            </p:nvSpPr>
            <p:spPr bwMode="auto">
              <a:xfrm>
                <a:off x="7783205" y="1993038"/>
                <a:ext cx="55611" cy="79445"/>
              </a:xfrm>
              <a:custGeom>
                <a:avLst/>
                <a:gdLst>
                  <a:gd name="T0" fmla="*/ 0 w 28"/>
                  <a:gd name="T1" fmla="*/ 0 h 40"/>
                  <a:gd name="T2" fmla="*/ 0 w 28"/>
                  <a:gd name="T3" fmla="*/ 23 h 40"/>
                  <a:gd name="T4" fmla="*/ 28 w 28"/>
                  <a:gd name="T5" fmla="*/ 40 h 40"/>
                  <a:gd name="T6" fmla="*/ 28 w 28"/>
                  <a:gd name="T7" fmla="*/ 15 h 40"/>
                  <a:gd name="T8" fmla="*/ 0 w 28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0">
                    <a:moveTo>
                      <a:pt x="0" y="0"/>
                    </a:moveTo>
                    <a:lnTo>
                      <a:pt x="0" y="23"/>
                    </a:lnTo>
                    <a:lnTo>
                      <a:pt x="28" y="40"/>
                    </a:lnTo>
                    <a:lnTo>
                      <a:pt x="28" y="1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任意多边形: 形状 136"/>
              <p:cNvSpPr/>
              <p:nvPr/>
            </p:nvSpPr>
            <p:spPr bwMode="auto">
              <a:xfrm>
                <a:off x="7596510" y="1997010"/>
                <a:ext cx="323738" cy="236349"/>
              </a:xfrm>
              <a:custGeom>
                <a:avLst/>
                <a:gdLst>
                  <a:gd name="T0" fmla="*/ 0 w 163"/>
                  <a:gd name="T1" fmla="*/ 0 h 119"/>
                  <a:gd name="T2" fmla="*/ 0 w 163"/>
                  <a:gd name="T3" fmla="*/ 23 h 119"/>
                  <a:gd name="T4" fmla="*/ 163 w 163"/>
                  <a:gd name="T5" fmla="*/ 119 h 119"/>
                  <a:gd name="T6" fmla="*/ 163 w 163"/>
                  <a:gd name="T7" fmla="*/ 94 h 119"/>
                  <a:gd name="T8" fmla="*/ 0 w 163"/>
                  <a:gd name="T9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119">
                    <a:moveTo>
                      <a:pt x="0" y="0"/>
                    </a:moveTo>
                    <a:lnTo>
                      <a:pt x="0" y="23"/>
                    </a:lnTo>
                    <a:lnTo>
                      <a:pt x="163" y="119"/>
                    </a:lnTo>
                    <a:lnTo>
                      <a:pt x="163" y="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任意多边形: 形状 137"/>
              <p:cNvSpPr/>
              <p:nvPr/>
            </p:nvSpPr>
            <p:spPr bwMode="auto">
              <a:xfrm>
                <a:off x="7596510" y="1997010"/>
                <a:ext cx="323738" cy="236349"/>
              </a:xfrm>
              <a:custGeom>
                <a:avLst/>
                <a:gdLst>
                  <a:gd name="T0" fmla="*/ 0 w 163"/>
                  <a:gd name="T1" fmla="*/ 0 h 119"/>
                  <a:gd name="T2" fmla="*/ 0 w 163"/>
                  <a:gd name="T3" fmla="*/ 23 h 119"/>
                  <a:gd name="T4" fmla="*/ 163 w 163"/>
                  <a:gd name="T5" fmla="*/ 119 h 119"/>
                  <a:gd name="T6" fmla="*/ 163 w 163"/>
                  <a:gd name="T7" fmla="*/ 94 h 119"/>
                  <a:gd name="T8" fmla="*/ 0 w 163"/>
                  <a:gd name="T9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119">
                    <a:moveTo>
                      <a:pt x="0" y="0"/>
                    </a:moveTo>
                    <a:lnTo>
                      <a:pt x="0" y="23"/>
                    </a:lnTo>
                    <a:lnTo>
                      <a:pt x="163" y="119"/>
                    </a:lnTo>
                    <a:lnTo>
                      <a:pt x="163" y="9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任意多边形: 形状 138"/>
              <p:cNvSpPr/>
              <p:nvPr/>
            </p:nvSpPr>
            <p:spPr bwMode="auto">
              <a:xfrm>
                <a:off x="7954011" y="2203566"/>
                <a:ext cx="83417" cy="95334"/>
              </a:xfrm>
              <a:custGeom>
                <a:avLst/>
                <a:gdLst>
                  <a:gd name="T0" fmla="*/ 0 w 42"/>
                  <a:gd name="T1" fmla="*/ 0 h 48"/>
                  <a:gd name="T2" fmla="*/ 0 w 42"/>
                  <a:gd name="T3" fmla="*/ 23 h 48"/>
                  <a:gd name="T4" fmla="*/ 42 w 42"/>
                  <a:gd name="T5" fmla="*/ 48 h 48"/>
                  <a:gd name="T6" fmla="*/ 42 w 42"/>
                  <a:gd name="T7" fmla="*/ 23 h 48"/>
                  <a:gd name="T8" fmla="*/ 0 w 42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8">
                    <a:moveTo>
                      <a:pt x="0" y="0"/>
                    </a:moveTo>
                    <a:lnTo>
                      <a:pt x="0" y="23"/>
                    </a:lnTo>
                    <a:lnTo>
                      <a:pt x="42" y="48"/>
                    </a:lnTo>
                    <a:lnTo>
                      <a:pt x="42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任意多边形: 形状 139"/>
              <p:cNvSpPr/>
              <p:nvPr/>
            </p:nvSpPr>
            <p:spPr bwMode="auto">
              <a:xfrm>
                <a:off x="7954011" y="2203566"/>
                <a:ext cx="83417" cy="95334"/>
              </a:xfrm>
              <a:custGeom>
                <a:avLst/>
                <a:gdLst>
                  <a:gd name="T0" fmla="*/ 0 w 42"/>
                  <a:gd name="T1" fmla="*/ 0 h 48"/>
                  <a:gd name="T2" fmla="*/ 0 w 42"/>
                  <a:gd name="T3" fmla="*/ 23 h 48"/>
                  <a:gd name="T4" fmla="*/ 42 w 42"/>
                  <a:gd name="T5" fmla="*/ 48 h 48"/>
                  <a:gd name="T6" fmla="*/ 42 w 42"/>
                  <a:gd name="T7" fmla="*/ 23 h 48"/>
                  <a:gd name="T8" fmla="*/ 0 w 42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8">
                    <a:moveTo>
                      <a:pt x="0" y="0"/>
                    </a:moveTo>
                    <a:lnTo>
                      <a:pt x="0" y="23"/>
                    </a:lnTo>
                    <a:lnTo>
                      <a:pt x="42" y="48"/>
                    </a:lnTo>
                    <a:lnTo>
                      <a:pt x="42" y="2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任意多边形: 形状 140"/>
              <p:cNvSpPr/>
              <p:nvPr/>
            </p:nvSpPr>
            <p:spPr bwMode="auto">
              <a:xfrm>
                <a:off x="7596510" y="2108232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3 h 50"/>
                  <a:gd name="T4" fmla="*/ 44 w 44"/>
                  <a:gd name="T5" fmla="*/ 50 h 50"/>
                  <a:gd name="T6" fmla="*/ 44 w 44"/>
                  <a:gd name="T7" fmla="*/ 25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3"/>
                    </a:lnTo>
                    <a:lnTo>
                      <a:pt x="44" y="50"/>
                    </a:lnTo>
                    <a:lnTo>
                      <a:pt x="44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任意多边形: 形状 141"/>
              <p:cNvSpPr/>
              <p:nvPr/>
            </p:nvSpPr>
            <p:spPr bwMode="auto">
              <a:xfrm>
                <a:off x="7596510" y="2108232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3 h 50"/>
                  <a:gd name="T4" fmla="*/ 44 w 44"/>
                  <a:gd name="T5" fmla="*/ 50 h 50"/>
                  <a:gd name="T6" fmla="*/ 44 w 44"/>
                  <a:gd name="T7" fmla="*/ 25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3"/>
                    </a:lnTo>
                    <a:lnTo>
                      <a:pt x="44" y="50"/>
                    </a:lnTo>
                    <a:lnTo>
                      <a:pt x="44" y="2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任意多边形: 形状 142"/>
              <p:cNvSpPr/>
              <p:nvPr/>
            </p:nvSpPr>
            <p:spPr bwMode="auto">
              <a:xfrm>
                <a:off x="7717664" y="2179732"/>
                <a:ext cx="174778" cy="144987"/>
              </a:xfrm>
              <a:custGeom>
                <a:avLst/>
                <a:gdLst>
                  <a:gd name="T0" fmla="*/ 0 w 88"/>
                  <a:gd name="T1" fmla="*/ 0 h 73"/>
                  <a:gd name="T2" fmla="*/ 0 w 88"/>
                  <a:gd name="T3" fmla="*/ 23 h 73"/>
                  <a:gd name="T4" fmla="*/ 88 w 88"/>
                  <a:gd name="T5" fmla="*/ 73 h 73"/>
                  <a:gd name="T6" fmla="*/ 88 w 88"/>
                  <a:gd name="T7" fmla="*/ 50 h 73"/>
                  <a:gd name="T8" fmla="*/ 0 w 88"/>
                  <a:gd name="T9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73">
                    <a:moveTo>
                      <a:pt x="0" y="0"/>
                    </a:moveTo>
                    <a:lnTo>
                      <a:pt x="0" y="23"/>
                    </a:lnTo>
                    <a:lnTo>
                      <a:pt x="88" y="73"/>
                    </a:lnTo>
                    <a:lnTo>
                      <a:pt x="88" y="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任意多边形: 形状 143"/>
              <p:cNvSpPr/>
              <p:nvPr/>
            </p:nvSpPr>
            <p:spPr bwMode="auto">
              <a:xfrm>
                <a:off x="7717664" y="2179732"/>
                <a:ext cx="174778" cy="144987"/>
              </a:xfrm>
              <a:custGeom>
                <a:avLst/>
                <a:gdLst>
                  <a:gd name="T0" fmla="*/ 0 w 88"/>
                  <a:gd name="T1" fmla="*/ 0 h 73"/>
                  <a:gd name="T2" fmla="*/ 0 w 88"/>
                  <a:gd name="T3" fmla="*/ 23 h 73"/>
                  <a:gd name="T4" fmla="*/ 88 w 88"/>
                  <a:gd name="T5" fmla="*/ 73 h 73"/>
                  <a:gd name="T6" fmla="*/ 88 w 88"/>
                  <a:gd name="T7" fmla="*/ 50 h 73"/>
                  <a:gd name="T8" fmla="*/ 0 w 88"/>
                  <a:gd name="T9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73">
                    <a:moveTo>
                      <a:pt x="0" y="0"/>
                    </a:moveTo>
                    <a:lnTo>
                      <a:pt x="0" y="23"/>
                    </a:lnTo>
                    <a:lnTo>
                      <a:pt x="88" y="73"/>
                    </a:lnTo>
                    <a:lnTo>
                      <a:pt x="88" y="5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任意多边形: 形状 144"/>
              <p:cNvSpPr/>
              <p:nvPr/>
            </p:nvSpPr>
            <p:spPr bwMode="auto">
              <a:xfrm>
                <a:off x="7924220" y="2294927"/>
                <a:ext cx="55611" cy="83417"/>
              </a:xfrm>
              <a:custGeom>
                <a:avLst/>
                <a:gdLst>
                  <a:gd name="T0" fmla="*/ 0 w 28"/>
                  <a:gd name="T1" fmla="*/ 0 h 42"/>
                  <a:gd name="T2" fmla="*/ 0 w 28"/>
                  <a:gd name="T3" fmla="*/ 25 h 42"/>
                  <a:gd name="T4" fmla="*/ 28 w 28"/>
                  <a:gd name="T5" fmla="*/ 42 h 42"/>
                  <a:gd name="T6" fmla="*/ 28 w 28"/>
                  <a:gd name="T7" fmla="*/ 17 h 42"/>
                  <a:gd name="T8" fmla="*/ 0 w 2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2">
                    <a:moveTo>
                      <a:pt x="0" y="0"/>
                    </a:moveTo>
                    <a:lnTo>
                      <a:pt x="0" y="25"/>
                    </a:lnTo>
                    <a:lnTo>
                      <a:pt x="28" y="42"/>
                    </a:lnTo>
                    <a:lnTo>
                      <a:pt x="28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任意多边形: 形状 145"/>
              <p:cNvSpPr/>
              <p:nvPr/>
            </p:nvSpPr>
            <p:spPr bwMode="auto">
              <a:xfrm>
                <a:off x="7924220" y="2294927"/>
                <a:ext cx="55611" cy="83417"/>
              </a:xfrm>
              <a:custGeom>
                <a:avLst/>
                <a:gdLst>
                  <a:gd name="T0" fmla="*/ 0 w 28"/>
                  <a:gd name="T1" fmla="*/ 0 h 42"/>
                  <a:gd name="T2" fmla="*/ 0 w 28"/>
                  <a:gd name="T3" fmla="*/ 25 h 42"/>
                  <a:gd name="T4" fmla="*/ 28 w 28"/>
                  <a:gd name="T5" fmla="*/ 42 h 42"/>
                  <a:gd name="T6" fmla="*/ 28 w 28"/>
                  <a:gd name="T7" fmla="*/ 17 h 42"/>
                  <a:gd name="T8" fmla="*/ 0 w 2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2">
                    <a:moveTo>
                      <a:pt x="0" y="0"/>
                    </a:moveTo>
                    <a:lnTo>
                      <a:pt x="0" y="25"/>
                    </a:lnTo>
                    <a:lnTo>
                      <a:pt x="28" y="42"/>
                    </a:lnTo>
                    <a:lnTo>
                      <a:pt x="28" y="1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任意多边形: 形状 146"/>
              <p:cNvSpPr/>
              <p:nvPr/>
            </p:nvSpPr>
            <p:spPr bwMode="auto">
              <a:xfrm>
                <a:off x="7596510" y="2221442"/>
                <a:ext cx="178751" cy="152932"/>
              </a:xfrm>
              <a:custGeom>
                <a:avLst/>
                <a:gdLst>
                  <a:gd name="T0" fmla="*/ 90 w 90"/>
                  <a:gd name="T1" fmla="*/ 77 h 77"/>
                  <a:gd name="T2" fmla="*/ 0 w 90"/>
                  <a:gd name="T3" fmla="*/ 22 h 77"/>
                  <a:gd name="T4" fmla="*/ 0 w 90"/>
                  <a:gd name="T5" fmla="*/ 0 h 77"/>
                  <a:gd name="T6" fmla="*/ 90 w 90"/>
                  <a:gd name="T7" fmla="*/ 52 h 77"/>
                  <a:gd name="T8" fmla="*/ 90 w 90"/>
                  <a:gd name="T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77">
                    <a:moveTo>
                      <a:pt x="90" y="77"/>
                    </a:moveTo>
                    <a:lnTo>
                      <a:pt x="0" y="22"/>
                    </a:lnTo>
                    <a:lnTo>
                      <a:pt x="0" y="0"/>
                    </a:lnTo>
                    <a:lnTo>
                      <a:pt x="90" y="52"/>
                    </a:lnTo>
                    <a:lnTo>
                      <a:pt x="90" y="77"/>
                    </a:lnTo>
                    <a:close/>
                  </a:path>
                </a:pathLst>
              </a:custGeom>
              <a:solidFill>
                <a:srgbClr val="42E8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任意多边形: 形状 147"/>
              <p:cNvSpPr/>
              <p:nvPr/>
            </p:nvSpPr>
            <p:spPr bwMode="auto">
              <a:xfrm>
                <a:off x="7809025" y="2340609"/>
                <a:ext cx="133070" cy="123139"/>
              </a:xfrm>
              <a:custGeom>
                <a:avLst/>
                <a:gdLst>
                  <a:gd name="T0" fmla="*/ 0 w 67"/>
                  <a:gd name="T1" fmla="*/ 0 h 62"/>
                  <a:gd name="T2" fmla="*/ 0 w 67"/>
                  <a:gd name="T3" fmla="*/ 25 h 62"/>
                  <a:gd name="T4" fmla="*/ 67 w 67"/>
                  <a:gd name="T5" fmla="*/ 62 h 62"/>
                  <a:gd name="T6" fmla="*/ 67 w 67"/>
                  <a:gd name="T7" fmla="*/ 39 h 62"/>
                  <a:gd name="T8" fmla="*/ 0 w 67"/>
                  <a:gd name="T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62">
                    <a:moveTo>
                      <a:pt x="0" y="0"/>
                    </a:moveTo>
                    <a:lnTo>
                      <a:pt x="0" y="25"/>
                    </a:lnTo>
                    <a:lnTo>
                      <a:pt x="67" y="62"/>
                    </a:lnTo>
                    <a:lnTo>
                      <a:pt x="67" y="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任意多边形: 形状 148"/>
              <p:cNvSpPr/>
              <p:nvPr/>
            </p:nvSpPr>
            <p:spPr bwMode="auto">
              <a:xfrm>
                <a:off x="7809025" y="2340609"/>
                <a:ext cx="133070" cy="123139"/>
              </a:xfrm>
              <a:custGeom>
                <a:avLst/>
                <a:gdLst>
                  <a:gd name="T0" fmla="*/ 0 w 67"/>
                  <a:gd name="T1" fmla="*/ 0 h 62"/>
                  <a:gd name="T2" fmla="*/ 0 w 67"/>
                  <a:gd name="T3" fmla="*/ 25 h 62"/>
                  <a:gd name="T4" fmla="*/ 67 w 67"/>
                  <a:gd name="T5" fmla="*/ 62 h 62"/>
                  <a:gd name="T6" fmla="*/ 67 w 67"/>
                  <a:gd name="T7" fmla="*/ 39 h 62"/>
                  <a:gd name="T8" fmla="*/ 0 w 67"/>
                  <a:gd name="T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62">
                    <a:moveTo>
                      <a:pt x="0" y="0"/>
                    </a:moveTo>
                    <a:lnTo>
                      <a:pt x="0" y="25"/>
                    </a:lnTo>
                    <a:lnTo>
                      <a:pt x="67" y="62"/>
                    </a:lnTo>
                    <a:lnTo>
                      <a:pt x="67" y="3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任意多边形: 形状 149"/>
              <p:cNvSpPr/>
              <p:nvPr/>
            </p:nvSpPr>
            <p:spPr bwMode="auto">
              <a:xfrm>
                <a:off x="7973872" y="2435942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5 h 50"/>
                  <a:gd name="T4" fmla="*/ 44 w 44"/>
                  <a:gd name="T5" fmla="*/ 50 h 50"/>
                  <a:gd name="T6" fmla="*/ 44 w 44"/>
                  <a:gd name="T7" fmla="*/ 27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5"/>
                    </a:lnTo>
                    <a:lnTo>
                      <a:pt x="44" y="50"/>
                    </a:lnTo>
                    <a:lnTo>
                      <a:pt x="44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任意多边形: 形状 150"/>
              <p:cNvSpPr/>
              <p:nvPr/>
            </p:nvSpPr>
            <p:spPr bwMode="auto">
              <a:xfrm>
                <a:off x="7973872" y="2435942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5 h 50"/>
                  <a:gd name="T4" fmla="*/ 44 w 44"/>
                  <a:gd name="T5" fmla="*/ 50 h 50"/>
                  <a:gd name="T6" fmla="*/ 44 w 44"/>
                  <a:gd name="T7" fmla="*/ 27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5"/>
                    </a:lnTo>
                    <a:lnTo>
                      <a:pt x="44" y="50"/>
                    </a:lnTo>
                    <a:lnTo>
                      <a:pt x="44" y="2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任意多边形: 形状 151"/>
              <p:cNvSpPr/>
              <p:nvPr/>
            </p:nvSpPr>
            <p:spPr bwMode="auto">
              <a:xfrm>
                <a:off x="7596510" y="2332664"/>
                <a:ext cx="59584" cy="81431"/>
              </a:xfrm>
              <a:custGeom>
                <a:avLst/>
                <a:gdLst>
                  <a:gd name="T0" fmla="*/ 0 w 30"/>
                  <a:gd name="T1" fmla="*/ 0 h 41"/>
                  <a:gd name="T2" fmla="*/ 0 w 30"/>
                  <a:gd name="T3" fmla="*/ 23 h 41"/>
                  <a:gd name="T4" fmla="*/ 30 w 30"/>
                  <a:gd name="T5" fmla="*/ 41 h 41"/>
                  <a:gd name="T6" fmla="*/ 30 w 30"/>
                  <a:gd name="T7" fmla="*/ 16 h 41"/>
                  <a:gd name="T8" fmla="*/ 0 w 30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1">
                    <a:moveTo>
                      <a:pt x="0" y="0"/>
                    </a:moveTo>
                    <a:lnTo>
                      <a:pt x="0" y="23"/>
                    </a:lnTo>
                    <a:lnTo>
                      <a:pt x="30" y="41"/>
                    </a:lnTo>
                    <a:lnTo>
                      <a:pt x="30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任意多边形: 形状 152"/>
              <p:cNvSpPr/>
              <p:nvPr/>
            </p:nvSpPr>
            <p:spPr bwMode="auto">
              <a:xfrm>
                <a:off x="7596510" y="2332664"/>
                <a:ext cx="59584" cy="81431"/>
              </a:xfrm>
              <a:custGeom>
                <a:avLst/>
                <a:gdLst>
                  <a:gd name="T0" fmla="*/ 0 w 30"/>
                  <a:gd name="T1" fmla="*/ 0 h 41"/>
                  <a:gd name="T2" fmla="*/ 0 w 30"/>
                  <a:gd name="T3" fmla="*/ 23 h 41"/>
                  <a:gd name="T4" fmla="*/ 30 w 30"/>
                  <a:gd name="T5" fmla="*/ 41 h 41"/>
                  <a:gd name="T6" fmla="*/ 30 w 30"/>
                  <a:gd name="T7" fmla="*/ 16 h 41"/>
                  <a:gd name="T8" fmla="*/ 0 w 30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1">
                    <a:moveTo>
                      <a:pt x="0" y="0"/>
                    </a:moveTo>
                    <a:lnTo>
                      <a:pt x="0" y="23"/>
                    </a:lnTo>
                    <a:lnTo>
                      <a:pt x="30" y="41"/>
                    </a:lnTo>
                    <a:lnTo>
                      <a:pt x="30" y="1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任意多边形: 形状 153"/>
              <p:cNvSpPr/>
              <p:nvPr/>
            </p:nvSpPr>
            <p:spPr bwMode="auto">
              <a:xfrm>
                <a:off x="7691844" y="2386289"/>
                <a:ext cx="79445" cy="95334"/>
              </a:xfrm>
              <a:custGeom>
                <a:avLst/>
                <a:gdLst>
                  <a:gd name="T0" fmla="*/ 0 w 40"/>
                  <a:gd name="T1" fmla="*/ 0 h 48"/>
                  <a:gd name="T2" fmla="*/ 0 w 40"/>
                  <a:gd name="T3" fmla="*/ 25 h 48"/>
                  <a:gd name="T4" fmla="*/ 40 w 40"/>
                  <a:gd name="T5" fmla="*/ 48 h 48"/>
                  <a:gd name="T6" fmla="*/ 40 w 40"/>
                  <a:gd name="T7" fmla="*/ 23 h 48"/>
                  <a:gd name="T8" fmla="*/ 0 w 40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8">
                    <a:moveTo>
                      <a:pt x="0" y="0"/>
                    </a:moveTo>
                    <a:lnTo>
                      <a:pt x="0" y="25"/>
                    </a:lnTo>
                    <a:lnTo>
                      <a:pt x="40" y="48"/>
                    </a:lnTo>
                    <a:lnTo>
                      <a:pt x="40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任意多边形: 形状 154"/>
              <p:cNvSpPr/>
              <p:nvPr/>
            </p:nvSpPr>
            <p:spPr bwMode="auto">
              <a:xfrm>
                <a:off x="7691844" y="2386289"/>
                <a:ext cx="79445" cy="95334"/>
              </a:xfrm>
              <a:custGeom>
                <a:avLst/>
                <a:gdLst>
                  <a:gd name="T0" fmla="*/ 0 w 40"/>
                  <a:gd name="T1" fmla="*/ 0 h 48"/>
                  <a:gd name="T2" fmla="*/ 0 w 40"/>
                  <a:gd name="T3" fmla="*/ 25 h 48"/>
                  <a:gd name="T4" fmla="*/ 40 w 40"/>
                  <a:gd name="T5" fmla="*/ 48 h 48"/>
                  <a:gd name="T6" fmla="*/ 40 w 40"/>
                  <a:gd name="T7" fmla="*/ 23 h 48"/>
                  <a:gd name="T8" fmla="*/ 0 w 40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8">
                    <a:moveTo>
                      <a:pt x="0" y="0"/>
                    </a:moveTo>
                    <a:lnTo>
                      <a:pt x="0" y="25"/>
                    </a:lnTo>
                    <a:lnTo>
                      <a:pt x="40" y="48"/>
                    </a:lnTo>
                    <a:lnTo>
                      <a:pt x="40" y="2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任意多边形: 形状 155"/>
              <p:cNvSpPr/>
              <p:nvPr/>
            </p:nvSpPr>
            <p:spPr bwMode="auto">
              <a:xfrm>
                <a:off x="7805053" y="2451831"/>
                <a:ext cx="129098" cy="123139"/>
              </a:xfrm>
              <a:custGeom>
                <a:avLst/>
                <a:gdLst>
                  <a:gd name="T0" fmla="*/ 65 w 65"/>
                  <a:gd name="T1" fmla="*/ 62 h 62"/>
                  <a:gd name="T2" fmla="*/ 0 w 65"/>
                  <a:gd name="T3" fmla="*/ 25 h 62"/>
                  <a:gd name="T4" fmla="*/ 0 w 65"/>
                  <a:gd name="T5" fmla="*/ 0 h 62"/>
                  <a:gd name="T6" fmla="*/ 65 w 65"/>
                  <a:gd name="T7" fmla="*/ 37 h 62"/>
                  <a:gd name="T8" fmla="*/ 65 w 65"/>
                  <a:gd name="T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2">
                    <a:moveTo>
                      <a:pt x="65" y="62"/>
                    </a:moveTo>
                    <a:lnTo>
                      <a:pt x="0" y="25"/>
                    </a:lnTo>
                    <a:lnTo>
                      <a:pt x="0" y="0"/>
                    </a:lnTo>
                    <a:lnTo>
                      <a:pt x="65" y="37"/>
                    </a:lnTo>
                    <a:lnTo>
                      <a:pt x="65" y="62"/>
                    </a:lnTo>
                    <a:close/>
                  </a:path>
                </a:pathLst>
              </a:custGeom>
              <a:solidFill>
                <a:srgbClr val="42E8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任意多边形: 形状 156"/>
              <p:cNvSpPr/>
              <p:nvPr/>
            </p:nvSpPr>
            <p:spPr bwMode="auto">
              <a:xfrm>
                <a:off x="7596510" y="2443887"/>
                <a:ext cx="186695" cy="152932"/>
              </a:xfrm>
              <a:custGeom>
                <a:avLst/>
                <a:gdLst>
                  <a:gd name="T0" fmla="*/ 0 w 94"/>
                  <a:gd name="T1" fmla="*/ 0 h 77"/>
                  <a:gd name="T2" fmla="*/ 0 w 94"/>
                  <a:gd name="T3" fmla="*/ 23 h 77"/>
                  <a:gd name="T4" fmla="*/ 94 w 94"/>
                  <a:gd name="T5" fmla="*/ 77 h 77"/>
                  <a:gd name="T6" fmla="*/ 94 w 94"/>
                  <a:gd name="T7" fmla="*/ 54 h 77"/>
                  <a:gd name="T8" fmla="*/ 0 w 94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77">
                    <a:moveTo>
                      <a:pt x="0" y="0"/>
                    </a:moveTo>
                    <a:lnTo>
                      <a:pt x="0" y="23"/>
                    </a:lnTo>
                    <a:lnTo>
                      <a:pt x="94" y="77"/>
                    </a:lnTo>
                    <a:lnTo>
                      <a:pt x="94" y="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任意多边形: 形状 157"/>
              <p:cNvSpPr/>
              <p:nvPr/>
            </p:nvSpPr>
            <p:spPr bwMode="auto">
              <a:xfrm>
                <a:off x="7596510" y="2443887"/>
                <a:ext cx="186695" cy="152932"/>
              </a:xfrm>
              <a:custGeom>
                <a:avLst/>
                <a:gdLst>
                  <a:gd name="T0" fmla="*/ 0 w 94"/>
                  <a:gd name="T1" fmla="*/ 0 h 77"/>
                  <a:gd name="T2" fmla="*/ 0 w 94"/>
                  <a:gd name="T3" fmla="*/ 23 h 77"/>
                  <a:gd name="T4" fmla="*/ 94 w 94"/>
                  <a:gd name="T5" fmla="*/ 77 h 77"/>
                  <a:gd name="T6" fmla="*/ 94 w 94"/>
                  <a:gd name="T7" fmla="*/ 54 h 77"/>
                  <a:gd name="T8" fmla="*/ 0 w 94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77">
                    <a:moveTo>
                      <a:pt x="0" y="0"/>
                    </a:moveTo>
                    <a:lnTo>
                      <a:pt x="0" y="23"/>
                    </a:lnTo>
                    <a:lnTo>
                      <a:pt x="94" y="77"/>
                    </a:lnTo>
                    <a:lnTo>
                      <a:pt x="94" y="5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任意多边形: 形状 158"/>
              <p:cNvSpPr/>
              <p:nvPr/>
            </p:nvSpPr>
            <p:spPr bwMode="auto">
              <a:xfrm>
                <a:off x="7816970" y="2567026"/>
                <a:ext cx="174778" cy="148959"/>
              </a:xfrm>
              <a:custGeom>
                <a:avLst/>
                <a:gdLst>
                  <a:gd name="T0" fmla="*/ 0 w 88"/>
                  <a:gd name="T1" fmla="*/ 0 h 75"/>
                  <a:gd name="T2" fmla="*/ 0 w 88"/>
                  <a:gd name="T3" fmla="*/ 25 h 75"/>
                  <a:gd name="T4" fmla="*/ 88 w 88"/>
                  <a:gd name="T5" fmla="*/ 75 h 75"/>
                  <a:gd name="T6" fmla="*/ 88 w 88"/>
                  <a:gd name="T7" fmla="*/ 52 h 75"/>
                  <a:gd name="T8" fmla="*/ 0 w 88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75">
                    <a:moveTo>
                      <a:pt x="0" y="0"/>
                    </a:moveTo>
                    <a:lnTo>
                      <a:pt x="0" y="25"/>
                    </a:lnTo>
                    <a:lnTo>
                      <a:pt x="88" y="75"/>
                    </a:lnTo>
                    <a:lnTo>
                      <a:pt x="88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任意多边形: 形状 159"/>
              <p:cNvSpPr/>
              <p:nvPr/>
            </p:nvSpPr>
            <p:spPr bwMode="auto">
              <a:xfrm>
                <a:off x="7816970" y="2567026"/>
                <a:ext cx="174778" cy="148959"/>
              </a:xfrm>
              <a:custGeom>
                <a:avLst/>
                <a:gdLst>
                  <a:gd name="T0" fmla="*/ 0 w 88"/>
                  <a:gd name="T1" fmla="*/ 0 h 75"/>
                  <a:gd name="T2" fmla="*/ 0 w 88"/>
                  <a:gd name="T3" fmla="*/ 25 h 75"/>
                  <a:gd name="T4" fmla="*/ 88 w 88"/>
                  <a:gd name="T5" fmla="*/ 75 h 75"/>
                  <a:gd name="T6" fmla="*/ 88 w 88"/>
                  <a:gd name="T7" fmla="*/ 52 h 75"/>
                  <a:gd name="T8" fmla="*/ 0 w 88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75">
                    <a:moveTo>
                      <a:pt x="0" y="0"/>
                    </a:moveTo>
                    <a:lnTo>
                      <a:pt x="0" y="25"/>
                    </a:lnTo>
                    <a:lnTo>
                      <a:pt x="88" y="75"/>
                    </a:lnTo>
                    <a:lnTo>
                      <a:pt x="88" y="5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任意多边形: 形状 160"/>
              <p:cNvSpPr/>
              <p:nvPr/>
            </p:nvSpPr>
            <p:spPr bwMode="auto">
              <a:xfrm>
                <a:off x="8025511" y="2688178"/>
                <a:ext cx="53626" cy="81431"/>
              </a:xfrm>
              <a:custGeom>
                <a:avLst/>
                <a:gdLst>
                  <a:gd name="T0" fmla="*/ 0 w 27"/>
                  <a:gd name="T1" fmla="*/ 0 h 41"/>
                  <a:gd name="T2" fmla="*/ 0 w 27"/>
                  <a:gd name="T3" fmla="*/ 25 h 41"/>
                  <a:gd name="T4" fmla="*/ 27 w 27"/>
                  <a:gd name="T5" fmla="*/ 41 h 41"/>
                  <a:gd name="T6" fmla="*/ 27 w 27"/>
                  <a:gd name="T7" fmla="*/ 16 h 41"/>
                  <a:gd name="T8" fmla="*/ 0 w 2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1">
                    <a:moveTo>
                      <a:pt x="0" y="0"/>
                    </a:moveTo>
                    <a:lnTo>
                      <a:pt x="0" y="25"/>
                    </a:lnTo>
                    <a:lnTo>
                      <a:pt x="27" y="41"/>
                    </a:lnTo>
                    <a:lnTo>
                      <a:pt x="27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任意多边形: 形状 161"/>
              <p:cNvSpPr/>
              <p:nvPr/>
            </p:nvSpPr>
            <p:spPr bwMode="auto">
              <a:xfrm>
                <a:off x="8025511" y="2688178"/>
                <a:ext cx="53626" cy="81431"/>
              </a:xfrm>
              <a:custGeom>
                <a:avLst/>
                <a:gdLst>
                  <a:gd name="T0" fmla="*/ 0 w 27"/>
                  <a:gd name="T1" fmla="*/ 0 h 41"/>
                  <a:gd name="T2" fmla="*/ 0 w 27"/>
                  <a:gd name="T3" fmla="*/ 25 h 41"/>
                  <a:gd name="T4" fmla="*/ 27 w 27"/>
                  <a:gd name="T5" fmla="*/ 41 h 41"/>
                  <a:gd name="T6" fmla="*/ 27 w 27"/>
                  <a:gd name="T7" fmla="*/ 16 h 41"/>
                  <a:gd name="T8" fmla="*/ 0 w 2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1">
                    <a:moveTo>
                      <a:pt x="0" y="0"/>
                    </a:moveTo>
                    <a:lnTo>
                      <a:pt x="0" y="25"/>
                    </a:lnTo>
                    <a:lnTo>
                      <a:pt x="27" y="41"/>
                    </a:lnTo>
                    <a:lnTo>
                      <a:pt x="27" y="1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任意多边形: 形状 162"/>
              <p:cNvSpPr/>
              <p:nvPr/>
            </p:nvSpPr>
            <p:spPr bwMode="auto">
              <a:xfrm>
                <a:off x="8110915" y="2737832"/>
                <a:ext cx="55611" cy="81431"/>
              </a:xfrm>
              <a:custGeom>
                <a:avLst/>
                <a:gdLst>
                  <a:gd name="T0" fmla="*/ 0 w 28"/>
                  <a:gd name="T1" fmla="*/ 0 h 41"/>
                  <a:gd name="T2" fmla="*/ 0 w 28"/>
                  <a:gd name="T3" fmla="*/ 25 h 41"/>
                  <a:gd name="T4" fmla="*/ 28 w 28"/>
                  <a:gd name="T5" fmla="*/ 41 h 41"/>
                  <a:gd name="T6" fmla="*/ 28 w 28"/>
                  <a:gd name="T7" fmla="*/ 16 h 41"/>
                  <a:gd name="T8" fmla="*/ 0 w 28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1">
                    <a:moveTo>
                      <a:pt x="0" y="0"/>
                    </a:moveTo>
                    <a:lnTo>
                      <a:pt x="0" y="25"/>
                    </a:lnTo>
                    <a:lnTo>
                      <a:pt x="28" y="41"/>
                    </a:lnTo>
                    <a:lnTo>
                      <a:pt x="28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任意多边形: 形状 163"/>
              <p:cNvSpPr/>
              <p:nvPr/>
            </p:nvSpPr>
            <p:spPr bwMode="auto">
              <a:xfrm>
                <a:off x="8110915" y="2737832"/>
                <a:ext cx="55611" cy="81431"/>
              </a:xfrm>
              <a:custGeom>
                <a:avLst/>
                <a:gdLst>
                  <a:gd name="T0" fmla="*/ 0 w 28"/>
                  <a:gd name="T1" fmla="*/ 0 h 41"/>
                  <a:gd name="T2" fmla="*/ 0 w 28"/>
                  <a:gd name="T3" fmla="*/ 25 h 41"/>
                  <a:gd name="T4" fmla="*/ 28 w 28"/>
                  <a:gd name="T5" fmla="*/ 41 h 41"/>
                  <a:gd name="T6" fmla="*/ 28 w 28"/>
                  <a:gd name="T7" fmla="*/ 16 h 41"/>
                  <a:gd name="T8" fmla="*/ 0 w 28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1">
                    <a:moveTo>
                      <a:pt x="0" y="0"/>
                    </a:moveTo>
                    <a:lnTo>
                      <a:pt x="0" y="25"/>
                    </a:lnTo>
                    <a:lnTo>
                      <a:pt x="28" y="41"/>
                    </a:lnTo>
                    <a:lnTo>
                      <a:pt x="28" y="1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任意多边形: 形状 164"/>
              <p:cNvSpPr/>
              <p:nvPr/>
            </p:nvSpPr>
            <p:spPr bwMode="auto">
              <a:xfrm>
                <a:off x="7596510" y="2555109"/>
                <a:ext cx="113209" cy="111223"/>
              </a:xfrm>
              <a:custGeom>
                <a:avLst/>
                <a:gdLst>
                  <a:gd name="T0" fmla="*/ 0 w 57"/>
                  <a:gd name="T1" fmla="*/ 0 h 56"/>
                  <a:gd name="T2" fmla="*/ 0 w 57"/>
                  <a:gd name="T3" fmla="*/ 23 h 56"/>
                  <a:gd name="T4" fmla="*/ 57 w 57"/>
                  <a:gd name="T5" fmla="*/ 56 h 56"/>
                  <a:gd name="T6" fmla="*/ 57 w 57"/>
                  <a:gd name="T7" fmla="*/ 31 h 56"/>
                  <a:gd name="T8" fmla="*/ 0 w 57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6">
                    <a:moveTo>
                      <a:pt x="0" y="0"/>
                    </a:moveTo>
                    <a:lnTo>
                      <a:pt x="0" y="23"/>
                    </a:lnTo>
                    <a:lnTo>
                      <a:pt x="57" y="56"/>
                    </a:lnTo>
                    <a:lnTo>
                      <a:pt x="57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任意多边形: 形状 165"/>
              <p:cNvSpPr/>
              <p:nvPr/>
            </p:nvSpPr>
            <p:spPr bwMode="auto">
              <a:xfrm>
                <a:off x="7596510" y="2555109"/>
                <a:ext cx="113209" cy="111223"/>
              </a:xfrm>
              <a:custGeom>
                <a:avLst/>
                <a:gdLst>
                  <a:gd name="T0" fmla="*/ 0 w 57"/>
                  <a:gd name="T1" fmla="*/ 0 h 56"/>
                  <a:gd name="T2" fmla="*/ 0 w 57"/>
                  <a:gd name="T3" fmla="*/ 23 h 56"/>
                  <a:gd name="T4" fmla="*/ 57 w 57"/>
                  <a:gd name="T5" fmla="*/ 56 h 56"/>
                  <a:gd name="T6" fmla="*/ 57 w 57"/>
                  <a:gd name="T7" fmla="*/ 31 h 56"/>
                  <a:gd name="T8" fmla="*/ 0 w 57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6">
                    <a:moveTo>
                      <a:pt x="0" y="0"/>
                    </a:moveTo>
                    <a:lnTo>
                      <a:pt x="0" y="23"/>
                    </a:lnTo>
                    <a:lnTo>
                      <a:pt x="57" y="56"/>
                    </a:lnTo>
                    <a:lnTo>
                      <a:pt x="57" y="3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任意多边形: 形状 166"/>
              <p:cNvSpPr/>
              <p:nvPr/>
            </p:nvSpPr>
            <p:spPr bwMode="auto">
              <a:xfrm>
                <a:off x="8174471" y="1993038"/>
                <a:ext cx="152932" cy="141015"/>
              </a:xfrm>
              <a:custGeom>
                <a:avLst/>
                <a:gdLst>
                  <a:gd name="T0" fmla="*/ 0 w 77"/>
                  <a:gd name="T1" fmla="*/ 25 h 71"/>
                  <a:gd name="T2" fmla="*/ 77 w 77"/>
                  <a:gd name="T3" fmla="*/ 71 h 71"/>
                  <a:gd name="T4" fmla="*/ 77 w 77"/>
                  <a:gd name="T5" fmla="*/ 46 h 71"/>
                  <a:gd name="T6" fmla="*/ 0 w 77"/>
                  <a:gd name="T7" fmla="*/ 0 h 71"/>
                  <a:gd name="T8" fmla="*/ 0 w 77"/>
                  <a:gd name="T9" fmla="*/ 25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71">
                    <a:moveTo>
                      <a:pt x="0" y="25"/>
                    </a:moveTo>
                    <a:lnTo>
                      <a:pt x="77" y="71"/>
                    </a:lnTo>
                    <a:lnTo>
                      <a:pt x="77" y="46"/>
                    </a:lnTo>
                    <a:lnTo>
                      <a:pt x="0" y="0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42E8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8" name="任意多边形: 形状 167"/>
              <p:cNvSpPr/>
              <p:nvPr/>
            </p:nvSpPr>
            <p:spPr bwMode="auto">
              <a:xfrm>
                <a:off x="8206249" y="2126108"/>
                <a:ext cx="121154" cy="119167"/>
              </a:xfrm>
              <a:custGeom>
                <a:avLst/>
                <a:gdLst>
                  <a:gd name="T0" fmla="*/ 0 w 61"/>
                  <a:gd name="T1" fmla="*/ 0 h 60"/>
                  <a:gd name="T2" fmla="*/ 0 w 61"/>
                  <a:gd name="T3" fmla="*/ 25 h 60"/>
                  <a:gd name="T4" fmla="*/ 61 w 61"/>
                  <a:gd name="T5" fmla="*/ 60 h 60"/>
                  <a:gd name="T6" fmla="*/ 61 w 61"/>
                  <a:gd name="T7" fmla="*/ 35 h 60"/>
                  <a:gd name="T8" fmla="*/ 0 w 61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60">
                    <a:moveTo>
                      <a:pt x="0" y="0"/>
                    </a:moveTo>
                    <a:lnTo>
                      <a:pt x="0" y="25"/>
                    </a:lnTo>
                    <a:lnTo>
                      <a:pt x="61" y="60"/>
                    </a:lnTo>
                    <a:lnTo>
                      <a:pt x="61" y="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9" name="任意多边形: 形状 168"/>
              <p:cNvSpPr/>
              <p:nvPr/>
            </p:nvSpPr>
            <p:spPr bwMode="auto">
              <a:xfrm>
                <a:off x="8206249" y="2126108"/>
                <a:ext cx="121154" cy="119167"/>
              </a:xfrm>
              <a:custGeom>
                <a:avLst/>
                <a:gdLst>
                  <a:gd name="T0" fmla="*/ 0 w 61"/>
                  <a:gd name="T1" fmla="*/ 0 h 60"/>
                  <a:gd name="T2" fmla="*/ 0 w 61"/>
                  <a:gd name="T3" fmla="*/ 25 h 60"/>
                  <a:gd name="T4" fmla="*/ 61 w 61"/>
                  <a:gd name="T5" fmla="*/ 60 h 60"/>
                  <a:gd name="T6" fmla="*/ 61 w 61"/>
                  <a:gd name="T7" fmla="*/ 35 h 60"/>
                  <a:gd name="T8" fmla="*/ 0 w 61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60">
                    <a:moveTo>
                      <a:pt x="0" y="0"/>
                    </a:moveTo>
                    <a:lnTo>
                      <a:pt x="0" y="25"/>
                    </a:lnTo>
                    <a:lnTo>
                      <a:pt x="61" y="60"/>
                    </a:lnTo>
                    <a:lnTo>
                      <a:pt x="61" y="3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0" name="任意多边形: 形状 169"/>
              <p:cNvSpPr/>
              <p:nvPr/>
            </p:nvSpPr>
            <p:spPr bwMode="auto">
              <a:xfrm>
                <a:off x="8240012" y="2253219"/>
                <a:ext cx="87389" cy="103278"/>
              </a:xfrm>
              <a:custGeom>
                <a:avLst/>
                <a:gdLst>
                  <a:gd name="T0" fmla="*/ 0 w 44"/>
                  <a:gd name="T1" fmla="*/ 0 h 52"/>
                  <a:gd name="T2" fmla="*/ 0 w 44"/>
                  <a:gd name="T3" fmla="*/ 25 h 52"/>
                  <a:gd name="T4" fmla="*/ 44 w 44"/>
                  <a:gd name="T5" fmla="*/ 52 h 52"/>
                  <a:gd name="T6" fmla="*/ 44 w 44"/>
                  <a:gd name="T7" fmla="*/ 27 h 52"/>
                  <a:gd name="T8" fmla="*/ 0 w 44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2">
                    <a:moveTo>
                      <a:pt x="0" y="0"/>
                    </a:moveTo>
                    <a:lnTo>
                      <a:pt x="0" y="25"/>
                    </a:lnTo>
                    <a:lnTo>
                      <a:pt x="44" y="52"/>
                    </a:lnTo>
                    <a:lnTo>
                      <a:pt x="44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1" name="任意多边形: 形状 170"/>
              <p:cNvSpPr/>
              <p:nvPr/>
            </p:nvSpPr>
            <p:spPr bwMode="auto">
              <a:xfrm>
                <a:off x="8240012" y="2253219"/>
                <a:ext cx="87389" cy="103278"/>
              </a:xfrm>
              <a:custGeom>
                <a:avLst/>
                <a:gdLst>
                  <a:gd name="T0" fmla="*/ 0 w 44"/>
                  <a:gd name="T1" fmla="*/ 0 h 52"/>
                  <a:gd name="T2" fmla="*/ 0 w 44"/>
                  <a:gd name="T3" fmla="*/ 25 h 52"/>
                  <a:gd name="T4" fmla="*/ 44 w 44"/>
                  <a:gd name="T5" fmla="*/ 52 h 52"/>
                  <a:gd name="T6" fmla="*/ 44 w 44"/>
                  <a:gd name="T7" fmla="*/ 27 h 52"/>
                  <a:gd name="T8" fmla="*/ 0 w 44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2">
                    <a:moveTo>
                      <a:pt x="0" y="0"/>
                    </a:moveTo>
                    <a:lnTo>
                      <a:pt x="0" y="25"/>
                    </a:lnTo>
                    <a:lnTo>
                      <a:pt x="44" y="52"/>
                    </a:lnTo>
                    <a:lnTo>
                      <a:pt x="44" y="2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2" name="任意多边形: 形状 171"/>
              <p:cNvSpPr/>
              <p:nvPr/>
            </p:nvSpPr>
            <p:spPr bwMode="auto">
              <a:xfrm>
                <a:off x="8202276" y="2344581"/>
                <a:ext cx="125126" cy="123139"/>
              </a:xfrm>
              <a:custGeom>
                <a:avLst/>
                <a:gdLst>
                  <a:gd name="T0" fmla="*/ 0 w 63"/>
                  <a:gd name="T1" fmla="*/ 0 h 62"/>
                  <a:gd name="T2" fmla="*/ 0 w 63"/>
                  <a:gd name="T3" fmla="*/ 25 h 62"/>
                  <a:gd name="T4" fmla="*/ 63 w 63"/>
                  <a:gd name="T5" fmla="*/ 62 h 62"/>
                  <a:gd name="T6" fmla="*/ 63 w 63"/>
                  <a:gd name="T7" fmla="*/ 37 h 62"/>
                  <a:gd name="T8" fmla="*/ 0 w 63"/>
                  <a:gd name="T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2">
                    <a:moveTo>
                      <a:pt x="0" y="0"/>
                    </a:moveTo>
                    <a:lnTo>
                      <a:pt x="0" y="25"/>
                    </a:lnTo>
                    <a:lnTo>
                      <a:pt x="63" y="62"/>
                    </a:lnTo>
                    <a:lnTo>
                      <a:pt x="63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3" name="任意多边形: 形状 172"/>
              <p:cNvSpPr/>
              <p:nvPr/>
            </p:nvSpPr>
            <p:spPr bwMode="auto">
              <a:xfrm>
                <a:off x="8202276" y="2344581"/>
                <a:ext cx="125126" cy="123139"/>
              </a:xfrm>
              <a:custGeom>
                <a:avLst/>
                <a:gdLst>
                  <a:gd name="T0" fmla="*/ 0 w 63"/>
                  <a:gd name="T1" fmla="*/ 0 h 62"/>
                  <a:gd name="T2" fmla="*/ 0 w 63"/>
                  <a:gd name="T3" fmla="*/ 25 h 62"/>
                  <a:gd name="T4" fmla="*/ 63 w 63"/>
                  <a:gd name="T5" fmla="*/ 62 h 62"/>
                  <a:gd name="T6" fmla="*/ 63 w 63"/>
                  <a:gd name="T7" fmla="*/ 37 h 62"/>
                  <a:gd name="T8" fmla="*/ 0 w 63"/>
                  <a:gd name="T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2">
                    <a:moveTo>
                      <a:pt x="0" y="0"/>
                    </a:moveTo>
                    <a:lnTo>
                      <a:pt x="0" y="25"/>
                    </a:lnTo>
                    <a:lnTo>
                      <a:pt x="63" y="62"/>
                    </a:lnTo>
                    <a:lnTo>
                      <a:pt x="63" y="3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4" name="任意多边形: 形状 173"/>
              <p:cNvSpPr/>
              <p:nvPr/>
            </p:nvSpPr>
            <p:spPr bwMode="auto">
              <a:xfrm>
                <a:off x="8240012" y="2477650"/>
                <a:ext cx="87389" cy="103278"/>
              </a:xfrm>
              <a:custGeom>
                <a:avLst/>
                <a:gdLst>
                  <a:gd name="T0" fmla="*/ 0 w 44"/>
                  <a:gd name="T1" fmla="*/ 0 h 52"/>
                  <a:gd name="T2" fmla="*/ 0 w 44"/>
                  <a:gd name="T3" fmla="*/ 24 h 52"/>
                  <a:gd name="T4" fmla="*/ 44 w 44"/>
                  <a:gd name="T5" fmla="*/ 52 h 52"/>
                  <a:gd name="T6" fmla="*/ 44 w 44"/>
                  <a:gd name="T7" fmla="*/ 27 h 52"/>
                  <a:gd name="T8" fmla="*/ 0 w 44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2">
                    <a:moveTo>
                      <a:pt x="0" y="0"/>
                    </a:moveTo>
                    <a:lnTo>
                      <a:pt x="0" y="24"/>
                    </a:lnTo>
                    <a:lnTo>
                      <a:pt x="44" y="52"/>
                    </a:lnTo>
                    <a:lnTo>
                      <a:pt x="44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5" name="任意多边形: 形状 174"/>
              <p:cNvSpPr/>
              <p:nvPr/>
            </p:nvSpPr>
            <p:spPr bwMode="auto">
              <a:xfrm>
                <a:off x="8240012" y="2477650"/>
                <a:ext cx="87389" cy="103278"/>
              </a:xfrm>
              <a:custGeom>
                <a:avLst/>
                <a:gdLst>
                  <a:gd name="T0" fmla="*/ 0 w 44"/>
                  <a:gd name="T1" fmla="*/ 0 h 52"/>
                  <a:gd name="T2" fmla="*/ 0 w 44"/>
                  <a:gd name="T3" fmla="*/ 24 h 52"/>
                  <a:gd name="T4" fmla="*/ 44 w 44"/>
                  <a:gd name="T5" fmla="*/ 52 h 52"/>
                  <a:gd name="T6" fmla="*/ 44 w 44"/>
                  <a:gd name="T7" fmla="*/ 27 h 52"/>
                  <a:gd name="T8" fmla="*/ 0 w 44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2">
                    <a:moveTo>
                      <a:pt x="0" y="0"/>
                    </a:moveTo>
                    <a:lnTo>
                      <a:pt x="0" y="24"/>
                    </a:lnTo>
                    <a:lnTo>
                      <a:pt x="44" y="52"/>
                    </a:lnTo>
                    <a:lnTo>
                      <a:pt x="44" y="2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6" name="任意多边形: 形状 175"/>
              <p:cNvSpPr/>
              <p:nvPr/>
            </p:nvSpPr>
            <p:spPr bwMode="auto">
              <a:xfrm>
                <a:off x="8220151" y="2574970"/>
                <a:ext cx="107250" cy="117182"/>
              </a:xfrm>
              <a:custGeom>
                <a:avLst/>
                <a:gdLst>
                  <a:gd name="T0" fmla="*/ 0 w 54"/>
                  <a:gd name="T1" fmla="*/ 0 h 59"/>
                  <a:gd name="T2" fmla="*/ 0 w 54"/>
                  <a:gd name="T3" fmla="*/ 25 h 59"/>
                  <a:gd name="T4" fmla="*/ 54 w 54"/>
                  <a:gd name="T5" fmla="*/ 59 h 59"/>
                  <a:gd name="T6" fmla="*/ 54 w 54"/>
                  <a:gd name="T7" fmla="*/ 34 h 59"/>
                  <a:gd name="T8" fmla="*/ 0 w 54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9">
                    <a:moveTo>
                      <a:pt x="0" y="0"/>
                    </a:moveTo>
                    <a:lnTo>
                      <a:pt x="0" y="25"/>
                    </a:lnTo>
                    <a:lnTo>
                      <a:pt x="54" y="59"/>
                    </a:lnTo>
                    <a:lnTo>
                      <a:pt x="54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7" name="任意多边形: 形状 176"/>
              <p:cNvSpPr/>
              <p:nvPr/>
            </p:nvSpPr>
            <p:spPr bwMode="auto">
              <a:xfrm>
                <a:off x="8220151" y="2574970"/>
                <a:ext cx="107250" cy="117182"/>
              </a:xfrm>
              <a:custGeom>
                <a:avLst/>
                <a:gdLst>
                  <a:gd name="T0" fmla="*/ 0 w 54"/>
                  <a:gd name="T1" fmla="*/ 0 h 59"/>
                  <a:gd name="T2" fmla="*/ 0 w 54"/>
                  <a:gd name="T3" fmla="*/ 25 h 59"/>
                  <a:gd name="T4" fmla="*/ 54 w 54"/>
                  <a:gd name="T5" fmla="*/ 59 h 59"/>
                  <a:gd name="T6" fmla="*/ 54 w 54"/>
                  <a:gd name="T7" fmla="*/ 34 h 59"/>
                  <a:gd name="T8" fmla="*/ 0 w 54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9">
                    <a:moveTo>
                      <a:pt x="0" y="0"/>
                    </a:moveTo>
                    <a:lnTo>
                      <a:pt x="0" y="25"/>
                    </a:lnTo>
                    <a:lnTo>
                      <a:pt x="54" y="59"/>
                    </a:lnTo>
                    <a:lnTo>
                      <a:pt x="54" y="3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8" name="任意多边形: 形状 177"/>
              <p:cNvSpPr/>
              <p:nvPr/>
            </p:nvSpPr>
            <p:spPr bwMode="auto">
              <a:xfrm>
                <a:off x="8269804" y="2715984"/>
                <a:ext cx="57598" cy="87389"/>
              </a:xfrm>
              <a:custGeom>
                <a:avLst/>
                <a:gdLst>
                  <a:gd name="T0" fmla="*/ 0 w 29"/>
                  <a:gd name="T1" fmla="*/ 0 h 44"/>
                  <a:gd name="T2" fmla="*/ 0 w 29"/>
                  <a:gd name="T3" fmla="*/ 25 h 44"/>
                  <a:gd name="T4" fmla="*/ 29 w 29"/>
                  <a:gd name="T5" fmla="*/ 44 h 44"/>
                  <a:gd name="T6" fmla="*/ 29 w 29"/>
                  <a:gd name="T7" fmla="*/ 19 h 44"/>
                  <a:gd name="T8" fmla="*/ 0 w 29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4">
                    <a:moveTo>
                      <a:pt x="0" y="0"/>
                    </a:moveTo>
                    <a:lnTo>
                      <a:pt x="0" y="25"/>
                    </a:lnTo>
                    <a:lnTo>
                      <a:pt x="29" y="44"/>
                    </a:lnTo>
                    <a:lnTo>
                      <a:pt x="29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9" name="任意多边形: 形状 178"/>
              <p:cNvSpPr/>
              <p:nvPr/>
            </p:nvSpPr>
            <p:spPr bwMode="auto">
              <a:xfrm>
                <a:off x="8269804" y="2715984"/>
                <a:ext cx="57598" cy="87389"/>
              </a:xfrm>
              <a:custGeom>
                <a:avLst/>
                <a:gdLst>
                  <a:gd name="T0" fmla="*/ 0 w 29"/>
                  <a:gd name="T1" fmla="*/ 0 h 44"/>
                  <a:gd name="T2" fmla="*/ 0 w 29"/>
                  <a:gd name="T3" fmla="*/ 25 h 44"/>
                  <a:gd name="T4" fmla="*/ 29 w 29"/>
                  <a:gd name="T5" fmla="*/ 44 h 44"/>
                  <a:gd name="T6" fmla="*/ 29 w 29"/>
                  <a:gd name="T7" fmla="*/ 19 h 44"/>
                  <a:gd name="T8" fmla="*/ 0 w 29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4">
                    <a:moveTo>
                      <a:pt x="0" y="0"/>
                    </a:moveTo>
                    <a:lnTo>
                      <a:pt x="0" y="25"/>
                    </a:lnTo>
                    <a:lnTo>
                      <a:pt x="29" y="44"/>
                    </a:lnTo>
                    <a:lnTo>
                      <a:pt x="29" y="1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0" name="任意多边形: 形状 179"/>
              <p:cNvSpPr/>
              <p:nvPr/>
            </p:nvSpPr>
            <p:spPr bwMode="auto">
              <a:xfrm>
                <a:off x="8212206" y="2795429"/>
                <a:ext cx="115195" cy="115195"/>
              </a:xfrm>
              <a:custGeom>
                <a:avLst/>
                <a:gdLst>
                  <a:gd name="T0" fmla="*/ 0 w 58"/>
                  <a:gd name="T1" fmla="*/ 0 h 58"/>
                  <a:gd name="T2" fmla="*/ 0 w 58"/>
                  <a:gd name="T3" fmla="*/ 25 h 58"/>
                  <a:gd name="T4" fmla="*/ 58 w 58"/>
                  <a:gd name="T5" fmla="*/ 58 h 58"/>
                  <a:gd name="T6" fmla="*/ 58 w 58"/>
                  <a:gd name="T7" fmla="*/ 35 h 58"/>
                  <a:gd name="T8" fmla="*/ 0 w 58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8">
                    <a:moveTo>
                      <a:pt x="0" y="0"/>
                    </a:moveTo>
                    <a:lnTo>
                      <a:pt x="0" y="25"/>
                    </a:lnTo>
                    <a:lnTo>
                      <a:pt x="58" y="58"/>
                    </a:lnTo>
                    <a:lnTo>
                      <a:pt x="58" y="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1" name="任意多边形: 形状 180"/>
              <p:cNvSpPr/>
              <p:nvPr/>
            </p:nvSpPr>
            <p:spPr bwMode="auto">
              <a:xfrm>
                <a:off x="8212206" y="2795429"/>
                <a:ext cx="115195" cy="115195"/>
              </a:xfrm>
              <a:custGeom>
                <a:avLst/>
                <a:gdLst>
                  <a:gd name="T0" fmla="*/ 0 w 58"/>
                  <a:gd name="T1" fmla="*/ 0 h 58"/>
                  <a:gd name="T2" fmla="*/ 0 w 58"/>
                  <a:gd name="T3" fmla="*/ 25 h 58"/>
                  <a:gd name="T4" fmla="*/ 58 w 58"/>
                  <a:gd name="T5" fmla="*/ 58 h 58"/>
                  <a:gd name="T6" fmla="*/ 58 w 58"/>
                  <a:gd name="T7" fmla="*/ 35 h 58"/>
                  <a:gd name="T8" fmla="*/ 0 w 58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8">
                    <a:moveTo>
                      <a:pt x="0" y="0"/>
                    </a:moveTo>
                    <a:lnTo>
                      <a:pt x="0" y="25"/>
                    </a:lnTo>
                    <a:lnTo>
                      <a:pt x="58" y="58"/>
                    </a:lnTo>
                    <a:lnTo>
                      <a:pt x="58" y="3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2" name="任意多边形: 形状 181"/>
              <p:cNvSpPr/>
              <p:nvPr/>
            </p:nvSpPr>
            <p:spPr bwMode="auto">
              <a:xfrm>
                <a:off x="8220151" y="2910623"/>
                <a:ext cx="107250" cy="111223"/>
              </a:xfrm>
              <a:custGeom>
                <a:avLst/>
                <a:gdLst>
                  <a:gd name="T0" fmla="*/ 0 w 54"/>
                  <a:gd name="T1" fmla="*/ 0 h 56"/>
                  <a:gd name="T2" fmla="*/ 0 w 54"/>
                  <a:gd name="T3" fmla="*/ 25 h 56"/>
                  <a:gd name="T4" fmla="*/ 54 w 54"/>
                  <a:gd name="T5" fmla="*/ 56 h 56"/>
                  <a:gd name="T6" fmla="*/ 54 w 54"/>
                  <a:gd name="T7" fmla="*/ 33 h 56"/>
                  <a:gd name="T8" fmla="*/ 0 w 54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6">
                    <a:moveTo>
                      <a:pt x="0" y="0"/>
                    </a:moveTo>
                    <a:lnTo>
                      <a:pt x="0" y="25"/>
                    </a:lnTo>
                    <a:lnTo>
                      <a:pt x="54" y="56"/>
                    </a:lnTo>
                    <a:lnTo>
                      <a:pt x="54" y="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3" name="任意多边形: 形状 182"/>
              <p:cNvSpPr/>
              <p:nvPr/>
            </p:nvSpPr>
            <p:spPr bwMode="auto">
              <a:xfrm>
                <a:off x="8220151" y="2910623"/>
                <a:ext cx="107250" cy="111223"/>
              </a:xfrm>
              <a:custGeom>
                <a:avLst/>
                <a:gdLst>
                  <a:gd name="T0" fmla="*/ 0 w 54"/>
                  <a:gd name="T1" fmla="*/ 0 h 56"/>
                  <a:gd name="T2" fmla="*/ 0 w 54"/>
                  <a:gd name="T3" fmla="*/ 25 h 56"/>
                  <a:gd name="T4" fmla="*/ 54 w 54"/>
                  <a:gd name="T5" fmla="*/ 56 h 56"/>
                  <a:gd name="T6" fmla="*/ 54 w 54"/>
                  <a:gd name="T7" fmla="*/ 33 h 56"/>
                  <a:gd name="T8" fmla="*/ 0 w 54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6">
                    <a:moveTo>
                      <a:pt x="0" y="0"/>
                    </a:moveTo>
                    <a:lnTo>
                      <a:pt x="0" y="25"/>
                    </a:lnTo>
                    <a:lnTo>
                      <a:pt x="54" y="56"/>
                    </a:lnTo>
                    <a:lnTo>
                      <a:pt x="54" y="3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4" name="任意多边形: 形状 183"/>
              <p:cNvSpPr/>
              <p:nvPr/>
            </p:nvSpPr>
            <p:spPr bwMode="auto">
              <a:xfrm>
                <a:off x="7741497" y="2638526"/>
                <a:ext cx="45681" cy="73487"/>
              </a:xfrm>
              <a:custGeom>
                <a:avLst/>
                <a:gdLst>
                  <a:gd name="T0" fmla="*/ 23 w 23"/>
                  <a:gd name="T1" fmla="*/ 37 h 37"/>
                  <a:gd name="T2" fmla="*/ 0 w 23"/>
                  <a:gd name="T3" fmla="*/ 25 h 37"/>
                  <a:gd name="T4" fmla="*/ 0 w 23"/>
                  <a:gd name="T5" fmla="*/ 0 h 37"/>
                  <a:gd name="T6" fmla="*/ 23 w 23"/>
                  <a:gd name="T7" fmla="*/ 14 h 37"/>
                  <a:gd name="T8" fmla="*/ 23 w 23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7">
                    <a:moveTo>
                      <a:pt x="23" y="37"/>
                    </a:moveTo>
                    <a:lnTo>
                      <a:pt x="0" y="25"/>
                    </a:lnTo>
                    <a:lnTo>
                      <a:pt x="0" y="0"/>
                    </a:lnTo>
                    <a:lnTo>
                      <a:pt x="23" y="14"/>
                    </a:lnTo>
                    <a:lnTo>
                      <a:pt x="23" y="37"/>
                    </a:lnTo>
                    <a:close/>
                  </a:path>
                </a:pathLst>
              </a:custGeom>
              <a:solidFill>
                <a:srgbClr val="42E8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5" name="任意多边形: 形状 184"/>
              <p:cNvSpPr/>
              <p:nvPr/>
            </p:nvSpPr>
            <p:spPr bwMode="auto">
              <a:xfrm>
                <a:off x="7820942" y="2684206"/>
                <a:ext cx="107250" cy="111223"/>
              </a:xfrm>
              <a:custGeom>
                <a:avLst/>
                <a:gdLst>
                  <a:gd name="T0" fmla="*/ 0 w 54"/>
                  <a:gd name="T1" fmla="*/ 0 h 56"/>
                  <a:gd name="T2" fmla="*/ 0 w 54"/>
                  <a:gd name="T3" fmla="*/ 25 h 56"/>
                  <a:gd name="T4" fmla="*/ 54 w 54"/>
                  <a:gd name="T5" fmla="*/ 56 h 56"/>
                  <a:gd name="T6" fmla="*/ 54 w 54"/>
                  <a:gd name="T7" fmla="*/ 31 h 56"/>
                  <a:gd name="T8" fmla="*/ 0 w 54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6">
                    <a:moveTo>
                      <a:pt x="0" y="0"/>
                    </a:moveTo>
                    <a:lnTo>
                      <a:pt x="0" y="25"/>
                    </a:lnTo>
                    <a:lnTo>
                      <a:pt x="54" y="56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6" name="任意多边形: 形状 185"/>
              <p:cNvSpPr/>
              <p:nvPr/>
            </p:nvSpPr>
            <p:spPr bwMode="auto">
              <a:xfrm>
                <a:off x="7820942" y="2684206"/>
                <a:ext cx="107250" cy="111223"/>
              </a:xfrm>
              <a:custGeom>
                <a:avLst/>
                <a:gdLst>
                  <a:gd name="T0" fmla="*/ 0 w 54"/>
                  <a:gd name="T1" fmla="*/ 0 h 56"/>
                  <a:gd name="T2" fmla="*/ 0 w 54"/>
                  <a:gd name="T3" fmla="*/ 25 h 56"/>
                  <a:gd name="T4" fmla="*/ 54 w 54"/>
                  <a:gd name="T5" fmla="*/ 56 h 56"/>
                  <a:gd name="T6" fmla="*/ 54 w 54"/>
                  <a:gd name="T7" fmla="*/ 31 h 56"/>
                  <a:gd name="T8" fmla="*/ 0 w 54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6">
                    <a:moveTo>
                      <a:pt x="0" y="0"/>
                    </a:moveTo>
                    <a:lnTo>
                      <a:pt x="0" y="25"/>
                    </a:lnTo>
                    <a:lnTo>
                      <a:pt x="54" y="56"/>
                    </a:lnTo>
                    <a:lnTo>
                      <a:pt x="54" y="3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7" name="任意多边形: 形状 186"/>
              <p:cNvSpPr/>
              <p:nvPr/>
            </p:nvSpPr>
            <p:spPr bwMode="auto">
              <a:xfrm>
                <a:off x="6730563" y="2171788"/>
                <a:ext cx="224432" cy="176765"/>
              </a:xfrm>
              <a:custGeom>
                <a:avLst/>
                <a:gdLst>
                  <a:gd name="T0" fmla="*/ 0 w 113"/>
                  <a:gd name="T1" fmla="*/ 0 h 89"/>
                  <a:gd name="T2" fmla="*/ 0 w 113"/>
                  <a:gd name="T3" fmla="*/ 25 h 89"/>
                  <a:gd name="T4" fmla="*/ 113 w 113"/>
                  <a:gd name="T5" fmla="*/ 89 h 89"/>
                  <a:gd name="T6" fmla="*/ 113 w 113"/>
                  <a:gd name="T7" fmla="*/ 64 h 89"/>
                  <a:gd name="T8" fmla="*/ 0 w 113"/>
                  <a:gd name="T9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89">
                    <a:moveTo>
                      <a:pt x="0" y="0"/>
                    </a:moveTo>
                    <a:lnTo>
                      <a:pt x="0" y="25"/>
                    </a:lnTo>
                    <a:lnTo>
                      <a:pt x="113" y="89"/>
                    </a:lnTo>
                    <a:lnTo>
                      <a:pt x="113" y="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8" name="任意多边形: 形状 187"/>
              <p:cNvSpPr/>
              <p:nvPr/>
            </p:nvSpPr>
            <p:spPr bwMode="auto">
              <a:xfrm>
                <a:off x="6730563" y="2171788"/>
                <a:ext cx="224432" cy="176765"/>
              </a:xfrm>
              <a:custGeom>
                <a:avLst/>
                <a:gdLst>
                  <a:gd name="T0" fmla="*/ 0 w 113"/>
                  <a:gd name="T1" fmla="*/ 0 h 89"/>
                  <a:gd name="T2" fmla="*/ 0 w 113"/>
                  <a:gd name="T3" fmla="*/ 25 h 89"/>
                  <a:gd name="T4" fmla="*/ 113 w 113"/>
                  <a:gd name="T5" fmla="*/ 89 h 89"/>
                  <a:gd name="T6" fmla="*/ 113 w 113"/>
                  <a:gd name="T7" fmla="*/ 64 h 89"/>
                  <a:gd name="T8" fmla="*/ 0 w 113"/>
                  <a:gd name="T9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89">
                    <a:moveTo>
                      <a:pt x="0" y="0"/>
                    </a:moveTo>
                    <a:lnTo>
                      <a:pt x="0" y="25"/>
                    </a:lnTo>
                    <a:lnTo>
                      <a:pt x="113" y="89"/>
                    </a:lnTo>
                    <a:lnTo>
                      <a:pt x="113" y="6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9" name="任意多边形: 形状 188"/>
              <p:cNvSpPr/>
              <p:nvPr/>
            </p:nvSpPr>
            <p:spPr bwMode="auto">
              <a:xfrm>
                <a:off x="6986773" y="2318761"/>
                <a:ext cx="79445" cy="95334"/>
              </a:xfrm>
              <a:custGeom>
                <a:avLst/>
                <a:gdLst>
                  <a:gd name="T0" fmla="*/ 0 w 40"/>
                  <a:gd name="T1" fmla="*/ 0 h 48"/>
                  <a:gd name="T2" fmla="*/ 0 w 40"/>
                  <a:gd name="T3" fmla="*/ 23 h 48"/>
                  <a:gd name="T4" fmla="*/ 40 w 40"/>
                  <a:gd name="T5" fmla="*/ 48 h 48"/>
                  <a:gd name="T6" fmla="*/ 40 w 40"/>
                  <a:gd name="T7" fmla="*/ 23 h 48"/>
                  <a:gd name="T8" fmla="*/ 0 w 40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8">
                    <a:moveTo>
                      <a:pt x="0" y="0"/>
                    </a:moveTo>
                    <a:lnTo>
                      <a:pt x="0" y="23"/>
                    </a:lnTo>
                    <a:lnTo>
                      <a:pt x="40" y="48"/>
                    </a:lnTo>
                    <a:lnTo>
                      <a:pt x="40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0" name="任意多边形: 形状 189"/>
              <p:cNvSpPr/>
              <p:nvPr/>
            </p:nvSpPr>
            <p:spPr bwMode="auto">
              <a:xfrm>
                <a:off x="6986773" y="2318761"/>
                <a:ext cx="79445" cy="95334"/>
              </a:xfrm>
              <a:custGeom>
                <a:avLst/>
                <a:gdLst>
                  <a:gd name="T0" fmla="*/ 0 w 40"/>
                  <a:gd name="T1" fmla="*/ 0 h 48"/>
                  <a:gd name="T2" fmla="*/ 0 w 40"/>
                  <a:gd name="T3" fmla="*/ 23 h 48"/>
                  <a:gd name="T4" fmla="*/ 40 w 40"/>
                  <a:gd name="T5" fmla="*/ 48 h 48"/>
                  <a:gd name="T6" fmla="*/ 40 w 40"/>
                  <a:gd name="T7" fmla="*/ 23 h 48"/>
                  <a:gd name="T8" fmla="*/ 0 w 40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8">
                    <a:moveTo>
                      <a:pt x="0" y="0"/>
                    </a:moveTo>
                    <a:lnTo>
                      <a:pt x="0" y="23"/>
                    </a:lnTo>
                    <a:lnTo>
                      <a:pt x="40" y="48"/>
                    </a:lnTo>
                    <a:lnTo>
                      <a:pt x="40" y="2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1" name="任意多边形: 形状 190"/>
              <p:cNvSpPr/>
              <p:nvPr/>
            </p:nvSpPr>
            <p:spPr bwMode="auto">
              <a:xfrm>
                <a:off x="7103953" y="2386289"/>
                <a:ext cx="53626" cy="77459"/>
              </a:xfrm>
              <a:custGeom>
                <a:avLst/>
                <a:gdLst>
                  <a:gd name="T0" fmla="*/ 0 w 27"/>
                  <a:gd name="T1" fmla="*/ 0 h 39"/>
                  <a:gd name="T2" fmla="*/ 0 w 27"/>
                  <a:gd name="T3" fmla="*/ 23 h 39"/>
                  <a:gd name="T4" fmla="*/ 27 w 27"/>
                  <a:gd name="T5" fmla="*/ 39 h 39"/>
                  <a:gd name="T6" fmla="*/ 27 w 27"/>
                  <a:gd name="T7" fmla="*/ 14 h 39"/>
                  <a:gd name="T8" fmla="*/ 0 w 27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9">
                    <a:moveTo>
                      <a:pt x="0" y="0"/>
                    </a:moveTo>
                    <a:lnTo>
                      <a:pt x="0" y="23"/>
                    </a:lnTo>
                    <a:lnTo>
                      <a:pt x="27" y="39"/>
                    </a:lnTo>
                    <a:lnTo>
                      <a:pt x="27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2" name="任意多边形: 形状 191"/>
              <p:cNvSpPr/>
              <p:nvPr/>
            </p:nvSpPr>
            <p:spPr bwMode="auto">
              <a:xfrm>
                <a:off x="7103953" y="2386289"/>
                <a:ext cx="53626" cy="77459"/>
              </a:xfrm>
              <a:custGeom>
                <a:avLst/>
                <a:gdLst>
                  <a:gd name="T0" fmla="*/ 0 w 27"/>
                  <a:gd name="T1" fmla="*/ 0 h 39"/>
                  <a:gd name="T2" fmla="*/ 0 w 27"/>
                  <a:gd name="T3" fmla="*/ 23 h 39"/>
                  <a:gd name="T4" fmla="*/ 27 w 27"/>
                  <a:gd name="T5" fmla="*/ 39 h 39"/>
                  <a:gd name="T6" fmla="*/ 27 w 27"/>
                  <a:gd name="T7" fmla="*/ 14 h 39"/>
                  <a:gd name="T8" fmla="*/ 0 w 27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9">
                    <a:moveTo>
                      <a:pt x="0" y="0"/>
                    </a:moveTo>
                    <a:lnTo>
                      <a:pt x="0" y="23"/>
                    </a:lnTo>
                    <a:lnTo>
                      <a:pt x="27" y="39"/>
                    </a:lnTo>
                    <a:lnTo>
                      <a:pt x="27" y="1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3" name="任意多边形: 形状 192"/>
              <p:cNvSpPr/>
              <p:nvPr/>
            </p:nvSpPr>
            <p:spPr bwMode="auto">
              <a:xfrm>
                <a:off x="6730563" y="2283011"/>
                <a:ext cx="119167" cy="119167"/>
              </a:xfrm>
              <a:custGeom>
                <a:avLst/>
                <a:gdLst>
                  <a:gd name="T0" fmla="*/ 0 w 60"/>
                  <a:gd name="T1" fmla="*/ 0 h 60"/>
                  <a:gd name="T2" fmla="*/ 0 w 60"/>
                  <a:gd name="T3" fmla="*/ 25 h 60"/>
                  <a:gd name="T4" fmla="*/ 60 w 60"/>
                  <a:gd name="T5" fmla="*/ 60 h 60"/>
                  <a:gd name="T6" fmla="*/ 60 w 60"/>
                  <a:gd name="T7" fmla="*/ 35 h 60"/>
                  <a:gd name="T8" fmla="*/ 0 w 60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60">
                    <a:moveTo>
                      <a:pt x="0" y="0"/>
                    </a:moveTo>
                    <a:lnTo>
                      <a:pt x="0" y="25"/>
                    </a:lnTo>
                    <a:lnTo>
                      <a:pt x="60" y="60"/>
                    </a:lnTo>
                    <a:lnTo>
                      <a:pt x="60" y="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4" name="任意多边形: 形状 193"/>
              <p:cNvSpPr/>
              <p:nvPr/>
            </p:nvSpPr>
            <p:spPr bwMode="auto">
              <a:xfrm>
                <a:off x="6730563" y="2283011"/>
                <a:ext cx="119167" cy="119167"/>
              </a:xfrm>
              <a:custGeom>
                <a:avLst/>
                <a:gdLst>
                  <a:gd name="T0" fmla="*/ 0 w 60"/>
                  <a:gd name="T1" fmla="*/ 0 h 60"/>
                  <a:gd name="T2" fmla="*/ 0 w 60"/>
                  <a:gd name="T3" fmla="*/ 25 h 60"/>
                  <a:gd name="T4" fmla="*/ 60 w 60"/>
                  <a:gd name="T5" fmla="*/ 60 h 60"/>
                  <a:gd name="T6" fmla="*/ 60 w 60"/>
                  <a:gd name="T7" fmla="*/ 35 h 60"/>
                  <a:gd name="T8" fmla="*/ 0 w 60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60">
                    <a:moveTo>
                      <a:pt x="0" y="0"/>
                    </a:moveTo>
                    <a:lnTo>
                      <a:pt x="0" y="25"/>
                    </a:lnTo>
                    <a:lnTo>
                      <a:pt x="60" y="60"/>
                    </a:lnTo>
                    <a:lnTo>
                      <a:pt x="60" y="3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5" name="任意多边形: 形状 194"/>
              <p:cNvSpPr/>
              <p:nvPr/>
            </p:nvSpPr>
            <p:spPr bwMode="auto">
              <a:xfrm>
                <a:off x="6887467" y="2368414"/>
                <a:ext cx="144987" cy="137043"/>
              </a:xfrm>
              <a:custGeom>
                <a:avLst/>
                <a:gdLst>
                  <a:gd name="T0" fmla="*/ 0 w 73"/>
                  <a:gd name="T1" fmla="*/ 0 h 69"/>
                  <a:gd name="T2" fmla="*/ 0 w 73"/>
                  <a:gd name="T3" fmla="*/ 25 h 69"/>
                  <a:gd name="T4" fmla="*/ 73 w 73"/>
                  <a:gd name="T5" fmla="*/ 69 h 69"/>
                  <a:gd name="T6" fmla="*/ 73 w 73"/>
                  <a:gd name="T7" fmla="*/ 44 h 69"/>
                  <a:gd name="T8" fmla="*/ 0 w 73"/>
                  <a:gd name="T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69">
                    <a:moveTo>
                      <a:pt x="0" y="0"/>
                    </a:moveTo>
                    <a:lnTo>
                      <a:pt x="0" y="25"/>
                    </a:lnTo>
                    <a:lnTo>
                      <a:pt x="73" y="69"/>
                    </a:lnTo>
                    <a:lnTo>
                      <a:pt x="73" y="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6" name="任意多边形: 形状 195"/>
              <p:cNvSpPr/>
              <p:nvPr/>
            </p:nvSpPr>
            <p:spPr bwMode="auto">
              <a:xfrm>
                <a:off x="6887467" y="2368414"/>
                <a:ext cx="144987" cy="137043"/>
              </a:xfrm>
              <a:custGeom>
                <a:avLst/>
                <a:gdLst>
                  <a:gd name="T0" fmla="*/ 0 w 73"/>
                  <a:gd name="T1" fmla="*/ 0 h 69"/>
                  <a:gd name="T2" fmla="*/ 0 w 73"/>
                  <a:gd name="T3" fmla="*/ 25 h 69"/>
                  <a:gd name="T4" fmla="*/ 73 w 73"/>
                  <a:gd name="T5" fmla="*/ 69 h 69"/>
                  <a:gd name="T6" fmla="*/ 73 w 73"/>
                  <a:gd name="T7" fmla="*/ 44 h 69"/>
                  <a:gd name="T8" fmla="*/ 0 w 73"/>
                  <a:gd name="T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69">
                    <a:moveTo>
                      <a:pt x="0" y="0"/>
                    </a:moveTo>
                    <a:lnTo>
                      <a:pt x="0" y="25"/>
                    </a:lnTo>
                    <a:lnTo>
                      <a:pt x="73" y="69"/>
                    </a:lnTo>
                    <a:lnTo>
                      <a:pt x="73" y="4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7" name="任意多边形: 形状 196"/>
              <p:cNvSpPr/>
              <p:nvPr/>
            </p:nvSpPr>
            <p:spPr bwMode="auto">
              <a:xfrm>
                <a:off x="7070190" y="2477650"/>
                <a:ext cx="53626" cy="77459"/>
              </a:xfrm>
              <a:custGeom>
                <a:avLst/>
                <a:gdLst>
                  <a:gd name="T0" fmla="*/ 0 w 27"/>
                  <a:gd name="T1" fmla="*/ 0 h 39"/>
                  <a:gd name="T2" fmla="*/ 0 w 27"/>
                  <a:gd name="T3" fmla="*/ 24 h 39"/>
                  <a:gd name="T4" fmla="*/ 27 w 27"/>
                  <a:gd name="T5" fmla="*/ 39 h 39"/>
                  <a:gd name="T6" fmla="*/ 27 w 27"/>
                  <a:gd name="T7" fmla="*/ 16 h 39"/>
                  <a:gd name="T8" fmla="*/ 0 w 27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9">
                    <a:moveTo>
                      <a:pt x="0" y="0"/>
                    </a:moveTo>
                    <a:lnTo>
                      <a:pt x="0" y="24"/>
                    </a:lnTo>
                    <a:lnTo>
                      <a:pt x="27" y="39"/>
                    </a:lnTo>
                    <a:lnTo>
                      <a:pt x="27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8" name="任意多边形: 形状 197"/>
              <p:cNvSpPr/>
              <p:nvPr/>
            </p:nvSpPr>
            <p:spPr bwMode="auto">
              <a:xfrm>
                <a:off x="7070190" y="2477650"/>
                <a:ext cx="53626" cy="77459"/>
              </a:xfrm>
              <a:custGeom>
                <a:avLst/>
                <a:gdLst>
                  <a:gd name="T0" fmla="*/ 0 w 27"/>
                  <a:gd name="T1" fmla="*/ 0 h 39"/>
                  <a:gd name="T2" fmla="*/ 0 w 27"/>
                  <a:gd name="T3" fmla="*/ 24 h 39"/>
                  <a:gd name="T4" fmla="*/ 27 w 27"/>
                  <a:gd name="T5" fmla="*/ 39 h 39"/>
                  <a:gd name="T6" fmla="*/ 27 w 27"/>
                  <a:gd name="T7" fmla="*/ 16 h 39"/>
                  <a:gd name="T8" fmla="*/ 0 w 27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9">
                    <a:moveTo>
                      <a:pt x="0" y="0"/>
                    </a:moveTo>
                    <a:lnTo>
                      <a:pt x="0" y="24"/>
                    </a:lnTo>
                    <a:lnTo>
                      <a:pt x="27" y="39"/>
                    </a:lnTo>
                    <a:lnTo>
                      <a:pt x="27" y="1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9" name="任意多边形: 形状 198"/>
              <p:cNvSpPr/>
              <p:nvPr/>
            </p:nvSpPr>
            <p:spPr bwMode="auto">
              <a:xfrm>
                <a:off x="7153607" y="2525317"/>
                <a:ext cx="53626" cy="79445"/>
              </a:xfrm>
              <a:custGeom>
                <a:avLst/>
                <a:gdLst>
                  <a:gd name="T0" fmla="*/ 0 w 27"/>
                  <a:gd name="T1" fmla="*/ 0 h 40"/>
                  <a:gd name="T2" fmla="*/ 0 w 27"/>
                  <a:gd name="T3" fmla="*/ 23 h 40"/>
                  <a:gd name="T4" fmla="*/ 27 w 27"/>
                  <a:gd name="T5" fmla="*/ 40 h 40"/>
                  <a:gd name="T6" fmla="*/ 27 w 27"/>
                  <a:gd name="T7" fmla="*/ 15 h 40"/>
                  <a:gd name="T8" fmla="*/ 0 w 27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0">
                    <a:moveTo>
                      <a:pt x="0" y="0"/>
                    </a:moveTo>
                    <a:lnTo>
                      <a:pt x="0" y="23"/>
                    </a:lnTo>
                    <a:lnTo>
                      <a:pt x="27" y="40"/>
                    </a:lnTo>
                    <a:lnTo>
                      <a:pt x="27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0" name="任意多边形: 形状 199"/>
              <p:cNvSpPr/>
              <p:nvPr/>
            </p:nvSpPr>
            <p:spPr bwMode="auto">
              <a:xfrm>
                <a:off x="7153607" y="2525317"/>
                <a:ext cx="53626" cy="79445"/>
              </a:xfrm>
              <a:custGeom>
                <a:avLst/>
                <a:gdLst>
                  <a:gd name="T0" fmla="*/ 0 w 27"/>
                  <a:gd name="T1" fmla="*/ 0 h 40"/>
                  <a:gd name="T2" fmla="*/ 0 w 27"/>
                  <a:gd name="T3" fmla="*/ 23 h 40"/>
                  <a:gd name="T4" fmla="*/ 27 w 27"/>
                  <a:gd name="T5" fmla="*/ 40 h 40"/>
                  <a:gd name="T6" fmla="*/ 27 w 27"/>
                  <a:gd name="T7" fmla="*/ 15 h 40"/>
                  <a:gd name="T8" fmla="*/ 0 w 27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0">
                    <a:moveTo>
                      <a:pt x="0" y="0"/>
                    </a:moveTo>
                    <a:lnTo>
                      <a:pt x="0" y="23"/>
                    </a:lnTo>
                    <a:lnTo>
                      <a:pt x="27" y="40"/>
                    </a:lnTo>
                    <a:lnTo>
                      <a:pt x="27" y="1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1" name="任意多边形: 形状 200"/>
              <p:cNvSpPr/>
              <p:nvPr/>
            </p:nvSpPr>
            <p:spPr bwMode="auto">
              <a:xfrm>
                <a:off x="6730563" y="2394233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5 h 50"/>
                  <a:gd name="T4" fmla="*/ 44 w 44"/>
                  <a:gd name="T5" fmla="*/ 50 h 50"/>
                  <a:gd name="T6" fmla="*/ 44 w 44"/>
                  <a:gd name="T7" fmla="*/ 25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5"/>
                    </a:lnTo>
                    <a:lnTo>
                      <a:pt x="44" y="50"/>
                    </a:lnTo>
                    <a:lnTo>
                      <a:pt x="44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2" name="任意多边形: 形状 201"/>
              <p:cNvSpPr/>
              <p:nvPr/>
            </p:nvSpPr>
            <p:spPr bwMode="auto">
              <a:xfrm>
                <a:off x="6730563" y="2394233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5 h 50"/>
                  <a:gd name="T4" fmla="*/ 44 w 44"/>
                  <a:gd name="T5" fmla="*/ 50 h 50"/>
                  <a:gd name="T6" fmla="*/ 44 w 44"/>
                  <a:gd name="T7" fmla="*/ 25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5"/>
                    </a:lnTo>
                    <a:lnTo>
                      <a:pt x="44" y="50"/>
                    </a:lnTo>
                    <a:lnTo>
                      <a:pt x="44" y="2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3" name="任意多边形: 形状 202"/>
              <p:cNvSpPr/>
              <p:nvPr/>
            </p:nvSpPr>
            <p:spPr bwMode="auto">
              <a:xfrm>
                <a:off x="6849730" y="2463748"/>
                <a:ext cx="33765" cy="67528"/>
              </a:xfrm>
              <a:custGeom>
                <a:avLst/>
                <a:gdLst>
                  <a:gd name="T0" fmla="*/ 0 w 17"/>
                  <a:gd name="T1" fmla="*/ 0 h 34"/>
                  <a:gd name="T2" fmla="*/ 0 w 17"/>
                  <a:gd name="T3" fmla="*/ 25 h 34"/>
                  <a:gd name="T4" fmla="*/ 17 w 17"/>
                  <a:gd name="T5" fmla="*/ 34 h 34"/>
                  <a:gd name="T6" fmla="*/ 17 w 17"/>
                  <a:gd name="T7" fmla="*/ 9 h 34"/>
                  <a:gd name="T8" fmla="*/ 0 w 17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34">
                    <a:moveTo>
                      <a:pt x="0" y="0"/>
                    </a:moveTo>
                    <a:lnTo>
                      <a:pt x="0" y="25"/>
                    </a:lnTo>
                    <a:lnTo>
                      <a:pt x="17" y="34"/>
                    </a:lnTo>
                    <a:lnTo>
                      <a:pt x="17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4" name="任意多边形: 形状 203"/>
              <p:cNvSpPr/>
              <p:nvPr/>
            </p:nvSpPr>
            <p:spPr bwMode="auto">
              <a:xfrm>
                <a:off x="6849730" y="2463748"/>
                <a:ext cx="33765" cy="67528"/>
              </a:xfrm>
              <a:custGeom>
                <a:avLst/>
                <a:gdLst>
                  <a:gd name="T0" fmla="*/ 0 w 17"/>
                  <a:gd name="T1" fmla="*/ 0 h 34"/>
                  <a:gd name="T2" fmla="*/ 0 w 17"/>
                  <a:gd name="T3" fmla="*/ 25 h 34"/>
                  <a:gd name="T4" fmla="*/ 17 w 17"/>
                  <a:gd name="T5" fmla="*/ 34 h 34"/>
                  <a:gd name="T6" fmla="*/ 17 w 17"/>
                  <a:gd name="T7" fmla="*/ 9 h 34"/>
                  <a:gd name="T8" fmla="*/ 0 w 17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34">
                    <a:moveTo>
                      <a:pt x="0" y="0"/>
                    </a:moveTo>
                    <a:lnTo>
                      <a:pt x="0" y="25"/>
                    </a:lnTo>
                    <a:lnTo>
                      <a:pt x="17" y="34"/>
                    </a:lnTo>
                    <a:lnTo>
                      <a:pt x="17" y="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5" name="任意多边形: 形状 204"/>
              <p:cNvSpPr/>
              <p:nvPr/>
            </p:nvSpPr>
            <p:spPr bwMode="auto">
              <a:xfrm>
                <a:off x="6917258" y="2501483"/>
                <a:ext cx="53626" cy="79445"/>
              </a:xfrm>
              <a:custGeom>
                <a:avLst/>
                <a:gdLst>
                  <a:gd name="T0" fmla="*/ 0 w 27"/>
                  <a:gd name="T1" fmla="*/ 0 h 40"/>
                  <a:gd name="T2" fmla="*/ 0 w 27"/>
                  <a:gd name="T3" fmla="*/ 25 h 40"/>
                  <a:gd name="T4" fmla="*/ 27 w 27"/>
                  <a:gd name="T5" fmla="*/ 40 h 40"/>
                  <a:gd name="T6" fmla="*/ 27 w 27"/>
                  <a:gd name="T7" fmla="*/ 15 h 40"/>
                  <a:gd name="T8" fmla="*/ 0 w 27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0">
                    <a:moveTo>
                      <a:pt x="0" y="0"/>
                    </a:moveTo>
                    <a:lnTo>
                      <a:pt x="0" y="25"/>
                    </a:lnTo>
                    <a:lnTo>
                      <a:pt x="27" y="40"/>
                    </a:lnTo>
                    <a:lnTo>
                      <a:pt x="27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6" name="任意多边形: 形状 205"/>
              <p:cNvSpPr/>
              <p:nvPr/>
            </p:nvSpPr>
            <p:spPr bwMode="auto">
              <a:xfrm>
                <a:off x="6917258" y="2501483"/>
                <a:ext cx="53626" cy="79445"/>
              </a:xfrm>
              <a:custGeom>
                <a:avLst/>
                <a:gdLst>
                  <a:gd name="T0" fmla="*/ 0 w 27"/>
                  <a:gd name="T1" fmla="*/ 0 h 40"/>
                  <a:gd name="T2" fmla="*/ 0 w 27"/>
                  <a:gd name="T3" fmla="*/ 25 h 40"/>
                  <a:gd name="T4" fmla="*/ 27 w 27"/>
                  <a:gd name="T5" fmla="*/ 40 h 40"/>
                  <a:gd name="T6" fmla="*/ 27 w 27"/>
                  <a:gd name="T7" fmla="*/ 15 h 40"/>
                  <a:gd name="T8" fmla="*/ 0 w 27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0">
                    <a:moveTo>
                      <a:pt x="0" y="0"/>
                    </a:moveTo>
                    <a:lnTo>
                      <a:pt x="0" y="25"/>
                    </a:lnTo>
                    <a:lnTo>
                      <a:pt x="27" y="40"/>
                    </a:lnTo>
                    <a:lnTo>
                      <a:pt x="27" y="1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7" name="任意多边形: 形状 206"/>
              <p:cNvSpPr/>
              <p:nvPr/>
            </p:nvSpPr>
            <p:spPr bwMode="auto">
              <a:xfrm>
                <a:off x="6730563" y="2505456"/>
                <a:ext cx="323738" cy="236349"/>
              </a:xfrm>
              <a:custGeom>
                <a:avLst/>
                <a:gdLst>
                  <a:gd name="T0" fmla="*/ 0 w 163"/>
                  <a:gd name="T1" fmla="*/ 0 h 119"/>
                  <a:gd name="T2" fmla="*/ 0 w 163"/>
                  <a:gd name="T3" fmla="*/ 25 h 119"/>
                  <a:gd name="T4" fmla="*/ 163 w 163"/>
                  <a:gd name="T5" fmla="*/ 119 h 119"/>
                  <a:gd name="T6" fmla="*/ 163 w 163"/>
                  <a:gd name="T7" fmla="*/ 94 h 119"/>
                  <a:gd name="T8" fmla="*/ 0 w 163"/>
                  <a:gd name="T9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119">
                    <a:moveTo>
                      <a:pt x="0" y="0"/>
                    </a:moveTo>
                    <a:lnTo>
                      <a:pt x="0" y="25"/>
                    </a:lnTo>
                    <a:lnTo>
                      <a:pt x="163" y="119"/>
                    </a:lnTo>
                    <a:lnTo>
                      <a:pt x="163" y="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8" name="任意多边形: 形状 207"/>
              <p:cNvSpPr/>
              <p:nvPr/>
            </p:nvSpPr>
            <p:spPr bwMode="auto">
              <a:xfrm>
                <a:off x="6730563" y="2505456"/>
                <a:ext cx="323738" cy="236349"/>
              </a:xfrm>
              <a:custGeom>
                <a:avLst/>
                <a:gdLst>
                  <a:gd name="T0" fmla="*/ 0 w 163"/>
                  <a:gd name="T1" fmla="*/ 0 h 119"/>
                  <a:gd name="T2" fmla="*/ 0 w 163"/>
                  <a:gd name="T3" fmla="*/ 25 h 119"/>
                  <a:gd name="T4" fmla="*/ 163 w 163"/>
                  <a:gd name="T5" fmla="*/ 119 h 119"/>
                  <a:gd name="T6" fmla="*/ 163 w 163"/>
                  <a:gd name="T7" fmla="*/ 94 h 119"/>
                  <a:gd name="T8" fmla="*/ 0 w 163"/>
                  <a:gd name="T9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119">
                    <a:moveTo>
                      <a:pt x="0" y="0"/>
                    </a:moveTo>
                    <a:lnTo>
                      <a:pt x="0" y="25"/>
                    </a:lnTo>
                    <a:lnTo>
                      <a:pt x="163" y="119"/>
                    </a:lnTo>
                    <a:lnTo>
                      <a:pt x="163" y="9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9" name="任意多边形: 形状 208"/>
              <p:cNvSpPr/>
              <p:nvPr/>
            </p:nvSpPr>
            <p:spPr bwMode="auto">
              <a:xfrm>
                <a:off x="7092037" y="2712012"/>
                <a:ext cx="77459" cy="95334"/>
              </a:xfrm>
              <a:custGeom>
                <a:avLst/>
                <a:gdLst>
                  <a:gd name="T0" fmla="*/ 0 w 39"/>
                  <a:gd name="T1" fmla="*/ 0 h 48"/>
                  <a:gd name="T2" fmla="*/ 0 w 39"/>
                  <a:gd name="T3" fmla="*/ 25 h 48"/>
                  <a:gd name="T4" fmla="*/ 39 w 39"/>
                  <a:gd name="T5" fmla="*/ 48 h 48"/>
                  <a:gd name="T6" fmla="*/ 39 w 39"/>
                  <a:gd name="T7" fmla="*/ 23 h 48"/>
                  <a:gd name="T8" fmla="*/ 0 w 39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48">
                    <a:moveTo>
                      <a:pt x="0" y="0"/>
                    </a:moveTo>
                    <a:lnTo>
                      <a:pt x="0" y="25"/>
                    </a:lnTo>
                    <a:lnTo>
                      <a:pt x="39" y="48"/>
                    </a:lnTo>
                    <a:lnTo>
                      <a:pt x="39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0" name="任意多边形: 形状 209"/>
              <p:cNvSpPr/>
              <p:nvPr/>
            </p:nvSpPr>
            <p:spPr bwMode="auto">
              <a:xfrm>
                <a:off x="7092037" y="2712012"/>
                <a:ext cx="77459" cy="95334"/>
              </a:xfrm>
              <a:custGeom>
                <a:avLst/>
                <a:gdLst>
                  <a:gd name="T0" fmla="*/ 0 w 39"/>
                  <a:gd name="T1" fmla="*/ 0 h 48"/>
                  <a:gd name="T2" fmla="*/ 0 w 39"/>
                  <a:gd name="T3" fmla="*/ 25 h 48"/>
                  <a:gd name="T4" fmla="*/ 39 w 39"/>
                  <a:gd name="T5" fmla="*/ 48 h 48"/>
                  <a:gd name="T6" fmla="*/ 39 w 39"/>
                  <a:gd name="T7" fmla="*/ 23 h 48"/>
                  <a:gd name="T8" fmla="*/ 0 w 39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48">
                    <a:moveTo>
                      <a:pt x="0" y="0"/>
                    </a:moveTo>
                    <a:lnTo>
                      <a:pt x="0" y="25"/>
                    </a:lnTo>
                    <a:lnTo>
                      <a:pt x="39" y="48"/>
                    </a:lnTo>
                    <a:lnTo>
                      <a:pt x="39" y="2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1" name="任意多边形: 形状 210"/>
              <p:cNvSpPr/>
              <p:nvPr/>
            </p:nvSpPr>
            <p:spPr bwMode="auto">
              <a:xfrm>
                <a:off x="6730563" y="2616678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5 h 50"/>
                  <a:gd name="T4" fmla="*/ 44 w 44"/>
                  <a:gd name="T5" fmla="*/ 50 h 50"/>
                  <a:gd name="T6" fmla="*/ 44 w 44"/>
                  <a:gd name="T7" fmla="*/ 25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5"/>
                    </a:lnTo>
                    <a:lnTo>
                      <a:pt x="44" y="50"/>
                    </a:lnTo>
                    <a:lnTo>
                      <a:pt x="44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2" name="任意多边形: 形状 211"/>
              <p:cNvSpPr/>
              <p:nvPr/>
            </p:nvSpPr>
            <p:spPr bwMode="auto">
              <a:xfrm>
                <a:off x="6730563" y="2616678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5 h 50"/>
                  <a:gd name="T4" fmla="*/ 44 w 44"/>
                  <a:gd name="T5" fmla="*/ 50 h 50"/>
                  <a:gd name="T6" fmla="*/ 44 w 44"/>
                  <a:gd name="T7" fmla="*/ 25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5"/>
                    </a:lnTo>
                    <a:lnTo>
                      <a:pt x="44" y="50"/>
                    </a:lnTo>
                    <a:lnTo>
                      <a:pt x="44" y="2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3" name="任意多边形: 形状 212"/>
              <p:cNvSpPr/>
              <p:nvPr/>
            </p:nvSpPr>
            <p:spPr bwMode="auto">
              <a:xfrm>
                <a:off x="6849730" y="2688178"/>
                <a:ext cx="174778" cy="148959"/>
              </a:xfrm>
              <a:custGeom>
                <a:avLst/>
                <a:gdLst>
                  <a:gd name="T0" fmla="*/ 0 w 88"/>
                  <a:gd name="T1" fmla="*/ 0 h 75"/>
                  <a:gd name="T2" fmla="*/ 0 w 88"/>
                  <a:gd name="T3" fmla="*/ 25 h 75"/>
                  <a:gd name="T4" fmla="*/ 88 w 88"/>
                  <a:gd name="T5" fmla="*/ 75 h 75"/>
                  <a:gd name="T6" fmla="*/ 88 w 88"/>
                  <a:gd name="T7" fmla="*/ 50 h 75"/>
                  <a:gd name="T8" fmla="*/ 0 w 88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75">
                    <a:moveTo>
                      <a:pt x="0" y="0"/>
                    </a:moveTo>
                    <a:lnTo>
                      <a:pt x="0" y="25"/>
                    </a:lnTo>
                    <a:lnTo>
                      <a:pt x="88" y="75"/>
                    </a:lnTo>
                    <a:lnTo>
                      <a:pt x="88" y="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4" name="任意多边形: 形状 213"/>
              <p:cNvSpPr/>
              <p:nvPr/>
            </p:nvSpPr>
            <p:spPr bwMode="auto">
              <a:xfrm>
                <a:off x="6849730" y="2688178"/>
                <a:ext cx="174778" cy="148959"/>
              </a:xfrm>
              <a:custGeom>
                <a:avLst/>
                <a:gdLst>
                  <a:gd name="T0" fmla="*/ 0 w 88"/>
                  <a:gd name="T1" fmla="*/ 0 h 75"/>
                  <a:gd name="T2" fmla="*/ 0 w 88"/>
                  <a:gd name="T3" fmla="*/ 25 h 75"/>
                  <a:gd name="T4" fmla="*/ 88 w 88"/>
                  <a:gd name="T5" fmla="*/ 75 h 75"/>
                  <a:gd name="T6" fmla="*/ 88 w 88"/>
                  <a:gd name="T7" fmla="*/ 50 h 75"/>
                  <a:gd name="T8" fmla="*/ 0 w 88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75">
                    <a:moveTo>
                      <a:pt x="0" y="0"/>
                    </a:moveTo>
                    <a:lnTo>
                      <a:pt x="0" y="25"/>
                    </a:lnTo>
                    <a:lnTo>
                      <a:pt x="88" y="75"/>
                    </a:lnTo>
                    <a:lnTo>
                      <a:pt x="88" y="5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5" name="任意多边形: 形状 214"/>
              <p:cNvSpPr/>
              <p:nvPr/>
            </p:nvSpPr>
            <p:spPr bwMode="auto">
              <a:xfrm>
                <a:off x="7058273" y="2803373"/>
                <a:ext cx="53626" cy="81431"/>
              </a:xfrm>
              <a:custGeom>
                <a:avLst/>
                <a:gdLst>
                  <a:gd name="T0" fmla="*/ 0 w 27"/>
                  <a:gd name="T1" fmla="*/ 0 h 41"/>
                  <a:gd name="T2" fmla="*/ 0 w 27"/>
                  <a:gd name="T3" fmla="*/ 25 h 41"/>
                  <a:gd name="T4" fmla="*/ 27 w 27"/>
                  <a:gd name="T5" fmla="*/ 41 h 41"/>
                  <a:gd name="T6" fmla="*/ 27 w 27"/>
                  <a:gd name="T7" fmla="*/ 17 h 41"/>
                  <a:gd name="T8" fmla="*/ 0 w 2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1">
                    <a:moveTo>
                      <a:pt x="0" y="0"/>
                    </a:moveTo>
                    <a:lnTo>
                      <a:pt x="0" y="25"/>
                    </a:lnTo>
                    <a:lnTo>
                      <a:pt x="27" y="41"/>
                    </a:lnTo>
                    <a:lnTo>
                      <a:pt x="27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6" name="任意多边形: 形状 215"/>
              <p:cNvSpPr/>
              <p:nvPr/>
            </p:nvSpPr>
            <p:spPr bwMode="auto">
              <a:xfrm>
                <a:off x="7058273" y="2803373"/>
                <a:ext cx="53626" cy="81431"/>
              </a:xfrm>
              <a:custGeom>
                <a:avLst/>
                <a:gdLst>
                  <a:gd name="T0" fmla="*/ 0 w 27"/>
                  <a:gd name="T1" fmla="*/ 0 h 41"/>
                  <a:gd name="T2" fmla="*/ 0 w 27"/>
                  <a:gd name="T3" fmla="*/ 25 h 41"/>
                  <a:gd name="T4" fmla="*/ 27 w 27"/>
                  <a:gd name="T5" fmla="*/ 41 h 41"/>
                  <a:gd name="T6" fmla="*/ 27 w 27"/>
                  <a:gd name="T7" fmla="*/ 17 h 41"/>
                  <a:gd name="T8" fmla="*/ 0 w 2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1">
                    <a:moveTo>
                      <a:pt x="0" y="0"/>
                    </a:moveTo>
                    <a:lnTo>
                      <a:pt x="0" y="25"/>
                    </a:lnTo>
                    <a:lnTo>
                      <a:pt x="27" y="41"/>
                    </a:lnTo>
                    <a:lnTo>
                      <a:pt x="27" y="1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7" name="任意多边形: 形状 216"/>
              <p:cNvSpPr/>
              <p:nvPr/>
            </p:nvSpPr>
            <p:spPr bwMode="auto">
              <a:xfrm>
                <a:off x="6730563" y="2727901"/>
                <a:ext cx="178751" cy="152932"/>
              </a:xfrm>
              <a:custGeom>
                <a:avLst/>
                <a:gdLst>
                  <a:gd name="T0" fmla="*/ 0 w 90"/>
                  <a:gd name="T1" fmla="*/ 0 h 77"/>
                  <a:gd name="T2" fmla="*/ 0 w 90"/>
                  <a:gd name="T3" fmla="*/ 25 h 77"/>
                  <a:gd name="T4" fmla="*/ 90 w 90"/>
                  <a:gd name="T5" fmla="*/ 77 h 77"/>
                  <a:gd name="T6" fmla="*/ 90 w 90"/>
                  <a:gd name="T7" fmla="*/ 52 h 77"/>
                  <a:gd name="T8" fmla="*/ 0 w 90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77">
                    <a:moveTo>
                      <a:pt x="0" y="0"/>
                    </a:moveTo>
                    <a:lnTo>
                      <a:pt x="0" y="25"/>
                    </a:lnTo>
                    <a:lnTo>
                      <a:pt x="90" y="77"/>
                    </a:lnTo>
                    <a:lnTo>
                      <a:pt x="90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8" name="任意多边形: 形状 217"/>
              <p:cNvSpPr/>
              <p:nvPr/>
            </p:nvSpPr>
            <p:spPr bwMode="auto">
              <a:xfrm>
                <a:off x="6730563" y="2727901"/>
                <a:ext cx="178751" cy="152932"/>
              </a:xfrm>
              <a:custGeom>
                <a:avLst/>
                <a:gdLst>
                  <a:gd name="T0" fmla="*/ 0 w 90"/>
                  <a:gd name="T1" fmla="*/ 0 h 77"/>
                  <a:gd name="T2" fmla="*/ 0 w 90"/>
                  <a:gd name="T3" fmla="*/ 25 h 77"/>
                  <a:gd name="T4" fmla="*/ 90 w 90"/>
                  <a:gd name="T5" fmla="*/ 77 h 77"/>
                  <a:gd name="T6" fmla="*/ 90 w 90"/>
                  <a:gd name="T7" fmla="*/ 52 h 77"/>
                  <a:gd name="T8" fmla="*/ 0 w 90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77">
                    <a:moveTo>
                      <a:pt x="0" y="0"/>
                    </a:moveTo>
                    <a:lnTo>
                      <a:pt x="0" y="25"/>
                    </a:lnTo>
                    <a:lnTo>
                      <a:pt x="90" y="77"/>
                    </a:lnTo>
                    <a:lnTo>
                      <a:pt x="90" y="5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9" name="任意多边形: 形状 218"/>
              <p:cNvSpPr/>
              <p:nvPr/>
            </p:nvSpPr>
            <p:spPr bwMode="auto">
              <a:xfrm>
                <a:off x="6945064" y="2853027"/>
                <a:ext cx="129098" cy="119167"/>
              </a:xfrm>
              <a:custGeom>
                <a:avLst/>
                <a:gdLst>
                  <a:gd name="T0" fmla="*/ 0 w 65"/>
                  <a:gd name="T1" fmla="*/ 0 h 60"/>
                  <a:gd name="T2" fmla="*/ 0 w 65"/>
                  <a:gd name="T3" fmla="*/ 23 h 60"/>
                  <a:gd name="T4" fmla="*/ 65 w 65"/>
                  <a:gd name="T5" fmla="*/ 60 h 60"/>
                  <a:gd name="T6" fmla="*/ 65 w 65"/>
                  <a:gd name="T7" fmla="*/ 37 h 60"/>
                  <a:gd name="T8" fmla="*/ 0 w 65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0">
                    <a:moveTo>
                      <a:pt x="0" y="0"/>
                    </a:moveTo>
                    <a:lnTo>
                      <a:pt x="0" y="23"/>
                    </a:lnTo>
                    <a:lnTo>
                      <a:pt x="65" y="60"/>
                    </a:lnTo>
                    <a:lnTo>
                      <a:pt x="65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0" name="任意多边形: 形状 219"/>
              <p:cNvSpPr/>
              <p:nvPr/>
            </p:nvSpPr>
            <p:spPr bwMode="auto">
              <a:xfrm>
                <a:off x="6945064" y="2853027"/>
                <a:ext cx="129098" cy="119167"/>
              </a:xfrm>
              <a:custGeom>
                <a:avLst/>
                <a:gdLst>
                  <a:gd name="T0" fmla="*/ 0 w 65"/>
                  <a:gd name="T1" fmla="*/ 0 h 60"/>
                  <a:gd name="T2" fmla="*/ 0 w 65"/>
                  <a:gd name="T3" fmla="*/ 23 h 60"/>
                  <a:gd name="T4" fmla="*/ 65 w 65"/>
                  <a:gd name="T5" fmla="*/ 60 h 60"/>
                  <a:gd name="T6" fmla="*/ 65 w 65"/>
                  <a:gd name="T7" fmla="*/ 37 h 60"/>
                  <a:gd name="T8" fmla="*/ 0 w 65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0">
                    <a:moveTo>
                      <a:pt x="0" y="0"/>
                    </a:moveTo>
                    <a:lnTo>
                      <a:pt x="0" y="23"/>
                    </a:lnTo>
                    <a:lnTo>
                      <a:pt x="65" y="60"/>
                    </a:lnTo>
                    <a:lnTo>
                      <a:pt x="65" y="3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1" name="任意多边形: 形状 220"/>
              <p:cNvSpPr/>
              <p:nvPr/>
            </p:nvSpPr>
            <p:spPr bwMode="auto">
              <a:xfrm>
                <a:off x="7107926" y="2944388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5 h 50"/>
                  <a:gd name="T4" fmla="*/ 44 w 44"/>
                  <a:gd name="T5" fmla="*/ 50 h 50"/>
                  <a:gd name="T6" fmla="*/ 44 w 44"/>
                  <a:gd name="T7" fmla="*/ 27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5"/>
                    </a:lnTo>
                    <a:lnTo>
                      <a:pt x="44" y="50"/>
                    </a:lnTo>
                    <a:lnTo>
                      <a:pt x="44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2" name="任意多边形: 形状 221"/>
              <p:cNvSpPr/>
              <p:nvPr/>
            </p:nvSpPr>
            <p:spPr bwMode="auto">
              <a:xfrm>
                <a:off x="7107926" y="2944388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5 h 50"/>
                  <a:gd name="T4" fmla="*/ 44 w 44"/>
                  <a:gd name="T5" fmla="*/ 50 h 50"/>
                  <a:gd name="T6" fmla="*/ 44 w 44"/>
                  <a:gd name="T7" fmla="*/ 27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5"/>
                    </a:lnTo>
                    <a:lnTo>
                      <a:pt x="44" y="50"/>
                    </a:lnTo>
                    <a:lnTo>
                      <a:pt x="44" y="2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3" name="任意多边形: 形状 222"/>
              <p:cNvSpPr/>
              <p:nvPr/>
            </p:nvSpPr>
            <p:spPr bwMode="auto">
              <a:xfrm>
                <a:off x="6730563" y="2841110"/>
                <a:ext cx="61570" cy="81431"/>
              </a:xfrm>
              <a:custGeom>
                <a:avLst/>
                <a:gdLst>
                  <a:gd name="T0" fmla="*/ 0 w 31"/>
                  <a:gd name="T1" fmla="*/ 0 h 41"/>
                  <a:gd name="T2" fmla="*/ 0 w 31"/>
                  <a:gd name="T3" fmla="*/ 25 h 41"/>
                  <a:gd name="T4" fmla="*/ 31 w 31"/>
                  <a:gd name="T5" fmla="*/ 41 h 41"/>
                  <a:gd name="T6" fmla="*/ 31 w 31"/>
                  <a:gd name="T7" fmla="*/ 16 h 41"/>
                  <a:gd name="T8" fmla="*/ 0 w 31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1">
                    <a:moveTo>
                      <a:pt x="0" y="0"/>
                    </a:moveTo>
                    <a:lnTo>
                      <a:pt x="0" y="25"/>
                    </a:lnTo>
                    <a:lnTo>
                      <a:pt x="31" y="41"/>
                    </a:lnTo>
                    <a:lnTo>
                      <a:pt x="31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4" name="任意多边形: 形状 223"/>
              <p:cNvSpPr/>
              <p:nvPr/>
            </p:nvSpPr>
            <p:spPr bwMode="auto">
              <a:xfrm>
                <a:off x="6730563" y="2841110"/>
                <a:ext cx="61570" cy="81431"/>
              </a:xfrm>
              <a:custGeom>
                <a:avLst/>
                <a:gdLst>
                  <a:gd name="T0" fmla="*/ 0 w 31"/>
                  <a:gd name="T1" fmla="*/ 0 h 41"/>
                  <a:gd name="T2" fmla="*/ 0 w 31"/>
                  <a:gd name="T3" fmla="*/ 25 h 41"/>
                  <a:gd name="T4" fmla="*/ 31 w 31"/>
                  <a:gd name="T5" fmla="*/ 41 h 41"/>
                  <a:gd name="T6" fmla="*/ 31 w 31"/>
                  <a:gd name="T7" fmla="*/ 16 h 41"/>
                  <a:gd name="T8" fmla="*/ 0 w 31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1">
                    <a:moveTo>
                      <a:pt x="0" y="0"/>
                    </a:moveTo>
                    <a:lnTo>
                      <a:pt x="0" y="25"/>
                    </a:lnTo>
                    <a:lnTo>
                      <a:pt x="31" y="41"/>
                    </a:lnTo>
                    <a:lnTo>
                      <a:pt x="31" y="1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5" name="任意多边形: 形状 224"/>
              <p:cNvSpPr/>
              <p:nvPr/>
            </p:nvSpPr>
            <p:spPr bwMode="auto">
              <a:xfrm>
                <a:off x="6825897" y="2894734"/>
                <a:ext cx="79445" cy="93348"/>
              </a:xfrm>
              <a:custGeom>
                <a:avLst/>
                <a:gdLst>
                  <a:gd name="T0" fmla="*/ 0 w 40"/>
                  <a:gd name="T1" fmla="*/ 0 h 47"/>
                  <a:gd name="T2" fmla="*/ 0 w 40"/>
                  <a:gd name="T3" fmla="*/ 25 h 47"/>
                  <a:gd name="T4" fmla="*/ 40 w 40"/>
                  <a:gd name="T5" fmla="*/ 47 h 47"/>
                  <a:gd name="T6" fmla="*/ 40 w 40"/>
                  <a:gd name="T7" fmla="*/ 23 h 47"/>
                  <a:gd name="T8" fmla="*/ 0 w 4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7">
                    <a:moveTo>
                      <a:pt x="0" y="0"/>
                    </a:moveTo>
                    <a:lnTo>
                      <a:pt x="0" y="25"/>
                    </a:lnTo>
                    <a:lnTo>
                      <a:pt x="40" y="47"/>
                    </a:lnTo>
                    <a:lnTo>
                      <a:pt x="40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6" name="任意多边形: 形状 225"/>
              <p:cNvSpPr/>
              <p:nvPr/>
            </p:nvSpPr>
            <p:spPr bwMode="auto">
              <a:xfrm>
                <a:off x="6825897" y="2894734"/>
                <a:ext cx="79445" cy="93348"/>
              </a:xfrm>
              <a:custGeom>
                <a:avLst/>
                <a:gdLst>
                  <a:gd name="T0" fmla="*/ 0 w 40"/>
                  <a:gd name="T1" fmla="*/ 0 h 47"/>
                  <a:gd name="T2" fmla="*/ 0 w 40"/>
                  <a:gd name="T3" fmla="*/ 25 h 47"/>
                  <a:gd name="T4" fmla="*/ 40 w 40"/>
                  <a:gd name="T5" fmla="*/ 47 h 47"/>
                  <a:gd name="T6" fmla="*/ 40 w 40"/>
                  <a:gd name="T7" fmla="*/ 23 h 47"/>
                  <a:gd name="T8" fmla="*/ 0 w 4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7">
                    <a:moveTo>
                      <a:pt x="0" y="0"/>
                    </a:moveTo>
                    <a:lnTo>
                      <a:pt x="0" y="25"/>
                    </a:lnTo>
                    <a:lnTo>
                      <a:pt x="40" y="47"/>
                    </a:lnTo>
                    <a:lnTo>
                      <a:pt x="40" y="2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7" name="任意多边形: 形状 226"/>
              <p:cNvSpPr/>
              <p:nvPr/>
            </p:nvSpPr>
            <p:spPr bwMode="auto">
              <a:xfrm>
                <a:off x="6937119" y="2960277"/>
                <a:ext cx="133070" cy="123139"/>
              </a:xfrm>
              <a:custGeom>
                <a:avLst/>
                <a:gdLst>
                  <a:gd name="T0" fmla="*/ 0 w 67"/>
                  <a:gd name="T1" fmla="*/ 0 h 62"/>
                  <a:gd name="T2" fmla="*/ 0 w 67"/>
                  <a:gd name="T3" fmla="*/ 25 h 62"/>
                  <a:gd name="T4" fmla="*/ 67 w 67"/>
                  <a:gd name="T5" fmla="*/ 62 h 62"/>
                  <a:gd name="T6" fmla="*/ 67 w 67"/>
                  <a:gd name="T7" fmla="*/ 37 h 62"/>
                  <a:gd name="T8" fmla="*/ 0 w 67"/>
                  <a:gd name="T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62">
                    <a:moveTo>
                      <a:pt x="0" y="0"/>
                    </a:moveTo>
                    <a:lnTo>
                      <a:pt x="0" y="25"/>
                    </a:lnTo>
                    <a:lnTo>
                      <a:pt x="67" y="62"/>
                    </a:lnTo>
                    <a:lnTo>
                      <a:pt x="67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8" name="任意多边形: 形状 227"/>
              <p:cNvSpPr/>
              <p:nvPr/>
            </p:nvSpPr>
            <p:spPr bwMode="auto">
              <a:xfrm>
                <a:off x="6937119" y="2960277"/>
                <a:ext cx="133070" cy="123139"/>
              </a:xfrm>
              <a:custGeom>
                <a:avLst/>
                <a:gdLst>
                  <a:gd name="T0" fmla="*/ 0 w 67"/>
                  <a:gd name="T1" fmla="*/ 0 h 62"/>
                  <a:gd name="T2" fmla="*/ 0 w 67"/>
                  <a:gd name="T3" fmla="*/ 25 h 62"/>
                  <a:gd name="T4" fmla="*/ 67 w 67"/>
                  <a:gd name="T5" fmla="*/ 62 h 62"/>
                  <a:gd name="T6" fmla="*/ 67 w 67"/>
                  <a:gd name="T7" fmla="*/ 37 h 62"/>
                  <a:gd name="T8" fmla="*/ 0 w 67"/>
                  <a:gd name="T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62">
                    <a:moveTo>
                      <a:pt x="0" y="0"/>
                    </a:moveTo>
                    <a:lnTo>
                      <a:pt x="0" y="25"/>
                    </a:lnTo>
                    <a:lnTo>
                      <a:pt x="67" y="62"/>
                    </a:lnTo>
                    <a:lnTo>
                      <a:pt x="67" y="3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9" name="任意多边形: 形状 228"/>
              <p:cNvSpPr/>
              <p:nvPr/>
            </p:nvSpPr>
            <p:spPr bwMode="auto">
              <a:xfrm>
                <a:off x="6730563" y="2952333"/>
                <a:ext cx="186695" cy="152932"/>
              </a:xfrm>
              <a:custGeom>
                <a:avLst/>
                <a:gdLst>
                  <a:gd name="T0" fmla="*/ 0 w 94"/>
                  <a:gd name="T1" fmla="*/ 0 h 77"/>
                  <a:gd name="T2" fmla="*/ 0 w 94"/>
                  <a:gd name="T3" fmla="*/ 25 h 77"/>
                  <a:gd name="T4" fmla="*/ 94 w 94"/>
                  <a:gd name="T5" fmla="*/ 77 h 77"/>
                  <a:gd name="T6" fmla="*/ 94 w 94"/>
                  <a:gd name="T7" fmla="*/ 54 h 77"/>
                  <a:gd name="T8" fmla="*/ 0 w 94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77">
                    <a:moveTo>
                      <a:pt x="0" y="0"/>
                    </a:moveTo>
                    <a:lnTo>
                      <a:pt x="0" y="25"/>
                    </a:lnTo>
                    <a:lnTo>
                      <a:pt x="94" y="77"/>
                    </a:lnTo>
                    <a:lnTo>
                      <a:pt x="94" y="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0" name="任意多边形: 形状 229"/>
              <p:cNvSpPr/>
              <p:nvPr/>
            </p:nvSpPr>
            <p:spPr bwMode="auto">
              <a:xfrm>
                <a:off x="6730563" y="2952333"/>
                <a:ext cx="186695" cy="152932"/>
              </a:xfrm>
              <a:custGeom>
                <a:avLst/>
                <a:gdLst>
                  <a:gd name="T0" fmla="*/ 0 w 94"/>
                  <a:gd name="T1" fmla="*/ 0 h 77"/>
                  <a:gd name="T2" fmla="*/ 0 w 94"/>
                  <a:gd name="T3" fmla="*/ 25 h 77"/>
                  <a:gd name="T4" fmla="*/ 94 w 94"/>
                  <a:gd name="T5" fmla="*/ 77 h 77"/>
                  <a:gd name="T6" fmla="*/ 94 w 94"/>
                  <a:gd name="T7" fmla="*/ 54 h 77"/>
                  <a:gd name="T8" fmla="*/ 0 w 94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77">
                    <a:moveTo>
                      <a:pt x="0" y="0"/>
                    </a:moveTo>
                    <a:lnTo>
                      <a:pt x="0" y="25"/>
                    </a:lnTo>
                    <a:lnTo>
                      <a:pt x="94" y="77"/>
                    </a:lnTo>
                    <a:lnTo>
                      <a:pt x="94" y="5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1" name="任意多边形: 形状 230"/>
              <p:cNvSpPr/>
              <p:nvPr/>
            </p:nvSpPr>
            <p:spPr bwMode="auto">
              <a:xfrm>
                <a:off x="6951023" y="3075472"/>
                <a:ext cx="172793" cy="152932"/>
              </a:xfrm>
              <a:custGeom>
                <a:avLst/>
                <a:gdLst>
                  <a:gd name="T0" fmla="*/ 0 w 87"/>
                  <a:gd name="T1" fmla="*/ 0 h 77"/>
                  <a:gd name="T2" fmla="*/ 0 w 87"/>
                  <a:gd name="T3" fmla="*/ 25 h 77"/>
                  <a:gd name="T4" fmla="*/ 87 w 87"/>
                  <a:gd name="T5" fmla="*/ 77 h 77"/>
                  <a:gd name="T6" fmla="*/ 87 w 87"/>
                  <a:gd name="T7" fmla="*/ 52 h 77"/>
                  <a:gd name="T8" fmla="*/ 0 w 87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77">
                    <a:moveTo>
                      <a:pt x="0" y="0"/>
                    </a:moveTo>
                    <a:lnTo>
                      <a:pt x="0" y="25"/>
                    </a:lnTo>
                    <a:lnTo>
                      <a:pt x="87" y="77"/>
                    </a:lnTo>
                    <a:lnTo>
                      <a:pt x="87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2" name="任意多边形: 形状 231"/>
              <p:cNvSpPr/>
              <p:nvPr/>
            </p:nvSpPr>
            <p:spPr bwMode="auto">
              <a:xfrm>
                <a:off x="6951023" y="3075472"/>
                <a:ext cx="172793" cy="152932"/>
              </a:xfrm>
              <a:custGeom>
                <a:avLst/>
                <a:gdLst>
                  <a:gd name="T0" fmla="*/ 0 w 87"/>
                  <a:gd name="T1" fmla="*/ 0 h 77"/>
                  <a:gd name="T2" fmla="*/ 0 w 87"/>
                  <a:gd name="T3" fmla="*/ 25 h 77"/>
                  <a:gd name="T4" fmla="*/ 87 w 87"/>
                  <a:gd name="T5" fmla="*/ 77 h 77"/>
                  <a:gd name="T6" fmla="*/ 87 w 87"/>
                  <a:gd name="T7" fmla="*/ 52 h 77"/>
                  <a:gd name="T8" fmla="*/ 0 w 87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77">
                    <a:moveTo>
                      <a:pt x="0" y="0"/>
                    </a:moveTo>
                    <a:lnTo>
                      <a:pt x="0" y="25"/>
                    </a:lnTo>
                    <a:lnTo>
                      <a:pt x="87" y="77"/>
                    </a:lnTo>
                    <a:lnTo>
                      <a:pt x="87" y="5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3" name="任意多边形: 形状 232"/>
              <p:cNvSpPr/>
              <p:nvPr/>
            </p:nvSpPr>
            <p:spPr bwMode="auto">
              <a:xfrm>
                <a:off x="7157579" y="3194639"/>
                <a:ext cx="57598" cy="83417"/>
              </a:xfrm>
              <a:custGeom>
                <a:avLst/>
                <a:gdLst>
                  <a:gd name="T0" fmla="*/ 0 w 29"/>
                  <a:gd name="T1" fmla="*/ 0 h 42"/>
                  <a:gd name="T2" fmla="*/ 0 w 29"/>
                  <a:gd name="T3" fmla="*/ 25 h 42"/>
                  <a:gd name="T4" fmla="*/ 29 w 29"/>
                  <a:gd name="T5" fmla="*/ 42 h 42"/>
                  <a:gd name="T6" fmla="*/ 29 w 29"/>
                  <a:gd name="T7" fmla="*/ 17 h 42"/>
                  <a:gd name="T8" fmla="*/ 0 w 29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2">
                    <a:moveTo>
                      <a:pt x="0" y="0"/>
                    </a:moveTo>
                    <a:lnTo>
                      <a:pt x="0" y="25"/>
                    </a:lnTo>
                    <a:lnTo>
                      <a:pt x="29" y="42"/>
                    </a:lnTo>
                    <a:lnTo>
                      <a:pt x="29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4" name="任意多边形: 形状 233"/>
              <p:cNvSpPr/>
              <p:nvPr/>
            </p:nvSpPr>
            <p:spPr bwMode="auto">
              <a:xfrm>
                <a:off x="7157579" y="3194639"/>
                <a:ext cx="57598" cy="83417"/>
              </a:xfrm>
              <a:custGeom>
                <a:avLst/>
                <a:gdLst>
                  <a:gd name="T0" fmla="*/ 0 w 29"/>
                  <a:gd name="T1" fmla="*/ 0 h 42"/>
                  <a:gd name="T2" fmla="*/ 0 w 29"/>
                  <a:gd name="T3" fmla="*/ 25 h 42"/>
                  <a:gd name="T4" fmla="*/ 29 w 29"/>
                  <a:gd name="T5" fmla="*/ 42 h 42"/>
                  <a:gd name="T6" fmla="*/ 29 w 29"/>
                  <a:gd name="T7" fmla="*/ 17 h 42"/>
                  <a:gd name="T8" fmla="*/ 0 w 29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2">
                    <a:moveTo>
                      <a:pt x="0" y="0"/>
                    </a:moveTo>
                    <a:lnTo>
                      <a:pt x="0" y="25"/>
                    </a:lnTo>
                    <a:lnTo>
                      <a:pt x="29" y="42"/>
                    </a:lnTo>
                    <a:lnTo>
                      <a:pt x="29" y="1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5" name="任意多边形: 形状 234"/>
              <p:cNvSpPr/>
              <p:nvPr/>
            </p:nvSpPr>
            <p:spPr bwMode="auto">
              <a:xfrm>
                <a:off x="7244968" y="3244291"/>
                <a:ext cx="53626" cy="83417"/>
              </a:xfrm>
              <a:custGeom>
                <a:avLst/>
                <a:gdLst>
                  <a:gd name="T0" fmla="*/ 0 w 27"/>
                  <a:gd name="T1" fmla="*/ 0 h 42"/>
                  <a:gd name="T2" fmla="*/ 0 w 27"/>
                  <a:gd name="T3" fmla="*/ 25 h 42"/>
                  <a:gd name="T4" fmla="*/ 27 w 27"/>
                  <a:gd name="T5" fmla="*/ 42 h 42"/>
                  <a:gd name="T6" fmla="*/ 27 w 27"/>
                  <a:gd name="T7" fmla="*/ 17 h 42"/>
                  <a:gd name="T8" fmla="*/ 0 w 2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2">
                    <a:moveTo>
                      <a:pt x="0" y="0"/>
                    </a:moveTo>
                    <a:lnTo>
                      <a:pt x="0" y="25"/>
                    </a:lnTo>
                    <a:lnTo>
                      <a:pt x="27" y="42"/>
                    </a:lnTo>
                    <a:lnTo>
                      <a:pt x="27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6" name="任意多边形: 形状 235"/>
              <p:cNvSpPr/>
              <p:nvPr/>
            </p:nvSpPr>
            <p:spPr bwMode="auto">
              <a:xfrm>
                <a:off x="7244968" y="3244291"/>
                <a:ext cx="53626" cy="83417"/>
              </a:xfrm>
              <a:custGeom>
                <a:avLst/>
                <a:gdLst>
                  <a:gd name="T0" fmla="*/ 0 w 27"/>
                  <a:gd name="T1" fmla="*/ 0 h 42"/>
                  <a:gd name="T2" fmla="*/ 0 w 27"/>
                  <a:gd name="T3" fmla="*/ 25 h 42"/>
                  <a:gd name="T4" fmla="*/ 27 w 27"/>
                  <a:gd name="T5" fmla="*/ 42 h 42"/>
                  <a:gd name="T6" fmla="*/ 27 w 27"/>
                  <a:gd name="T7" fmla="*/ 17 h 42"/>
                  <a:gd name="T8" fmla="*/ 0 w 2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2">
                    <a:moveTo>
                      <a:pt x="0" y="0"/>
                    </a:moveTo>
                    <a:lnTo>
                      <a:pt x="0" y="25"/>
                    </a:lnTo>
                    <a:lnTo>
                      <a:pt x="27" y="42"/>
                    </a:lnTo>
                    <a:lnTo>
                      <a:pt x="27" y="1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7" name="任意多边形: 形状 236"/>
              <p:cNvSpPr/>
              <p:nvPr/>
            </p:nvSpPr>
            <p:spPr bwMode="auto">
              <a:xfrm>
                <a:off x="6730563" y="3063555"/>
                <a:ext cx="111223" cy="111223"/>
              </a:xfrm>
              <a:custGeom>
                <a:avLst/>
                <a:gdLst>
                  <a:gd name="T0" fmla="*/ 0 w 56"/>
                  <a:gd name="T1" fmla="*/ 0 h 56"/>
                  <a:gd name="T2" fmla="*/ 0 w 56"/>
                  <a:gd name="T3" fmla="*/ 25 h 56"/>
                  <a:gd name="T4" fmla="*/ 56 w 56"/>
                  <a:gd name="T5" fmla="*/ 56 h 56"/>
                  <a:gd name="T6" fmla="*/ 56 w 56"/>
                  <a:gd name="T7" fmla="*/ 31 h 56"/>
                  <a:gd name="T8" fmla="*/ 0 w 56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6">
                    <a:moveTo>
                      <a:pt x="0" y="0"/>
                    </a:moveTo>
                    <a:lnTo>
                      <a:pt x="0" y="25"/>
                    </a:lnTo>
                    <a:lnTo>
                      <a:pt x="56" y="56"/>
                    </a:lnTo>
                    <a:lnTo>
                      <a:pt x="56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8" name="任意多边形: 形状 237"/>
              <p:cNvSpPr/>
              <p:nvPr/>
            </p:nvSpPr>
            <p:spPr bwMode="auto">
              <a:xfrm>
                <a:off x="6730563" y="3063555"/>
                <a:ext cx="111223" cy="111223"/>
              </a:xfrm>
              <a:custGeom>
                <a:avLst/>
                <a:gdLst>
                  <a:gd name="T0" fmla="*/ 0 w 56"/>
                  <a:gd name="T1" fmla="*/ 0 h 56"/>
                  <a:gd name="T2" fmla="*/ 0 w 56"/>
                  <a:gd name="T3" fmla="*/ 25 h 56"/>
                  <a:gd name="T4" fmla="*/ 56 w 56"/>
                  <a:gd name="T5" fmla="*/ 56 h 56"/>
                  <a:gd name="T6" fmla="*/ 56 w 56"/>
                  <a:gd name="T7" fmla="*/ 31 h 56"/>
                  <a:gd name="T8" fmla="*/ 0 w 56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6">
                    <a:moveTo>
                      <a:pt x="0" y="0"/>
                    </a:moveTo>
                    <a:lnTo>
                      <a:pt x="0" y="25"/>
                    </a:lnTo>
                    <a:lnTo>
                      <a:pt x="56" y="56"/>
                    </a:lnTo>
                    <a:lnTo>
                      <a:pt x="56" y="3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9" name="任意多边形: 形状 238"/>
              <p:cNvSpPr/>
              <p:nvPr/>
            </p:nvSpPr>
            <p:spPr bwMode="auto">
              <a:xfrm>
                <a:off x="7306537" y="2501483"/>
                <a:ext cx="158889" cy="141015"/>
              </a:xfrm>
              <a:custGeom>
                <a:avLst/>
                <a:gdLst>
                  <a:gd name="T0" fmla="*/ 0 w 80"/>
                  <a:gd name="T1" fmla="*/ 0 h 71"/>
                  <a:gd name="T2" fmla="*/ 0 w 80"/>
                  <a:gd name="T3" fmla="*/ 25 h 71"/>
                  <a:gd name="T4" fmla="*/ 80 w 80"/>
                  <a:gd name="T5" fmla="*/ 71 h 71"/>
                  <a:gd name="T6" fmla="*/ 80 w 80"/>
                  <a:gd name="T7" fmla="*/ 46 h 71"/>
                  <a:gd name="T8" fmla="*/ 0 w 80"/>
                  <a:gd name="T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71">
                    <a:moveTo>
                      <a:pt x="0" y="0"/>
                    </a:moveTo>
                    <a:lnTo>
                      <a:pt x="0" y="25"/>
                    </a:lnTo>
                    <a:lnTo>
                      <a:pt x="80" y="71"/>
                    </a:lnTo>
                    <a:lnTo>
                      <a:pt x="80" y="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0" name="任意多边形: 形状 239"/>
              <p:cNvSpPr/>
              <p:nvPr/>
            </p:nvSpPr>
            <p:spPr bwMode="auto">
              <a:xfrm>
                <a:off x="7306537" y="2501483"/>
                <a:ext cx="158889" cy="141015"/>
              </a:xfrm>
              <a:custGeom>
                <a:avLst/>
                <a:gdLst>
                  <a:gd name="T0" fmla="*/ 0 w 80"/>
                  <a:gd name="T1" fmla="*/ 0 h 71"/>
                  <a:gd name="T2" fmla="*/ 0 w 80"/>
                  <a:gd name="T3" fmla="*/ 25 h 71"/>
                  <a:gd name="T4" fmla="*/ 80 w 80"/>
                  <a:gd name="T5" fmla="*/ 71 h 71"/>
                  <a:gd name="T6" fmla="*/ 80 w 80"/>
                  <a:gd name="T7" fmla="*/ 46 h 71"/>
                  <a:gd name="T8" fmla="*/ 0 w 80"/>
                  <a:gd name="T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71">
                    <a:moveTo>
                      <a:pt x="0" y="0"/>
                    </a:moveTo>
                    <a:lnTo>
                      <a:pt x="0" y="25"/>
                    </a:lnTo>
                    <a:lnTo>
                      <a:pt x="80" y="71"/>
                    </a:lnTo>
                    <a:lnTo>
                      <a:pt x="80" y="4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1" name="任意多边形: 形状 240"/>
              <p:cNvSpPr/>
              <p:nvPr/>
            </p:nvSpPr>
            <p:spPr bwMode="auto">
              <a:xfrm>
                <a:off x="7340302" y="2634554"/>
                <a:ext cx="125126" cy="119167"/>
              </a:xfrm>
              <a:custGeom>
                <a:avLst/>
                <a:gdLst>
                  <a:gd name="T0" fmla="*/ 0 w 63"/>
                  <a:gd name="T1" fmla="*/ 0 h 60"/>
                  <a:gd name="T2" fmla="*/ 0 w 63"/>
                  <a:gd name="T3" fmla="*/ 25 h 60"/>
                  <a:gd name="T4" fmla="*/ 63 w 63"/>
                  <a:gd name="T5" fmla="*/ 60 h 60"/>
                  <a:gd name="T6" fmla="*/ 63 w 63"/>
                  <a:gd name="T7" fmla="*/ 35 h 60"/>
                  <a:gd name="T8" fmla="*/ 0 w 63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0">
                    <a:moveTo>
                      <a:pt x="0" y="0"/>
                    </a:moveTo>
                    <a:lnTo>
                      <a:pt x="0" y="25"/>
                    </a:lnTo>
                    <a:lnTo>
                      <a:pt x="63" y="60"/>
                    </a:lnTo>
                    <a:lnTo>
                      <a:pt x="63" y="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2" name="任意多边形: 形状 241"/>
              <p:cNvSpPr/>
              <p:nvPr/>
            </p:nvSpPr>
            <p:spPr bwMode="auto">
              <a:xfrm>
                <a:off x="7340302" y="2634554"/>
                <a:ext cx="125126" cy="119167"/>
              </a:xfrm>
              <a:custGeom>
                <a:avLst/>
                <a:gdLst>
                  <a:gd name="T0" fmla="*/ 0 w 63"/>
                  <a:gd name="T1" fmla="*/ 0 h 60"/>
                  <a:gd name="T2" fmla="*/ 0 w 63"/>
                  <a:gd name="T3" fmla="*/ 25 h 60"/>
                  <a:gd name="T4" fmla="*/ 63 w 63"/>
                  <a:gd name="T5" fmla="*/ 60 h 60"/>
                  <a:gd name="T6" fmla="*/ 63 w 63"/>
                  <a:gd name="T7" fmla="*/ 35 h 60"/>
                  <a:gd name="T8" fmla="*/ 0 w 63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0">
                    <a:moveTo>
                      <a:pt x="0" y="0"/>
                    </a:moveTo>
                    <a:lnTo>
                      <a:pt x="0" y="25"/>
                    </a:lnTo>
                    <a:lnTo>
                      <a:pt x="63" y="60"/>
                    </a:lnTo>
                    <a:lnTo>
                      <a:pt x="63" y="3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3" name="任意多边形: 形状 242"/>
              <p:cNvSpPr/>
              <p:nvPr/>
            </p:nvSpPr>
            <p:spPr bwMode="auto">
              <a:xfrm>
                <a:off x="7378037" y="2765638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3 h 50"/>
                  <a:gd name="T4" fmla="*/ 44 w 44"/>
                  <a:gd name="T5" fmla="*/ 50 h 50"/>
                  <a:gd name="T6" fmla="*/ 44 w 44"/>
                  <a:gd name="T7" fmla="*/ 25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3"/>
                    </a:lnTo>
                    <a:lnTo>
                      <a:pt x="44" y="50"/>
                    </a:lnTo>
                    <a:lnTo>
                      <a:pt x="44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4" name="任意多边形: 形状 243"/>
              <p:cNvSpPr/>
              <p:nvPr/>
            </p:nvSpPr>
            <p:spPr bwMode="auto">
              <a:xfrm>
                <a:off x="7378037" y="2765638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3 h 50"/>
                  <a:gd name="T4" fmla="*/ 44 w 44"/>
                  <a:gd name="T5" fmla="*/ 50 h 50"/>
                  <a:gd name="T6" fmla="*/ 44 w 44"/>
                  <a:gd name="T7" fmla="*/ 25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3"/>
                    </a:lnTo>
                    <a:lnTo>
                      <a:pt x="44" y="50"/>
                    </a:lnTo>
                    <a:lnTo>
                      <a:pt x="44" y="2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5" name="任意多边形: 形状 244"/>
              <p:cNvSpPr/>
              <p:nvPr/>
            </p:nvSpPr>
            <p:spPr bwMode="auto">
              <a:xfrm>
                <a:off x="7336330" y="2853027"/>
                <a:ext cx="129098" cy="123139"/>
              </a:xfrm>
              <a:custGeom>
                <a:avLst/>
                <a:gdLst>
                  <a:gd name="T0" fmla="*/ 0 w 65"/>
                  <a:gd name="T1" fmla="*/ 0 h 62"/>
                  <a:gd name="T2" fmla="*/ 0 w 65"/>
                  <a:gd name="T3" fmla="*/ 25 h 62"/>
                  <a:gd name="T4" fmla="*/ 65 w 65"/>
                  <a:gd name="T5" fmla="*/ 62 h 62"/>
                  <a:gd name="T6" fmla="*/ 65 w 65"/>
                  <a:gd name="T7" fmla="*/ 37 h 62"/>
                  <a:gd name="T8" fmla="*/ 0 w 65"/>
                  <a:gd name="T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2">
                    <a:moveTo>
                      <a:pt x="0" y="0"/>
                    </a:moveTo>
                    <a:lnTo>
                      <a:pt x="0" y="25"/>
                    </a:lnTo>
                    <a:lnTo>
                      <a:pt x="65" y="62"/>
                    </a:lnTo>
                    <a:lnTo>
                      <a:pt x="65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6" name="任意多边形: 形状 245"/>
              <p:cNvSpPr/>
              <p:nvPr/>
            </p:nvSpPr>
            <p:spPr bwMode="auto">
              <a:xfrm>
                <a:off x="7336330" y="2853027"/>
                <a:ext cx="129098" cy="123139"/>
              </a:xfrm>
              <a:custGeom>
                <a:avLst/>
                <a:gdLst>
                  <a:gd name="T0" fmla="*/ 0 w 65"/>
                  <a:gd name="T1" fmla="*/ 0 h 62"/>
                  <a:gd name="T2" fmla="*/ 0 w 65"/>
                  <a:gd name="T3" fmla="*/ 25 h 62"/>
                  <a:gd name="T4" fmla="*/ 65 w 65"/>
                  <a:gd name="T5" fmla="*/ 62 h 62"/>
                  <a:gd name="T6" fmla="*/ 65 w 65"/>
                  <a:gd name="T7" fmla="*/ 37 h 62"/>
                  <a:gd name="T8" fmla="*/ 0 w 65"/>
                  <a:gd name="T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2">
                    <a:moveTo>
                      <a:pt x="0" y="0"/>
                    </a:moveTo>
                    <a:lnTo>
                      <a:pt x="0" y="25"/>
                    </a:lnTo>
                    <a:lnTo>
                      <a:pt x="65" y="62"/>
                    </a:lnTo>
                    <a:lnTo>
                      <a:pt x="65" y="3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7" name="任意多边形: 形状 246"/>
              <p:cNvSpPr/>
              <p:nvPr/>
            </p:nvSpPr>
            <p:spPr bwMode="auto">
              <a:xfrm>
                <a:off x="7378037" y="2988083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3 h 50"/>
                  <a:gd name="T4" fmla="*/ 44 w 44"/>
                  <a:gd name="T5" fmla="*/ 50 h 50"/>
                  <a:gd name="T6" fmla="*/ 44 w 44"/>
                  <a:gd name="T7" fmla="*/ 25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3"/>
                    </a:lnTo>
                    <a:lnTo>
                      <a:pt x="44" y="50"/>
                    </a:lnTo>
                    <a:lnTo>
                      <a:pt x="44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8" name="任意多边形: 形状 247"/>
              <p:cNvSpPr/>
              <p:nvPr/>
            </p:nvSpPr>
            <p:spPr bwMode="auto">
              <a:xfrm>
                <a:off x="7378037" y="2988083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3 h 50"/>
                  <a:gd name="T4" fmla="*/ 44 w 44"/>
                  <a:gd name="T5" fmla="*/ 50 h 50"/>
                  <a:gd name="T6" fmla="*/ 44 w 44"/>
                  <a:gd name="T7" fmla="*/ 25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3"/>
                    </a:lnTo>
                    <a:lnTo>
                      <a:pt x="44" y="50"/>
                    </a:lnTo>
                    <a:lnTo>
                      <a:pt x="44" y="2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9" name="任意多边形: 形状 248"/>
              <p:cNvSpPr/>
              <p:nvPr/>
            </p:nvSpPr>
            <p:spPr bwMode="auto">
              <a:xfrm>
                <a:off x="7352218" y="3083416"/>
                <a:ext cx="113209" cy="117182"/>
              </a:xfrm>
              <a:custGeom>
                <a:avLst/>
                <a:gdLst>
                  <a:gd name="T0" fmla="*/ 0 w 57"/>
                  <a:gd name="T1" fmla="*/ 0 h 59"/>
                  <a:gd name="T2" fmla="*/ 0 w 57"/>
                  <a:gd name="T3" fmla="*/ 25 h 59"/>
                  <a:gd name="T4" fmla="*/ 57 w 57"/>
                  <a:gd name="T5" fmla="*/ 59 h 59"/>
                  <a:gd name="T6" fmla="*/ 57 w 57"/>
                  <a:gd name="T7" fmla="*/ 34 h 59"/>
                  <a:gd name="T8" fmla="*/ 0 w 57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9">
                    <a:moveTo>
                      <a:pt x="0" y="0"/>
                    </a:moveTo>
                    <a:lnTo>
                      <a:pt x="0" y="25"/>
                    </a:lnTo>
                    <a:lnTo>
                      <a:pt x="57" y="59"/>
                    </a:lnTo>
                    <a:lnTo>
                      <a:pt x="57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0" name="任意多边形: 形状 249"/>
              <p:cNvSpPr/>
              <p:nvPr/>
            </p:nvSpPr>
            <p:spPr bwMode="auto">
              <a:xfrm>
                <a:off x="7352218" y="3083416"/>
                <a:ext cx="113209" cy="117182"/>
              </a:xfrm>
              <a:custGeom>
                <a:avLst/>
                <a:gdLst>
                  <a:gd name="T0" fmla="*/ 0 w 57"/>
                  <a:gd name="T1" fmla="*/ 0 h 59"/>
                  <a:gd name="T2" fmla="*/ 0 w 57"/>
                  <a:gd name="T3" fmla="*/ 25 h 59"/>
                  <a:gd name="T4" fmla="*/ 57 w 57"/>
                  <a:gd name="T5" fmla="*/ 59 h 59"/>
                  <a:gd name="T6" fmla="*/ 57 w 57"/>
                  <a:gd name="T7" fmla="*/ 34 h 59"/>
                  <a:gd name="T8" fmla="*/ 0 w 57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9">
                    <a:moveTo>
                      <a:pt x="0" y="0"/>
                    </a:moveTo>
                    <a:lnTo>
                      <a:pt x="0" y="25"/>
                    </a:lnTo>
                    <a:lnTo>
                      <a:pt x="57" y="59"/>
                    </a:lnTo>
                    <a:lnTo>
                      <a:pt x="57" y="3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1" name="任意多边形: 形状 250"/>
              <p:cNvSpPr/>
              <p:nvPr/>
            </p:nvSpPr>
            <p:spPr bwMode="auto">
              <a:xfrm>
                <a:off x="7401871" y="3224430"/>
                <a:ext cx="63556" cy="87389"/>
              </a:xfrm>
              <a:custGeom>
                <a:avLst/>
                <a:gdLst>
                  <a:gd name="T0" fmla="*/ 0 w 32"/>
                  <a:gd name="T1" fmla="*/ 0 h 44"/>
                  <a:gd name="T2" fmla="*/ 0 w 32"/>
                  <a:gd name="T3" fmla="*/ 25 h 44"/>
                  <a:gd name="T4" fmla="*/ 32 w 32"/>
                  <a:gd name="T5" fmla="*/ 44 h 44"/>
                  <a:gd name="T6" fmla="*/ 32 w 32"/>
                  <a:gd name="T7" fmla="*/ 19 h 44"/>
                  <a:gd name="T8" fmla="*/ 0 w 32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4">
                    <a:moveTo>
                      <a:pt x="0" y="0"/>
                    </a:moveTo>
                    <a:lnTo>
                      <a:pt x="0" y="25"/>
                    </a:lnTo>
                    <a:lnTo>
                      <a:pt x="32" y="44"/>
                    </a:lnTo>
                    <a:lnTo>
                      <a:pt x="32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2" name="任意多边形: 形状 251"/>
              <p:cNvSpPr/>
              <p:nvPr/>
            </p:nvSpPr>
            <p:spPr bwMode="auto">
              <a:xfrm>
                <a:off x="7401871" y="3224430"/>
                <a:ext cx="63556" cy="87389"/>
              </a:xfrm>
              <a:custGeom>
                <a:avLst/>
                <a:gdLst>
                  <a:gd name="T0" fmla="*/ 0 w 32"/>
                  <a:gd name="T1" fmla="*/ 0 h 44"/>
                  <a:gd name="T2" fmla="*/ 0 w 32"/>
                  <a:gd name="T3" fmla="*/ 25 h 44"/>
                  <a:gd name="T4" fmla="*/ 32 w 32"/>
                  <a:gd name="T5" fmla="*/ 44 h 44"/>
                  <a:gd name="T6" fmla="*/ 32 w 32"/>
                  <a:gd name="T7" fmla="*/ 19 h 44"/>
                  <a:gd name="T8" fmla="*/ 0 w 32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4">
                    <a:moveTo>
                      <a:pt x="0" y="0"/>
                    </a:moveTo>
                    <a:lnTo>
                      <a:pt x="0" y="25"/>
                    </a:lnTo>
                    <a:lnTo>
                      <a:pt x="32" y="44"/>
                    </a:lnTo>
                    <a:lnTo>
                      <a:pt x="32" y="1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3" name="任意多边形: 形状 252"/>
              <p:cNvSpPr/>
              <p:nvPr/>
            </p:nvSpPr>
            <p:spPr bwMode="auto">
              <a:xfrm>
                <a:off x="7344274" y="3303875"/>
                <a:ext cx="121154" cy="119167"/>
              </a:xfrm>
              <a:custGeom>
                <a:avLst/>
                <a:gdLst>
                  <a:gd name="T0" fmla="*/ 0 w 61"/>
                  <a:gd name="T1" fmla="*/ 0 h 60"/>
                  <a:gd name="T2" fmla="*/ 0 w 61"/>
                  <a:gd name="T3" fmla="*/ 25 h 60"/>
                  <a:gd name="T4" fmla="*/ 61 w 61"/>
                  <a:gd name="T5" fmla="*/ 60 h 60"/>
                  <a:gd name="T6" fmla="*/ 61 w 61"/>
                  <a:gd name="T7" fmla="*/ 35 h 60"/>
                  <a:gd name="T8" fmla="*/ 0 w 61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60">
                    <a:moveTo>
                      <a:pt x="0" y="0"/>
                    </a:moveTo>
                    <a:lnTo>
                      <a:pt x="0" y="25"/>
                    </a:lnTo>
                    <a:lnTo>
                      <a:pt x="61" y="60"/>
                    </a:lnTo>
                    <a:lnTo>
                      <a:pt x="61" y="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4" name="任意多边形: 形状 253"/>
              <p:cNvSpPr/>
              <p:nvPr/>
            </p:nvSpPr>
            <p:spPr bwMode="auto">
              <a:xfrm>
                <a:off x="7344274" y="3303875"/>
                <a:ext cx="121154" cy="119167"/>
              </a:xfrm>
              <a:custGeom>
                <a:avLst/>
                <a:gdLst>
                  <a:gd name="T0" fmla="*/ 0 w 61"/>
                  <a:gd name="T1" fmla="*/ 0 h 60"/>
                  <a:gd name="T2" fmla="*/ 0 w 61"/>
                  <a:gd name="T3" fmla="*/ 25 h 60"/>
                  <a:gd name="T4" fmla="*/ 61 w 61"/>
                  <a:gd name="T5" fmla="*/ 60 h 60"/>
                  <a:gd name="T6" fmla="*/ 61 w 61"/>
                  <a:gd name="T7" fmla="*/ 35 h 60"/>
                  <a:gd name="T8" fmla="*/ 0 w 61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60">
                    <a:moveTo>
                      <a:pt x="0" y="0"/>
                    </a:moveTo>
                    <a:lnTo>
                      <a:pt x="0" y="25"/>
                    </a:lnTo>
                    <a:lnTo>
                      <a:pt x="61" y="60"/>
                    </a:lnTo>
                    <a:lnTo>
                      <a:pt x="61" y="3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5" name="任意多边形: 形状 254"/>
              <p:cNvSpPr/>
              <p:nvPr/>
            </p:nvSpPr>
            <p:spPr bwMode="auto">
              <a:xfrm>
                <a:off x="7352218" y="3419069"/>
                <a:ext cx="113209" cy="115195"/>
              </a:xfrm>
              <a:custGeom>
                <a:avLst/>
                <a:gdLst>
                  <a:gd name="T0" fmla="*/ 0 w 57"/>
                  <a:gd name="T1" fmla="*/ 0 h 58"/>
                  <a:gd name="T2" fmla="*/ 0 w 57"/>
                  <a:gd name="T3" fmla="*/ 25 h 58"/>
                  <a:gd name="T4" fmla="*/ 57 w 57"/>
                  <a:gd name="T5" fmla="*/ 58 h 58"/>
                  <a:gd name="T6" fmla="*/ 57 w 57"/>
                  <a:gd name="T7" fmla="*/ 33 h 58"/>
                  <a:gd name="T8" fmla="*/ 0 w 5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8">
                    <a:moveTo>
                      <a:pt x="0" y="0"/>
                    </a:moveTo>
                    <a:lnTo>
                      <a:pt x="0" y="25"/>
                    </a:lnTo>
                    <a:lnTo>
                      <a:pt x="57" y="58"/>
                    </a:lnTo>
                    <a:lnTo>
                      <a:pt x="57" y="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6" name="任意多边形: 形状 255"/>
              <p:cNvSpPr/>
              <p:nvPr/>
            </p:nvSpPr>
            <p:spPr bwMode="auto">
              <a:xfrm>
                <a:off x="7352218" y="3419069"/>
                <a:ext cx="113209" cy="115195"/>
              </a:xfrm>
              <a:custGeom>
                <a:avLst/>
                <a:gdLst>
                  <a:gd name="T0" fmla="*/ 0 w 57"/>
                  <a:gd name="T1" fmla="*/ 0 h 58"/>
                  <a:gd name="T2" fmla="*/ 0 w 57"/>
                  <a:gd name="T3" fmla="*/ 25 h 58"/>
                  <a:gd name="T4" fmla="*/ 57 w 57"/>
                  <a:gd name="T5" fmla="*/ 58 h 58"/>
                  <a:gd name="T6" fmla="*/ 57 w 57"/>
                  <a:gd name="T7" fmla="*/ 33 h 58"/>
                  <a:gd name="T8" fmla="*/ 0 w 5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8">
                    <a:moveTo>
                      <a:pt x="0" y="0"/>
                    </a:moveTo>
                    <a:lnTo>
                      <a:pt x="0" y="25"/>
                    </a:lnTo>
                    <a:lnTo>
                      <a:pt x="57" y="58"/>
                    </a:lnTo>
                    <a:lnTo>
                      <a:pt x="57" y="3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7" name="任意多边形: 形状 256"/>
              <p:cNvSpPr/>
              <p:nvPr/>
            </p:nvSpPr>
            <p:spPr bwMode="auto">
              <a:xfrm>
                <a:off x="6875550" y="3146972"/>
                <a:ext cx="49654" cy="73487"/>
              </a:xfrm>
              <a:custGeom>
                <a:avLst/>
                <a:gdLst>
                  <a:gd name="T0" fmla="*/ 0 w 25"/>
                  <a:gd name="T1" fmla="*/ 0 h 37"/>
                  <a:gd name="T2" fmla="*/ 0 w 25"/>
                  <a:gd name="T3" fmla="*/ 24 h 37"/>
                  <a:gd name="T4" fmla="*/ 25 w 25"/>
                  <a:gd name="T5" fmla="*/ 37 h 37"/>
                  <a:gd name="T6" fmla="*/ 25 w 25"/>
                  <a:gd name="T7" fmla="*/ 14 h 37"/>
                  <a:gd name="T8" fmla="*/ 0 w 25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7">
                    <a:moveTo>
                      <a:pt x="0" y="0"/>
                    </a:moveTo>
                    <a:lnTo>
                      <a:pt x="0" y="24"/>
                    </a:lnTo>
                    <a:lnTo>
                      <a:pt x="25" y="37"/>
                    </a:lnTo>
                    <a:lnTo>
                      <a:pt x="25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8" name="任意多边形: 形状 257"/>
              <p:cNvSpPr/>
              <p:nvPr/>
            </p:nvSpPr>
            <p:spPr bwMode="auto">
              <a:xfrm>
                <a:off x="6875550" y="3146972"/>
                <a:ext cx="49654" cy="73487"/>
              </a:xfrm>
              <a:custGeom>
                <a:avLst/>
                <a:gdLst>
                  <a:gd name="T0" fmla="*/ 0 w 25"/>
                  <a:gd name="T1" fmla="*/ 0 h 37"/>
                  <a:gd name="T2" fmla="*/ 0 w 25"/>
                  <a:gd name="T3" fmla="*/ 24 h 37"/>
                  <a:gd name="T4" fmla="*/ 25 w 25"/>
                  <a:gd name="T5" fmla="*/ 37 h 37"/>
                  <a:gd name="T6" fmla="*/ 25 w 25"/>
                  <a:gd name="T7" fmla="*/ 14 h 37"/>
                  <a:gd name="T8" fmla="*/ 0 w 25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7">
                    <a:moveTo>
                      <a:pt x="0" y="0"/>
                    </a:moveTo>
                    <a:lnTo>
                      <a:pt x="0" y="24"/>
                    </a:lnTo>
                    <a:lnTo>
                      <a:pt x="25" y="37"/>
                    </a:lnTo>
                    <a:lnTo>
                      <a:pt x="25" y="1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9" name="任意多边形: 形状 258"/>
              <p:cNvSpPr/>
              <p:nvPr/>
            </p:nvSpPr>
            <p:spPr bwMode="auto">
              <a:xfrm>
                <a:off x="6958967" y="3190667"/>
                <a:ext cx="107250" cy="113209"/>
              </a:xfrm>
              <a:custGeom>
                <a:avLst/>
                <a:gdLst>
                  <a:gd name="T0" fmla="*/ 0 w 54"/>
                  <a:gd name="T1" fmla="*/ 0 h 57"/>
                  <a:gd name="T2" fmla="*/ 0 w 54"/>
                  <a:gd name="T3" fmla="*/ 25 h 57"/>
                  <a:gd name="T4" fmla="*/ 54 w 54"/>
                  <a:gd name="T5" fmla="*/ 57 h 57"/>
                  <a:gd name="T6" fmla="*/ 54 w 54"/>
                  <a:gd name="T7" fmla="*/ 32 h 57"/>
                  <a:gd name="T8" fmla="*/ 0 w 54"/>
                  <a:gd name="T9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7">
                    <a:moveTo>
                      <a:pt x="0" y="0"/>
                    </a:moveTo>
                    <a:lnTo>
                      <a:pt x="0" y="25"/>
                    </a:lnTo>
                    <a:lnTo>
                      <a:pt x="54" y="57"/>
                    </a:lnTo>
                    <a:lnTo>
                      <a:pt x="54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0" name="任意多边形: 形状 259"/>
              <p:cNvSpPr/>
              <p:nvPr/>
            </p:nvSpPr>
            <p:spPr bwMode="auto">
              <a:xfrm>
                <a:off x="6958967" y="3190667"/>
                <a:ext cx="107250" cy="113209"/>
              </a:xfrm>
              <a:custGeom>
                <a:avLst/>
                <a:gdLst>
                  <a:gd name="T0" fmla="*/ 0 w 54"/>
                  <a:gd name="T1" fmla="*/ 0 h 57"/>
                  <a:gd name="T2" fmla="*/ 0 w 54"/>
                  <a:gd name="T3" fmla="*/ 25 h 57"/>
                  <a:gd name="T4" fmla="*/ 54 w 54"/>
                  <a:gd name="T5" fmla="*/ 57 h 57"/>
                  <a:gd name="T6" fmla="*/ 54 w 54"/>
                  <a:gd name="T7" fmla="*/ 32 h 57"/>
                  <a:gd name="T8" fmla="*/ 0 w 54"/>
                  <a:gd name="T9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7">
                    <a:moveTo>
                      <a:pt x="0" y="0"/>
                    </a:moveTo>
                    <a:lnTo>
                      <a:pt x="0" y="25"/>
                    </a:lnTo>
                    <a:lnTo>
                      <a:pt x="54" y="57"/>
                    </a:lnTo>
                    <a:lnTo>
                      <a:pt x="54" y="3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1" name="任意多边形: 形状 260"/>
              <p:cNvSpPr/>
              <p:nvPr/>
            </p:nvSpPr>
            <p:spPr bwMode="auto">
              <a:xfrm>
                <a:off x="6970884" y="3526320"/>
                <a:ext cx="182723" cy="152932"/>
              </a:xfrm>
              <a:custGeom>
                <a:avLst/>
                <a:gdLst>
                  <a:gd name="T0" fmla="*/ 0 w 92"/>
                  <a:gd name="T1" fmla="*/ 0 h 77"/>
                  <a:gd name="T2" fmla="*/ 0 w 92"/>
                  <a:gd name="T3" fmla="*/ 25 h 77"/>
                  <a:gd name="T4" fmla="*/ 92 w 92"/>
                  <a:gd name="T5" fmla="*/ 77 h 77"/>
                  <a:gd name="T6" fmla="*/ 92 w 92"/>
                  <a:gd name="T7" fmla="*/ 52 h 77"/>
                  <a:gd name="T8" fmla="*/ 0 w 92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77">
                    <a:moveTo>
                      <a:pt x="0" y="0"/>
                    </a:moveTo>
                    <a:lnTo>
                      <a:pt x="0" y="25"/>
                    </a:lnTo>
                    <a:lnTo>
                      <a:pt x="92" y="77"/>
                    </a:lnTo>
                    <a:lnTo>
                      <a:pt x="92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2" name="任意多边形: 形状 261"/>
              <p:cNvSpPr/>
              <p:nvPr/>
            </p:nvSpPr>
            <p:spPr bwMode="auto">
              <a:xfrm>
                <a:off x="6970884" y="3526320"/>
                <a:ext cx="182723" cy="152932"/>
              </a:xfrm>
              <a:custGeom>
                <a:avLst/>
                <a:gdLst>
                  <a:gd name="T0" fmla="*/ 0 w 92"/>
                  <a:gd name="T1" fmla="*/ 0 h 77"/>
                  <a:gd name="T2" fmla="*/ 0 w 92"/>
                  <a:gd name="T3" fmla="*/ 25 h 77"/>
                  <a:gd name="T4" fmla="*/ 92 w 92"/>
                  <a:gd name="T5" fmla="*/ 77 h 77"/>
                  <a:gd name="T6" fmla="*/ 92 w 92"/>
                  <a:gd name="T7" fmla="*/ 52 h 77"/>
                  <a:gd name="T8" fmla="*/ 0 w 92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77">
                    <a:moveTo>
                      <a:pt x="0" y="0"/>
                    </a:moveTo>
                    <a:lnTo>
                      <a:pt x="0" y="25"/>
                    </a:lnTo>
                    <a:lnTo>
                      <a:pt x="92" y="77"/>
                    </a:lnTo>
                    <a:lnTo>
                      <a:pt x="92" y="5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3" name="任意多边形: 形状 262"/>
              <p:cNvSpPr/>
              <p:nvPr/>
            </p:nvSpPr>
            <p:spPr bwMode="auto">
              <a:xfrm>
                <a:off x="7203259" y="3657403"/>
                <a:ext cx="75472" cy="91361"/>
              </a:xfrm>
              <a:custGeom>
                <a:avLst/>
                <a:gdLst>
                  <a:gd name="T0" fmla="*/ 0 w 38"/>
                  <a:gd name="T1" fmla="*/ 0 h 46"/>
                  <a:gd name="T2" fmla="*/ 0 w 38"/>
                  <a:gd name="T3" fmla="*/ 25 h 46"/>
                  <a:gd name="T4" fmla="*/ 38 w 38"/>
                  <a:gd name="T5" fmla="*/ 46 h 46"/>
                  <a:gd name="T6" fmla="*/ 38 w 38"/>
                  <a:gd name="T7" fmla="*/ 21 h 46"/>
                  <a:gd name="T8" fmla="*/ 0 w 38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6">
                    <a:moveTo>
                      <a:pt x="0" y="0"/>
                    </a:moveTo>
                    <a:lnTo>
                      <a:pt x="0" y="25"/>
                    </a:lnTo>
                    <a:lnTo>
                      <a:pt x="38" y="46"/>
                    </a:lnTo>
                    <a:lnTo>
                      <a:pt x="38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4" name="任意多边形: 形状 263"/>
              <p:cNvSpPr/>
              <p:nvPr/>
            </p:nvSpPr>
            <p:spPr bwMode="auto">
              <a:xfrm>
                <a:off x="7203259" y="3657403"/>
                <a:ext cx="75472" cy="91361"/>
              </a:xfrm>
              <a:custGeom>
                <a:avLst/>
                <a:gdLst>
                  <a:gd name="T0" fmla="*/ 0 w 38"/>
                  <a:gd name="T1" fmla="*/ 0 h 46"/>
                  <a:gd name="T2" fmla="*/ 0 w 38"/>
                  <a:gd name="T3" fmla="*/ 25 h 46"/>
                  <a:gd name="T4" fmla="*/ 38 w 38"/>
                  <a:gd name="T5" fmla="*/ 46 h 46"/>
                  <a:gd name="T6" fmla="*/ 38 w 38"/>
                  <a:gd name="T7" fmla="*/ 21 h 46"/>
                  <a:gd name="T8" fmla="*/ 0 w 38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6">
                    <a:moveTo>
                      <a:pt x="0" y="0"/>
                    </a:moveTo>
                    <a:lnTo>
                      <a:pt x="0" y="25"/>
                    </a:lnTo>
                    <a:lnTo>
                      <a:pt x="38" y="46"/>
                    </a:lnTo>
                    <a:lnTo>
                      <a:pt x="38" y="2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5" name="任意多边形: 形状 264"/>
              <p:cNvSpPr/>
              <p:nvPr/>
            </p:nvSpPr>
            <p:spPr bwMode="auto">
              <a:xfrm>
                <a:off x="7596510" y="2666332"/>
                <a:ext cx="220460" cy="178750"/>
              </a:xfrm>
              <a:custGeom>
                <a:avLst/>
                <a:gdLst>
                  <a:gd name="T0" fmla="*/ 0 w 111"/>
                  <a:gd name="T1" fmla="*/ 0 h 90"/>
                  <a:gd name="T2" fmla="*/ 0 w 111"/>
                  <a:gd name="T3" fmla="*/ 25 h 90"/>
                  <a:gd name="T4" fmla="*/ 111 w 111"/>
                  <a:gd name="T5" fmla="*/ 90 h 90"/>
                  <a:gd name="T6" fmla="*/ 111 w 111"/>
                  <a:gd name="T7" fmla="*/ 65 h 90"/>
                  <a:gd name="T8" fmla="*/ 0 w 111"/>
                  <a:gd name="T9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90">
                    <a:moveTo>
                      <a:pt x="0" y="0"/>
                    </a:moveTo>
                    <a:lnTo>
                      <a:pt x="0" y="25"/>
                    </a:lnTo>
                    <a:lnTo>
                      <a:pt x="111" y="90"/>
                    </a:lnTo>
                    <a:lnTo>
                      <a:pt x="111" y="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6" name="任意多边形: 形状 265"/>
              <p:cNvSpPr/>
              <p:nvPr/>
            </p:nvSpPr>
            <p:spPr bwMode="auto">
              <a:xfrm>
                <a:off x="7596510" y="2666332"/>
                <a:ext cx="220460" cy="178750"/>
              </a:xfrm>
              <a:custGeom>
                <a:avLst/>
                <a:gdLst>
                  <a:gd name="T0" fmla="*/ 0 w 111"/>
                  <a:gd name="T1" fmla="*/ 0 h 90"/>
                  <a:gd name="T2" fmla="*/ 0 w 111"/>
                  <a:gd name="T3" fmla="*/ 25 h 90"/>
                  <a:gd name="T4" fmla="*/ 111 w 111"/>
                  <a:gd name="T5" fmla="*/ 90 h 90"/>
                  <a:gd name="T6" fmla="*/ 111 w 111"/>
                  <a:gd name="T7" fmla="*/ 65 h 90"/>
                  <a:gd name="T8" fmla="*/ 0 w 111"/>
                  <a:gd name="T9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90">
                    <a:moveTo>
                      <a:pt x="0" y="0"/>
                    </a:moveTo>
                    <a:lnTo>
                      <a:pt x="0" y="25"/>
                    </a:lnTo>
                    <a:lnTo>
                      <a:pt x="111" y="90"/>
                    </a:lnTo>
                    <a:lnTo>
                      <a:pt x="111" y="6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7" name="任意多边形: 形状 266"/>
              <p:cNvSpPr/>
              <p:nvPr/>
            </p:nvSpPr>
            <p:spPr bwMode="auto">
              <a:xfrm>
                <a:off x="7854705" y="2815290"/>
                <a:ext cx="79445" cy="95334"/>
              </a:xfrm>
              <a:custGeom>
                <a:avLst/>
                <a:gdLst>
                  <a:gd name="T0" fmla="*/ 0 w 40"/>
                  <a:gd name="T1" fmla="*/ 0 h 48"/>
                  <a:gd name="T2" fmla="*/ 0 w 40"/>
                  <a:gd name="T3" fmla="*/ 23 h 48"/>
                  <a:gd name="T4" fmla="*/ 40 w 40"/>
                  <a:gd name="T5" fmla="*/ 48 h 48"/>
                  <a:gd name="T6" fmla="*/ 40 w 40"/>
                  <a:gd name="T7" fmla="*/ 23 h 48"/>
                  <a:gd name="T8" fmla="*/ 0 w 40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8">
                    <a:moveTo>
                      <a:pt x="0" y="0"/>
                    </a:moveTo>
                    <a:lnTo>
                      <a:pt x="0" y="23"/>
                    </a:lnTo>
                    <a:lnTo>
                      <a:pt x="40" y="48"/>
                    </a:lnTo>
                    <a:lnTo>
                      <a:pt x="40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8" name="任意多边形: 形状 267"/>
              <p:cNvSpPr/>
              <p:nvPr/>
            </p:nvSpPr>
            <p:spPr bwMode="auto">
              <a:xfrm>
                <a:off x="7854705" y="2815290"/>
                <a:ext cx="79445" cy="95334"/>
              </a:xfrm>
              <a:custGeom>
                <a:avLst/>
                <a:gdLst>
                  <a:gd name="T0" fmla="*/ 0 w 40"/>
                  <a:gd name="T1" fmla="*/ 0 h 48"/>
                  <a:gd name="T2" fmla="*/ 0 w 40"/>
                  <a:gd name="T3" fmla="*/ 23 h 48"/>
                  <a:gd name="T4" fmla="*/ 40 w 40"/>
                  <a:gd name="T5" fmla="*/ 48 h 48"/>
                  <a:gd name="T6" fmla="*/ 40 w 40"/>
                  <a:gd name="T7" fmla="*/ 23 h 48"/>
                  <a:gd name="T8" fmla="*/ 0 w 40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8">
                    <a:moveTo>
                      <a:pt x="0" y="0"/>
                    </a:moveTo>
                    <a:lnTo>
                      <a:pt x="0" y="23"/>
                    </a:lnTo>
                    <a:lnTo>
                      <a:pt x="40" y="48"/>
                    </a:lnTo>
                    <a:lnTo>
                      <a:pt x="40" y="2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9" name="任意多边形: 形状 268"/>
              <p:cNvSpPr/>
              <p:nvPr/>
            </p:nvSpPr>
            <p:spPr bwMode="auto">
              <a:xfrm>
                <a:off x="7965928" y="2880832"/>
                <a:ext cx="53626" cy="79445"/>
              </a:xfrm>
              <a:custGeom>
                <a:avLst/>
                <a:gdLst>
                  <a:gd name="T0" fmla="*/ 0 w 27"/>
                  <a:gd name="T1" fmla="*/ 0 h 40"/>
                  <a:gd name="T2" fmla="*/ 0 w 27"/>
                  <a:gd name="T3" fmla="*/ 23 h 40"/>
                  <a:gd name="T4" fmla="*/ 27 w 27"/>
                  <a:gd name="T5" fmla="*/ 40 h 40"/>
                  <a:gd name="T6" fmla="*/ 27 w 27"/>
                  <a:gd name="T7" fmla="*/ 15 h 40"/>
                  <a:gd name="T8" fmla="*/ 0 w 27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0">
                    <a:moveTo>
                      <a:pt x="0" y="0"/>
                    </a:moveTo>
                    <a:lnTo>
                      <a:pt x="0" y="23"/>
                    </a:lnTo>
                    <a:lnTo>
                      <a:pt x="27" y="40"/>
                    </a:lnTo>
                    <a:lnTo>
                      <a:pt x="27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0" name="任意多边形: 形状 269"/>
              <p:cNvSpPr/>
              <p:nvPr/>
            </p:nvSpPr>
            <p:spPr bwMode="auto">
              <a:xfrm>
                <a:off x="7965928" y="2880832"/>
                <a:ext cx="53626" cy="79445"/>
              </a:xfrm>
              <a:custGeom>
                <a:avLst/>
                <a:gdLst>
                  <a:gd name="T0" fmla="*/ 0 w 27"/>
                  <a:gd name="T1" fmla="*/ 0 h 40"/>
                  <a:gd name="T2" fmla="*/ 0 w 27"/>
                  <a:gd name="T3" fmla="*/ 23 h 40"/>
                  <a:gd name="T4" fmla="*/ 27 w 27"/>
                  <a:gd name="T5" fmla="*/ 40 h 40"/>
                  <a:gd name="T6" fmla="*/ 27 w 27"/>
                  <a:gd name="T7" fmla="*/ 15 h 40"/>
                  <a:gd name="T8" fmla="*/ 0 w 27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0">
                    <a:moveTo>
                      <a:pt x="0" y="0"/>
                    </a:moveTo>
                    <a:lnTo>
                      <a:pt x="0" y="23"/>
                    </a:lnTo>
                    <a:lnTo>
                      <a:pt x="27" y="40"/>
                    </a:lnTo>
                    <a:lnTo>
                      <a:pt x="27" y="1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1" name="任意多边形: 形状 270"/>
              <p:cNvSpPr/>
              <p:nvPr/>
            </p:nvSpPr>
            <p:spPr bwMode="auto">
              <a:xfrm>
                <a:off x="7596510" y="2777554"/>
                <a:ext cx="121154" cy="121154"/>
              </a:xfrm>
              <a:custGeom>
                <a:avLst/>
                <a:gdLst>
                  <a:gd name="T0" fmla="*/ 0 w 61"/>
                  <a:gd name="T1" fmla="*/ 0 h 61"/>
                  <a:gd name="T2" fmla="*/ 0 w 61"/>
                  <a:gd name="T3" fmla="*/ 25 h 61"/>
                  <a:gd name="T4" fmla="*/ 61 w 61"/>
                  <a:gd name="T5" fmla="*/ 61 h 61"/>
                  <a:gd name="T6" fmla="*/ 61 w 61"/>
                  <a:gd name="T7" fmla="*/ 36 h 61"/>
                  <a:gd name="T8" fmla="*/ 0 w 61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61">
                    <a:moveTo>
                      <a:pt x="0" y="0"/>
                    </a:moveTo>
                    <a:lnTo>
                      <a:pt x="0" y="25"/>
                    </a:lnTo>
                    <a:lnTo>
                      <a:pt x="61" y="61"/>
                    </a:lnTo>
                    <a:lnTo>
                      <a:pt x="61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2" name="任意多边形: 形状 271"/>
              <p:cNvSpPr/>
              <p:nvPr/>
            </p:nvSpPr>
            <p:spPr bwMode="auto">
              <a:xfrm>
                <a:off x="7596510" y="2777554"/>
                <a:ext cx="121154" cy="121154"/>
              </a:xfrm>
              <a:custGeom>
                <a:avLst/>
                <a:gdLst>
                  <a:gd name="T0" fmla="*/ 0 w 61"/>
                  <a:gd name="T1" fmla="*/ 0 h 61"/>
                  <a:gd name="T2" fmla="*/ 0 w 61"/>
                  <a:gd name="T3" fmla="*/ 25 h 61"/>
                  <a:gd name="T4" fmla="*/ 61 w 61"/>
                  <a:gd name="T5" fmla="*/ 61 h 61"/>
                  <a:gd name="T6" fmla="*/ 61 w 61"/>
                  <a:gd name="T7" fmla="*/ 36 h 61"/>
                  <a:gd name="T8" fmla="*/ 0 w 61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61">
                    <a:moveTo>
                      <a:pt x="0" y="0"/>
                    </a:moveTo>
                    <a:lnTo>
                      <a:pt x="0" y="25"/>
                    </a:lnTo>
                    <a:lnTo>
                      <a:pt x="61" y="61"/>
                    </a:lnTo>
                    <a:lnTo>
                      <a:pt x="61" y="3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3" name="任意多边形: 形状 272"/>
              <p:cNvSpPr/>
              <p:nvPr/>
            </p:nvSpPr>
            <p:spPr bwMode="auto">
              <a:xfrm>
                <a:off x="7751427" y="2864943"/>
                <a:ext cx="148959" cy="137043"/>
              </a:xfrm>
              <a:custGeom>
                <a:avLst/>
                <a:gdLst>
                  <a:gd name="T0" fmla="*/ 0 w 75"/>
                  <a:gd name="T1" fmla="*/ 0 h 69"/>
                  <a:gd name="T2" fmla="*/ 0 w 75"/>
                  <a:gd name="T3" fmla="*/ 25 h 69"/>
                  <a:gd name="T4" fmla="*/ 75 w 75"/>
                  <a:gd name="T5" fmla="*/ 69 h 69"/>
                  <a:gd name="T6" fmla="*/ 75 w 75"/>
                  <a:gd name="T7" fmla="*/ 44 h 69"/>
                  <a:gd name="T8" fmla="*/ 0 w 75"/>
                  <a:gd name="T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69">
                    <a:moveTo>
                      <a:pt x="0" y="0"/>
                    </a:moveTo>
                    <a:lnTo>
                      <a:pt x="0" y="25"/>
                    </a:lnTo>
                    <a:lnTo>
                      <a:pt x="75" y="69"/>
                    </a:lnTo>
                    <a:lnTo>
                      <a:pt x="75" y="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4" name="任意多边形: 形状 273"/>
              <p:cNvSpPr/>
              <p:nvPr/>
            </p:nvSpPr>
            <p:spPr bwMode="auto">
              <a:xfrm>
                <a:off x="7751427" y="2864943"/>
                <a:ext cx="148959" cy="137043"/>
              </a:xfrm>
              <a:custGeom>
                <a:avLst/>
                <a:gdLst>
                  <a:gd name="T0" fmla="*/ 0 w 75"/>
                  <a:gd name="T1" fmla="*/ 0 h 69"/>
                  <a:gd name="T2" fmla="*/ 0 w 75"/>
                  <a:gd name="T3" fmla="*/ 25 h 69"/>
                  <a:gd name="T4" fmla="*/ 75 w 75"/>
                  <a:gd name="T5" fmla="*/ 69 h 69"/>
                  <a:gd name="T6" fmla="*/ 75 w 75"/>
                  <a:gd name="T7" fmla="*/ 44 h 69"/>
                  <a:gd name="T8" fmla="*/ 0 w 75"/>
                  <a:gd name="T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69">
                    <a:moveTo>
                      <a:pt x="0" y="0"/>
                    </a:moveTo>
                    <a:lnTo>
                      <a:pt x="0" y="25"/>
                    </a:lnTo>
                    <a:lnTo>
                      <a:pt x="75" y="69"/>
                    </a:lnTo>
                    <a:lnTo>
                      <a:pt x="75" y="4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5" name="任意多边形: 形状 274"/>
              <p:cNvSpPr/>
              <p:nvPr/>
            </p:nvSpPr>
            <p:spPr bwMode="auto">
              <a:xfrm>
                <a:off x="7934150" y="2972194"/>
                <a:ext cx="57598" cy="79445"/>
              </a:xfrm>
              <a:custGeom>
                <a:avLst/>
                <a:gdLst>
                  <a:gd name="T0" fmla="*/ 0 w 29"/>
                  <a:gd name="T1" fmla="*/ 0 h 40"/>
                  <a:gd name="T2" fmla="*/ 0 w 29"/>
                  <a:gd name="T3" fmla="*/ 25 h 40"/>
                  <a:gd name="T4" fmla="*/ 29 w 29"/>
                  <a:gd name="T5" fmla="*/ 40 h 40"/>
                  <a:gd name="T6" fmla="*/ 29 w 29"/>
                  <a:gd name="T7" fmla="*/ 17 h 40"/>
                  <a:gd name="T8" fmla="*/ 0 w 29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0">
                    <a:moveTo>
                      <a:pt x="0" y="0"/>
                    </a:moveTo>
                    <a:lnTo>
                      <a:pt x="0" y="25"/>
                    </a:lnTo>
                    <a:lnTo>
                      <a:pt x="29" y="40"/>
                    </a:lnTo>
                    <a:lnTo>
                      <a:pt x="29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6" name="任意多边形: 形状 275"/>
              <p:cNvSpPr/>
              <p:nvPr/>
            </p:nvSpPr>
            <p:spPr bwMode="auto">
              <a:xfrm>
                <a:off x="7934150" y="2972194"/>
                <a:ext cx="57598" cy="79445"/>
              </a:xfrm>
              <a:custGeom>
                <a:avLst/>
                <a:gdLst>
                  <a:gd name="T0" fmla="*/ 0 w 29"/>
                  <a:gd name="T1" fmla="*/ 0 h 40"/>
                  <a:gd name="T2" fmla="*/ 0 w 29"/>
                  <a:gd name="T3" fmla="*/ 25 h 40"/>
                  <a:gd name="T4" fmla="*/ 29 w 29"/>
                  <a:gd name="T5" fmla="*/ 40 h 40"/>
                  <a:gd name="T6" fmla="*/ 29 w 29"/>
                  <a:gd name="T7" fmla="*/ 17 h 40"/>
                  <a:gd name="T8" fmla="*/ 0 w 29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0">
                    <a:moveTo>
                      <a:pt x="0" y="0"/>
                    </a:moveTo>
                    <a:lnTo>
                      <a:pt x="0" y="25"/>
                    </a:lnTo>
                    <a:lnTo>
                      <a:pt x="29" y="40"/>
                    </a:lnTo>
                    <a:lnTo>
                      <a:pt x="29" y="1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任意多边形: 形状 276"/>
              <p:cNvSpPr/>
              <p:nvPr/>
            </p:nvSpPr>
            <p:spPr bwMode="auto">
              <a:xfrm>
                <a:off x="8019554" y="3021846"/>
                <a:ext cx="55611" cy="79445"/>
              </a:xfrm>
              <a:custGeom>
                <a:avLst/>
                <a:gdLst>
                  <a:gd name="T0" fmla="*/ 0 w 28"/>
                  <a:gd name="T1" fmla="*/ 0 h 40"/>
                  <a:gd name="T2" fmla="*/ 0 w 28"/>
                  <a:gd name="T3" fmla="*/ 25 h 40"/>
                  <a:gd name="T4" fmla="*/ 28 w 28"/>
                  <a:gd name="T5" fmla="*/ 40 h 40"/>
                  <a:gd name="T6" fmla="*/ 28 w 28"/>
                  <a:gd name="T7" fmla="*/ 15 h 40"/>
                  <a:gd name="T8" fmla="*/ 0 w 28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0">
                    <a:moveTo>
                      <a:pt x="0" y="0"/>
                    </a:moveTo>
                    <a:lnTo>
                      <a:pt x="0" y="25"/>
                    </a:lnTo>
                    <a:lnTo>
                      <a:pt x="28" y="40"/>
                    </a:lnTo>
                    <a:lnTo>
                      <a:pt x="28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任意多边形: 形状 277"/>
              <p:cNvSpPr/>
              <p:nvPr/>
            </p:nvSpPr>
            <p:spPr bwMode="auto">
              <a:xfrm>
                <a:off x="8019554" y="3021846"/>
                <a:ext cx="55611" cy="79445"/>
              </a:xfrm>
              <a:custGeom>
                <a:avLst/>
                <a:gdLst>
                  <a:gd name="T0" fmla="*/ 0 w 28"/>
                  <a:gd name="T1" fmla="*/ 0 h 40"/>
                  <a:gd name="T2" fmla="*/ 0 w 28"/>
                  <a:gd name="T3" fmla="*/ 25 h 40"/>
                  <a:gd name="T4" fmla="*/ 28 w 28"/>
                  <a:gd name="T5" fmla="*/ 40 h 40"/>
                  <a:gd name="T6" fmla="*/ 28 w 28"/>
                  <a:gd name="T7" fmla="*/ 15 h 40"/>
                  <a:gd name="T8" fmla="*/ 0 w 28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0">
                    <a:moveTo>
                      <a:pt x="0" y="0"/>
                    </a:moveTo>
                    <a:lnTo>
                      <a:pt x="0" y="25"/>
                    </a:lnTo>
                    <a:lnTo>
                      <a:pt x="28" y="40"/>
                    </a:lnTo>
                    <a:lnTo>
                      <a:pt x="28" y="1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任意多边形: 形状 278"/>
              <p:cNvSpPr/>
              <p:nvPr/>
            </p:nvSpPr>
            <p:spPr bwMode="auto">
              <a:xfrm>
                <a:off x="7596510" y="2890762"/>
                <a:ext cx="87389" cy="97320"/>
              </a:xfrm>
              <a:custGeom>
                <a:avLst/>
                <a:gdLst>
                  <a:gd name="T0" fmla="*/ 0 w 44"/>
                  <a:gd name="T1" fmla="*/ 0 h 49"/>
                  <a:gd name="T2" fmla="*/ 0 w 44"/>
                  <a:gd name="T3" fmla="*/ 25 h 49"/>
                  <a:gd name="T4" fmla="*/ 44 w 44"/>
                  <a:gd name="T5" fmla="*/ 49 h 49"/>
                  <a:gd name="T6" fmla="*/ 44 w 44"/>
                  <a:gd name="T7" fmla="*/ 25 h 49"/>
                  <a:gd name="T8" fmla="*/ 0 w 44"/>
                  <a:gd name="T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9">
                    <a:moveTo>
                      <a:pt x="0" y="0"/>
                    </a:moveTo>
                    <a:lnTo>
                      <a:pt x="0" y="25"/>
                    </a:lnTo>
                    <a:lnTo>
                      <a:pt x="44" y="49"/>
                    </a:lnTo>
                    <a:lnTo>
                      <a:pt x="44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任意多边形: 形状 279"/>
              <p:cNvSpPr/>
              <p:nvPr/>
            </p:nvSpPr>
            <p:spPr bwMode="auto">
              <a:xfrm>
                <a:off x="7596510" y="2890762"/>
                <a:ext cx="87389" cy="97320"/>
              </a:xfrm>
              <a:custGeom>
                <a:avLst/>
                <a:gdLst>
                  <a:gd name="T0" fmla="*/ 0 w 44"/>
                  <a:gd name="T1" fmla="*/ 0 h 49"/>
                  <a:gd name="T2" fmla="*/ 0 w 44"/>
                  <a:gd name="T3" fmla="*/ 25 h 49"/>
                  <a:gd name="T4" fmla="*/ 44 w 44"/>
                  <a:gd name="T5" fmla="*/ 49 h 49"/>
                  <a:gd name="T6" fmla="*/ 44 w 44"/>
                  <a:gd name="T7" fmla="*/ 25 h 49"/>
                  <a:gd name="T8" fmla="*/ 0 w 44"/>
                  <a:gd name="T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9">
                    <a:moveTo>
                      <a:pt x="0" y="0"/>
                    </a:moveTo>
                    <a:lnTo>
                      <a:pt x="0" y="25"/>
                    </a:lnTo>
                    <a:lnTo>
                      <a:pt x="44" y="49"/>
                    </a:lnTo>
                    <a:lnTo>
                      <a:pt x="44" y="2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任意多边形: 形状 280"/>
              <p:cNvSpPr/>
              <p:nvPr/>
            </p:nvSpPr>
            <p:spPr bwMode="auto">
              <a:xfrm>
                <a:off x="7717664" y="2960277"/>
                <a:ext cx="29792" cy="65542"/>
              </a:xfrm>
              <a:custGeom>
                <a:avLst/>
                <a:gdLst>
                  <a:gd name="T0" fmla="*/ 0 w 15"/>
                  <a:gd name="T1" fmla="*/ 0 h 33"/>
                  <a:gd name="T2" fmla="*/ 0 w 15"/>
                  <a:gd name="T3" fmla="*/ 25 h 33"/>
                  <a:gd name="T4" fmla="*/ 15 w 15"/>
                  <a:gd name="T5" fmla="*/ 33 h 33"/>
                  <a:gd name="T6" fmla="*/ 15 w 15"/>
                  <a:gd name="T7" fmla="*/ 8 h 33"/>
                  <a:gd name="T8" fmla="*/ 0 w 15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33">
                    <a:moveTo>
                      <a:pt x="0" y="0"/>
                    </a:moveTo>
                    <a:lnTo>
                      <a:pt x="0" y="25"/>
                    </a:lnTo>
                    <a:lnTo>
                      <a:pt x="15" y="33"/>
                    </a:lnTo>
                    <a:lnTo>
                      <a:pt x="15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任意多边形: 形状 281"/>
              <p:cNvSpPr/>
              <p:nvPr/>
            </p:nvSpPr>
            <p:spPr bwMode="auto">
              <a:xfrm>
                <a:off x="7717664" y="2960277"/>
                <a:ext cx="29792" cy="65542"/>
              </a:xfrm>
              <a:custGeom>
                <a:avLst/>
                <a:gdLst>
                  <a:gd name="T0" fmla="*/ 0 w 15"/>
                  <a:gd name="T1" fmla="*/ 0 h 33"/>
                  <a:gd name="T2" fmla="*/ 0 w 15"/>
                  <a:gd name="T3" fmla="*/ 25 h 33"/>
                  <a:gd name="T4" fmla="*/ 15 w 15"/>
                  <a:gd name="T5" fmla="*/ 33 h 33"/>
                  <a:gd name="T6" fmla="*/ 15 w 15"/>
                  <a:gd name="T7" fmla="*/ 8 h 33"/>
                  <a:gd name="T8" fmla="*/ 0 w 15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33">
                    <a:moveTo>
                      <a:pt x="0" y="0"/>
                    </a:moveTo>
                    <a:lnTo>
                      <a:pt x="0" y="25"/>
                    </a:lnTo>
                    <a:lnTo>
                      <a:pt x="15" y="33"/>
                    </a:lnTo>
                    <a:lnTo>
                      <a:pt x="15" y="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任意多边形: 形状 282"/>
              <p:cNvSpPr/>
              <p:nvPr/>
            </p:nvSpPr>
            <p:spPr bwMode="auto">
              <a:xfrm>
                <a:off x="7783205" y="2998013"/>
                <a:ext cx="55611" cy="77459"/>
              </a:xfrm>
              <a:custGeom>
                <a:avLst/>
                <a:gdLst>
                  <a:gd name="T0" fmla="*/ 0 w 28"/>
                  <a:gd name="T1" fmla="*/ 0 h 39"/>
                  <a:gd name="T2" fmla="*/ 0 w 28"/>
                  <a:gd name="T3" fmla="*/ 25 h 39"/>
                  <a:gd name="T4" fmla="*/ 28 w 28"/>
                  <a:gd name="T5" fmla="*/ 39 h 39"/>
                  <a:gd name="T6" fmla="*/ 28 w 28"/>
                  <a:gd name="T7" fmla="*/ 14 h 39"/>
                  <a:gd name="T8" fmla="*/ 0 w 28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9">
                    <a:moveTo>
                      <a:pt x="0" y="0"/>
                    </a:moveTo>
                    <a:lnTo>
                      <a:pt x="0" y="25"/>
                    </a:lnTo>
                    <a:lnTo>
                      <a:pt x="28" y="39"/>
                    </a:lnTo>
                    <a:lnTo>
                      <a:pt x="28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任意多边形: 形状 283"/>
              <p:cNvSpPr/>
              <p:nvPr/>
            </p:nvSpPr>
            <p:spPr bwMode="auto">
              <a:xfrm>
                <a:off x="7783205" y="2998013"/>
                <a:ext cx="55611" cy="77459"/>
              </a:xfrm>
              <a:custGeom>
                <a:avLst/>
                <a:gdLst>
                  <a:gd name="T0" fmla="*/ 0 w 28"/>
                  <a:gd name="T1" fmla="*/ 0 h 39"/>
                  <a:gd name="T2" fmla="*/ 0 w 28"/>
                  <a:gd name="T3" fmla="*/ 25 h 39"/>
                  <a:gd name="T4" fmla="*/ 28 w 28"/>
                  <a:gd name="T5" fmla="*/ 39 h 39"/>
                  <a:gd name="T6" fmla="*/ 28 w 28"/>
                  <a:gd name="T7" fmla="*/ 14 h 39"/>
                  <a:gd name="T8" fmla="*/ 0 w 28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9">
                    <a:moveTo>
                      <a:pt x="0" y="0"/>
                    </a:moveTo>
                    <a:lnTo>
                      <a:pt x="0" y="25"/>
                    </a:lnTo>
                    <a:lnTo>
                      <a:pt x="28" y="39"/>
                    </a:lnTo>
                    <a:lnTo>
                      <a:pt x="28" y="1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任意多边形: 形状 284"/>
              <p:cNvSpPr/>
              <p:nvPr/>
            </p:nvSpPr>
            <p:spPr bwMode="auto">
              <a:xfrm>
                <a:off x="7596510" y="3001985"/>
                <a:ext cx="323738" cy="234362"/>
              </a:xfrm>
              <a:custGeom>
                <a:avLst/>
                <a:gdLst>
                  <a:gd name="T0" fmla="*/ 0 w 163"/>
                  <a:gd name="T1" fmla="*/ 0 h 118"/>
                  <a:gd name="T2" fmla="*/ 0 w 163"/>
                  <a:gd name="T3" fmla="*/ 25 h 118"/>
                  <a:gd name="T4" fmla="*/ 163 w 163"/>
                  <a:gd name="T5" fmla="*/ 118 h 118"/>
                  <a:gd name="T6" fmla="*/ 163 w 163"/>
                  <a:gd name="T7" fmla="*/ 93 h 118"/>
                  <a:gd name="T8" fmla="*/ 0 w 163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118">
                    <a:moveTo>
                      <a:pt x="0" y="0"/>
                    </a:moveTo>
                    <a:lnTo>
                      <a:pt x="0" y="25"/>
                    </a:lnTo>
                    <a:lnTo>
                      <a:pt x="163" y="118"/>
                    </a:lnTo>
                    <a:lnTo>
                      <a:pt x="163" y="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任意多边形: 形状 285"/>
              <p:cNvSpPr/>
              <p:nvPr/>
            </p:nvSpPr>
            <p:spPr bwMode="auto">
              <a:xfrm>
                <a:off x="7596510" y="3001985"/>
                <a:ext cx="323738" cy="234362"/>
              </a:xfrm>
              <a:custGeom>
                <a:avLst/>
                <a:gdLst>
                  <a:gd name="T0" fmla="*/ 0 w 163"/>
                  <a:gd name="T1" fmla="*/ 0 h 118"/>
                  <a:gd name="T2" fmla="*/ 0 w 163"/>
                  <a:gd name="T3" fmla="*/ 25 h 118"/>
                  <a:gd name="T4" fmla="*/ 163 w 163"/>
                  <a:gd name="T5" fmla="*/ 118 h 118"/>
                  <a:gd name="T6" fmla="*/ 163 w 163"/>
                  <a:gd name="T7" fmla="*/ 93 h 118"/>
                  <a:gd name="T8" fmla="*/ 0 w 163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118">
                    <a:moveTo>
                      <a:pt x="0" y="0"/>
                    </a:moveTo>
                    <a:lnTo>
                      <a:pt x="0" y="25"/>
                    </a:lnTo>
                    <a:lnTo>
                      <a:pt x="163" y="118"/>
                    </a:lnTo>
                    <a:lnTo>
                      <a:pt x="163" y="9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任意多边形: 形状 286"/>
              <p:cNvSpPr/>
              <p:nvPr/>
            </p:nvSpPr>
            <p:spPr bwMode="auto">
              <a:xfrm>
                <a:off x="7954011" y="3208541"/>
                <a:ext cx="83417" cy="95334"/>
              </a:xfrm>
              <a:custGeom>
                <a:avLst/>
                <a:gdLst>
                  <a:gd name="T0" fmla="*/ 0 w 42"/>
                  <a:gd name="T1" fmla="*/ 0 h 48"/>
                  <a:gd name="T2" fmla="*/ 0 w 42"/>
                  <a:gd name="T3" fmla="*/ 25 h 48"/>
                  <a:gd name="T4" fmla="*/ 42 w 42"/>
                  <a:gd name="T5" fmla="*/ 48 h 48"/>
                  <a:gd name="T6" fmla="*/ 42 w 42"/>
                  <a:gd name="T7" fmla="*/ 23 h 48"/>
                  <a:gd name="T8" fmla="*/ 0 w 42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8">
                    <a:moveTo>
                      <a:pt x="0" y="0"/>
                    </a:moveTo>
                    <a:lnTo>
                      <a:pt x="0" y="25"/>
                    </a:lnTo>
                    <a:lnTo>
                      <a:pt x="42" y="48"/>
                    </a:lnTo>
                    <a:lnTo>
                      <a:pt x="42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任意多边形: 形状 287"/>
              <p:cNvSpPr/>
              <p:nvPr/>
            </p:nvSpPr>
            <p:spPr bwMode="auto">
              <a:xfrm>
                <a:off x="7954011" y="3208541"/>
                <a:ext cx="83417" cy="95334"/>
              </a:xfrm>
              <a:custGeom>
                <a:avLst/>
                <a:gdLst>
                  <a:gd name="T0" fmla="*/ 0 w 42"/>
                  <a:gd name="T1" fmla="*/ 0 h 48"/>
                  <a:gd name="T2" fmla="*/ 0 w 42"/>
                  <a:gd name="T3" fmla="*/ 25 h 48"/>
                  <a:gd name="T4" fmla="*/ 42 w 42"/>
                  <a:gd name="T5" fmla="*/ 48 h 48"/>
                  <a:gd name="T6" fmla="*/ 42 w 42"/>
                  <a:gd name="T7" fmla="*/ 23 h 48"/>
                  <a:gd name="T8" fmla="*/ 0 w 42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8">
                    <a:moveTo>
                      <a:pt x="0" y="0"/>
                    </a:moveTo>
                    <a:lnTo>
                      <a:pt x="0" y="25"/>
                    </a:lnTo>
                    <a:lnTo>
                      <a:pt x="42" y="48"/>
                    </a:lnTo>
                    <a:lnTo>
                      <a:pt x="42" y="2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任意多边形: 形状 288"/>
              <p:cNvSpPr/>
              <p:nvPr/>
            </p:nvSpPr>
            <p:spPr bwMode="auto">
              <a:xfrm>
                <a:off x="7596510" y="3113207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5 h 50"/>
                  <a:gd name="T4" fmla="*/ 44 w 44"/>
                  <a:gd name="T5" fmla="*/ 50 h 50"/>
                  <a:gd name="T6" fmla="*/ 44 w 44"/>
                  <a:gd name="T7" fmla="*/ 25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5"/>
                    </a:lnTo>
                    <a:lnTo>
                      <a:pt x="44" y="50"/>
                    </a:lnTo>
                    <a:lnTo>
                      <a:pt x="44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任意多边形: 形状 289"/>
              <p:cNvSpPr/>
              <p:nvPr/>
            </p:nvSpPr>
            <p:spPr bwMode="auto">
              <a:xfrm>
                <a:off x="7596510" y="3113207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5 h 50"/>
                  <a:gd name="T4" fmla="*/ 44 w 44"/>
                  <a:gd name="T5" fmla="*/ 50 h 50"/>
                  <a:gd name="T6" fmla="*/ 44 w 44"/>
                  <a:gd name="T7" fmla="*/ 25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5"/>
                    </a:lnTo>
                    <a:lnTo>
                      <a:pt x="44" y="50"/>
                    </a:lnTo>
                    <a:lnTo>
                      <a:pt x="44" y="2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任意多边形: 形状 290"/>
              <p:cNvSpPr/>
              <p:nvPr/>
            </p:nvSpPr>
            <p:spPr bwMode="auto">
              <a:xfrm>
                <a:off x="7717664" y="3182722"/>
                <a:ext cx="174778" cy="148959"/>
              </a:xfrm>
              <a:custGeom>
                <a:avLst/>
                <a:gdLst>
                  <a:gd name="T0" fmla="*/ 0 w 88"/>
                  <a:gd name="T1" fmla="*/ 0 h 75"/>
                  <a:gd name="T2" fmla="*/ 0 w 88"/>
                  <a:gd name="T3" fmla="*/ 25 h 75"/>
                  <a:gd name="T4" fmla="*/ 88 w 88"/>
                  <a:gd name="T5" fmla="*/ 75 h 75"/>
                  <a:gd name="T6" fmla="*/ 88 w 88"/>
                  <a:gd name="T7" fmla="*/ 50 h 75"/>
                  <a:gd name="T8" fmla="*/ 0 w 88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75">
                    <a:moveTo>
                      <a:pt x="0" y="0"/>
                    </a:moveTo>
                    <a:lnTo>
                      <a:pt x="0" y="25"/>
                    </a:lnTo>
                    <a:lnTo>
                      <a:pt x="88" y="75"/>
                    </a:lnTo>
                    <a:lnTo>
                      <a:pt x="88" y="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任意多边形: 形状 291"/>
              <p:cNvSpPr/>
              <p:nvPr/>
            </p:nvSpPr>
            <p:spPr bwMode="auto">
              <a:xfrm>
                <a:off x="7717664" y="3182722"/>
                <a:ext cx="174778" cy="148959"/>
              </a:xfrm>
              <a:custGeom>
                <a:avLst/>
                <a:gdLst>
                  <a:gd name="T0" fmla="*/ 0 w 88"/>
                  <a:gd name="T1" fmla="*/ 0 h 75"/>
                  <a:gd name="T2" fmla="*/ 0 w 88"/>
                  <a:gd name="T3" fmla="*/ 25 h 75"/>
                  <a:gd name="T4" fmla="*/ 88 w 88"/>
                  <a:gd name="T5" fmla="*/ 75 h 75"/>
                  <a:gd name="T6" fmla="*/ 88 w 88"/>
                  <a:gd name="T7" fmla="*/ 50 h 75"/>
                  <a:gd name="T8" fmla="*/ 0 w 88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75">
                    <a:moveTo>
                      <a:pt x="0" y="0"/>
                    </a:moveTo>
                    <a:lnTo>
                      <a:pt x="0" y="25"/>
                    </a:lnTo>
                    <a:lnTo>
                      <a:pt x="88" y="75"/>
                    </a:lnTo>
                    <a:lnTo>
                      <a:pt x="88" y="5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任意多边形: 形状 292"/>
              <p:cNvSpPr/>
              <p:nvPr/>
            </p:nvSpPr>
            <p:spPr bwMode="auto">
              <a:xfrm>
                <a:off x="7924220" y="3303875"/>
                <a:ext cx="55611" cy="77459"/>
              </a:xfrm>
              <a:custGeom>
                <a:avLst/>
                <a:gdLst>
                  <a:gd name="T0" fmla="*/ 0 w 28"/>
                  <a:gd name="T1" fmla="*/ 0 h 39"/>
                  <a:gd name="T2" fmla="*/ 0 w 28"/>
                  <a:gd name="T3" fmla="*/ 22 h 39"/>
                  <a:gd name="T4" fmla="*/ 28 w 28"/>
                  <a:gd name="T5" fmla="*/ 39 h 39"/>
                  <a:gd name="T6" fmla="*/ 28 w 28"/>
                  <a:gd name="T7" fmla="*/ 14 h 39"/>
                  <a:gd name="T8" fmla="*/ 0 w 28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9">
                    <a:moveTo>
                      <a:pt x="0" y="0"/>
                    </a:moveTo>
                    <a:lnTo>
                      <a:pt x="0" y="22"/>
                    </a:lnTo>
                    <a:lnTo>
                      <a:pt x="28" y="39"/>
                    </a:lnTo>
                    <a:lnTo>
                      <a:pt x="28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任意多边形: 形状 293"/>
              <p:cNvSpPr/>
              <p:nvPr/>
            </p:nvSpPr>
            <p:spPr bwMode="auto">
              <a:xfrm>
                <a:off x="7924220" y="3303875"/>
                <a:ext cx="55611" cy="77459"/>
              </a:xfrm>
              <a:custGeom>
                <a:avLst/>
                <a:gdLst>
                  <a:gd name="T0" fmla="*/ 0 w 28"/>
                  <a:gd name="T1" fmla="*/ 0 h 39"/>
                  <a:gd name="T2" fmla="*/ 0 w 28"/>
                  <a:gd name="T3" fmla="*/ 22 h 39"/>
                  <a:gd name="T4" fmla="*/ 28 w 28"/>
                  <a:gd name="T5" fmla="*/ 39 h 39"/>
                  <a:gd name="T6" fmla="*/ 28 w 28"/>
                  <a:gd name="T7" fmla="*/ 14 h 39"/>
                  <a:gd name="T8" fmla="*/ 0 w 28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9">
                    <a:moveTo>
                      <a:pt x="0" y="0"/>
                    </a:moveTo>
                    <a:lnTo>
                      <a:pt x="0" y="22"/>
                    </a:lnTo>
                    <a:lnTo>
                      <a:pt x="28" y="39"/>
                    </a:lnTo>
                    <a:lnTo>
                      <a:pt x="28" y="1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任意多边形: 形状 294"/>
              <p:cNvSpPr/>
              <p:nvPr/>
            </p:nvSpPr>
            <p:spPr bwMode="auto">
              <a:xfrm>
                <a:off x="7596510" y="3224430"/>
                <a:ext cx="178751" cy="152932"/>
              </a:xfrm>
              <a:custGeom>
                <a:avLst/>
                <a:gdLst>
                  <a:gd name="T0" fmla="*/ 0 w 90"/>
                  <a:gd name="T1" fmla="*/ 0 h 77"/>
                  <a:gd name="T2" fmla="*/ 0 w 90"/>
                  <a:gd name="T3" fmla="*/ 25 h 77"/>
                  <a:gd name="T4" fmla="*/ 90 w 90"/>
                  <a:gd name="T5" fmla="*/ 77 h 77"/>
                  <a:gd name="T6" fmla="*/ 90 w 90"/>
                  <a:gd name="T7" fmla="*/ 52 h 77"/>
                  <a:gd name="T8" fmla="*/ 0 w 90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77">
                    <a:moveTo>
                      <a:pt x="0" y="0"/>
                    </a:moveTo>
                    <a:lnTo>
                      <a:pt x="0" y="25"/>
                    </a:lnTo>
                    <a:lnTo>
                      <a:pt x="90" y="77"/>
                    </a:lnTo>
                    <a:lnTo>
                      <a:pt x="90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任意多边形: 形状 295"/>
              <p:cNvSpPr/>
              <p:nvPr/>
            </p:nvSpPr>
            <p:spPr bwMode="auto">
              <a:xfrm>
                <a:off x="7596510" y="3224430"/>
                <a:ext cx="178751" cy="152932"/>
              </a:xfrm>
              <a:custGeom>
                <a:avLst/>
                <a:gdLst>
                  <a:gd name="T0" fmla="*/ 0 w 90"/>
                  <a:gd name="T1" fmla="*/ 0 h 77"/>
                  <a:gd name="T2" fmla="*/ 0 w 90"/>
                  <a:gd name="T3" fmla="*/ 25 h 77"/>
                  <a:gd name="T4" fmla="*/ 90 w 90"/>
                  <a:gd name="T5" fmla="*/ 77 h 77"/>
                  <a:gd name="T6" fmla="*/ 90 w 90"/>
                  <a:gd name="T7" fmla="*/ 52 h 77"/>
                  <a:gd name="T8" fmla="*/ 0 w 90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77">
                    <a:moveTo>
                      <a:pt x="0" y="0"/>
                    </a:moveTo>
                    <a:lnTo>
                      <a:pt x="0" y="25"/>
                    </a:lnTo>
                    <a:lnTo>
                      <a:pt x="90" y="77"/>
                    </a:lnTo>
                    <a:lnTo>
                      <a:pt x="90" y="5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任意多边形: 形状 296"/>
              <p:cNvSpPr/>
              <p:nvPr/>
            </p:nvSpPr>
            <p:spPr bwMode="auto">
              <a:xfrm>
                <a:off x="7809025" y="3347569"/>
                <a:ext cx="133070" cy="125126"/>
              </a:xfrm>
              <a:custGeom>
                <a:avLst/>
                <a:gdLst>
                  <a:gd name="T0" fmla="*/ 0 w 67"/>
                  <a:gd name="T1" fmla="*/ 0 h 63"/>
                  <a:gd name="T2" fmla="*/ 0 w 67"/>
                  <a:gd name="T3" fmla="*/ 23 h 63"/>
                  <a:gd name="T4" fmla="*/ 67 w 67"/>
                  <a:gd name="T5" fmla="*/ 63 h 63"/>
                  <a:gd name="T6" fmla="*/ 67 w 67"/>
                  <a:gd name="T7" fmla="*/ 38 h 63"/>
                  <a:gd name="T8" fmla="*/ 0 w 67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63">
                    <a:moveTo>
                      <a:pt x="0" y="0"/>
                    </a:moveTo>
                    <a:lnTo>
                      <a:pt x="0" y="23"/>
                    </a:lnTo>
                    <a:lnTo>
                      <a:pt x="67" y="63"/>
                    </a:lnTo>
                    <a:lnTo>
                      <a:pt x="67" y="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任意多边形: 形状 297"/>
              <p:cNvSpPr/>
              <p:nvPr/>
            </p:nvSpPr>
            <p:spPr bwMode="auto">
              <a:xfrm>
                <a:off x="7809025" y="3347569"/>
                <a:ext cx="133070" cy="125126"/>
              </a:xfrm>
              <a:custGeom>
                <a:avLst/>
                <a:gdLst>
                  <a:gd name="T0" fmla="*/ 0 w 67"/>
                  <a:gd name="T1" fmla="*/ 0 h 63"/>
                  <a:gd name="T2" fmla="*/ 0 w 67"/>
                  <a:gd name="T3" fmla="*/ 23 h 63"/>
                  <a:gd name="T4" fmla="*/ 67 w 67"/>
                  <a:gd name="T5" fmla="*/ 63 h 63"/>
                  <a:gd name="T6" fmla="*/ 67 w 67"/>
                  <a:gd name="T7" fmla="*/ 38 h 63"/>
                  <a:gd name="T8" fmla="*/ 0 w 67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63">
                    <a:moveTo>
                      <a:pt x="0" y="0"/>
                    </a:moveTo>
                    <a:lnTo>
                      <a:pt x="0" y="23"/>
                    </a:lnTo>
                    <a:lnTo>
                      <a:pt x="67" y="63"/>
                    </a:lnTo>
                    <a:lnTo>
                      <a:pt x="67" y="3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任意多边形: 形状 298"/>
              <p:cNvSpPr/>
              <p:nvPr/>
            </p:nvSpPr>
            <p:spPr bwMode="auto">
              <a:xfrm>
                <a:off x="7973872" y="3438930"/>
                <a:ext cx="87389" cy="103278"/>
              </a:xfrm>
              <a:custGeom>
                <a:avLst/>
                <a:gdLst>
                  <a:gd name="T0" fmla="*/ 0 w 44"/>
                  <a:gd name="T1" fmla="*/ 0 h 52"/>
                  <a:gd name="T2" fmla="*/ 0 w 44"/>
                  <a:gd name="T3" fmla="*/ 25 h 52"/>
                  <a:gd name="T4" fmla="*/ 44 w 44"/>
                  <a:gd name="T5" fmla="*/ 52 h 52"/>
                  <a:gd name="T6" fmla="*/ 44 w 44"/>
                  <a:gd name="T7" fmla="*/ 27 h 52"/>
                  <a:gd name="T8" fmla="*/ 0 w 44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2">
                    <a:moveTo>
                      <a:pt x="0" y="0"/>
                    </a:moveTo>
                    <a:lnTo>
                      <a:pt x="0" y="25"/>
                    </a:lnTo>
                    <a:lnTo>
                      <a:pt x="44" y="52"/>
                    </a:lnTo>
                    <a:lnTo>
                      <a:pt x="44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任意多边形: 形状 299"/>
              <p:cNvSpPr/>
              <p:nvPr/>
            </p:nvSpPr>
            <p:spPr bwMode="auto">
              <a:xfrm>
                <a:off x="7973872" y="3438930"/>
                <a:ext cx="87389" cy="103278"/>
              </a:xfrm>
              <a:custGeom>
                <a:avLst/>
                <a:gdLst>
                  <a:gd name="T0" fmla="*/ 0 w 44"/>
                  <a:gd name="T1" fmla="*/ 0 h 52"/>
                  <a:gd name="T2" fmla="*/ 0 w 44"/>
                  <a:gd name="T3" fmla="*/ 25 h 52"/>
                  <a:gd name="T4" fmla="*/ 44 w 44"/>
                  <a:gd name="T5" fmla="*/ 52 h 52"/>
                  <a:gd name="T6" fmla="*/ 44 w 44"/>
                  <a:gd name="T7" fmla="*/ 27 h 52"/>
                  <a:gd name="T8" fmla="*/ 0 w 44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2">
                    <a:moveTo>
                      <a:pt x="0" y="0"/>
                    </a:moveTo>
                    <a:lnTo>
                      <a:pt x="0" y="25"/>
                    </a:lnTo>
                    <a:lnTo>
                      <a:pt x="44" y="52"/>
                    </a:lnTo>
                    <a:lnTo>
                      <a:pt x="44" y="2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任意多边形: 形状 300"/>
              <p:cNvSpPr/>
              <p:nvPr/>
            </p:nvSpPr>
            <p:spPr bwMode="auto">
              <a:xfrm>
                <a:off x="7596510" y="3335652"/>
                <a:ext cx="59584" cy="83417"/>
              </a:xfrm>
              <a:custGeom>
                <a:avLst/>
                <a:gdLst>
                  <a:gd name="T0" fmla="*/ 0 w 30"/>
                  <a:gd name="T1" fmla="*/ 0 h 42"/>
                  <a:gd name="T2" fmla="*/ 0 w 30"/>
                  <a:gd name="T3" fmla="*/ 25 h 42"/>
                  <a:gd name="T4" fmla="*/ 30 w 30"/>
                  <a:gd name="T5" fmla="*/ 42 h 42"/>
                  <a:gd name="T6" fmla="*/ 30 w 30"/>
                  <a:gd name="T7" fmla="*/ 17 h 42"/>
                  <a:gd name="T8" fmla="*/ 0 w 30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2">
                    <a:moveTo>
                      <a:pt x="0" y="0"/>
                    </a:moveTo>
                    <a:lnTo>
                      <a:pt x="0" y="25"/>
                    </a:lnTo>
                    <a:lnTo>
                      <a:pt x="30" y="42"/>
                    </a:lnTo>
                    <a:lnTo>
                      <a:pt x="30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任意多边形: 形状 301"/>
              <p:cNvSpPr/>
              <p:nvPr/>
            </p:nvSpPr>
            <p:spPr bwMode="auto">
              <a:xfrm>
                <a:off x="7596510" y="3335652"/>
                <a:ext cx="59584" cy="83417"/>
              </a:xfrm>
              <a:custGeom>
                <a:avLst/>
                <a:gdLst>
                  <a:gd name="T0" fmla="*/ 0 w 30"/>
                  <a:gd name="T1" fmla="*/ 0 h 42"/>
                  <a:gd name="T2" fmla="*/ 0 w 30"/>
                  <a:gd name="T3" fmla="*/ 25 h 42"/>
                  <a:gd name="T4" fmla="*/ 30 w 30"/>
                  <a:gd name="T5" fmla="*/ 42 h 42"/>
                  <a:gd name="T6" fmla="*/ 30 w 30"/>
                  <a:gd name="T7" fmla="*/ 17 h 42"/>
                  <a:gd name="T8" fmla="*/ 0 w 30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2">
                    <a:moveTo>
                      <a:pt x="0" y="0"/>
                    </a:moveTo>
                    <a:lnTo>
                      <a:pt x="0" y="25"/>
                    </a:lnTo>
                    <a:lnTo>
                      <a:pt x="30" y="42"/>
                    </a:lnTo>
                    <a:lnTo>
                      <a:pt x="30" y="1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任意多边形: 形状 302"/>
              <p:cNvSpPr/>
              <p:nvPr/>
            </p:nvSpPr>
            <p:spPr bwMode="auto">
              <a:xfrm>
                <a:off x="7691844" y="3389278"/>
                <a:ext cx="79445" cy="95334"/>
              </a:xfrm>
              <a:custGeom>
                <a:avLst/>
                <a:gdLst>
                  <a:gd name="T0" fmla="*/ 0 w 40"/>
                  <a:gd name="T1" fmla="*/ 0 h 48"/>
                  <a:gd name="T2" fmla="*/ 0 w 40"/>
                  <a:gd name="T3" fmla="*/ 25 h 48"/>
                  <a:gd name="T4" fmla="*/ 40 w 40"/>
                  <a:gd name="T5" fmla="*/ 48 h 48"/>
                  <a:gd name="T6" fmla="*/ 40 w 40"/>
                  <a:gd name="T7" fmla="*/ 23 h 48"/>
                  <a:gd name="T8" fmla="*/ 0 w 40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8">
                    <a:moveTo>
                      <a:pt x="0" y="0"/>
                    </a:moveTo>
                    <a:lnTo>
                      <a:pt x="0" y="25"/>
                    </a:lnTo>
                    <a:lnTo>
                      <a:pt x="40" y="48"/>
                    </a:lnTo>
                    <a:lnTo>
                      <a:pt x="40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任意多边形: 形状 303"/>
              <p:cNvSpPr/>
              <p:nvPr/>
            </p:nvSpPr>
            <p:spPr bwMode="auto">
              <a:xfrm>
                <a:off x="7691844" y="3389278"/>
                <a:ext cx="79445" cy="95334"/>
              </a:xfrm>
              <a:custGeom>
                <a:avLst/>
                <a:gdLst>
                  <a:gd name="T0" fmla="*/ 0 w 40"/>
                  <a:gd name="T1" fmla="*/ 0 h 48"/>
                  <a:gd name="T2" fmla="*/ 0 w 40"/>
                  <a:gd name="T3" fmla="*/ 25 h 48"/>
                  <a:gd name="T4" fmla="*/ 40 w 40"/>
                  <a:gd name="T5" fmla="*/ 48 h 48"/>
                  <a:gd name="T6" fmla="*/ 40 w 40"/>
                  <a:gd name="T7" fmla="*/ 23 h 48"/>
                  <a:gd name="T8" fmla="*/ 0 w 40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8">
                    <a:moveTo>
                      <a:pt x="0" y="0"/>
                    </a:moveTo>
                    <a:lnTo>
                      <a:pt x="0" y="25"/>
                    </a:lnTo>
                    <a:lnTo>
                      <a:pt x="40" y="48"/>
                    </a:lnTo>
                    <a:lnTo>
                      <a:pt x="40" y="2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任意多边形: 形状 304"/>
              <p:cNvSpPr/>
              <p:nvPr/>
            </p:nvSpPr>
            <p:spPr bwMode="auto">
              <a:xfrm>
                <a:off x="7805053" y="3456806"/>
                <a:ext cx="129098" cy="123139"/>
              </a:xfrm>
              <a:custGeom>
                <a:avLst/>
                <a:gdLst>
                  <a:gd name="T0" fmla="*/ 0 w 65"/>
                  <a:gd name="T1" fmla="*/ 0 h 62"/>
                  <a:gd name="T2" fmla="*/ 0 w 65"/>
                  <a:gd name="T3" fmla="*/ 24 h 62"/>
                  <a:gd name="T4" fmla="*/ 65 w 65"/>
                  <a:gd name="T5" fmla="*/ 62 h 62"/>
                  <a:gd name="T6" fmla="*/ 65 w 65"/>
                  <a:gd name="T7" fmla="*/ 37 h 62"/>
                  <a:gd name="T8" fmla="*/ 0 w 65"/>
                  <a:gd name="T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2">
                    <a:moveTo>
                      <a:pt x="0" y="0"/>
                    </a:moveTo>
                    <a:lnTo>
                      <a:pt x="0" y="24"/>
                    </a:lnTo>
                    <a:lnTo>
                      <a:pt x="65" y="62"/>
                    </a:lnTo>
                    <a:lnTo>
                      <a:pt x="65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任意多边形: 形状 305"/>
              <p:cNvSpPr/>
              <p:nvPr/>
            </p:nvSpPr>
            <p:spPr bwMode="auto">
              <a:xfrm>
                <a:off x="7805053" y="3456806"/>
                <a:ext cx="129098" cy="123139"/>
              </a:xfrm>
              <a:custGeom>
                <a:avLst/>
                <a:gdLst>
                  <a:gd name="T0" fmla="*/ 0 w 65"/>
                  <a:gd name="T1" fmla="*/ 0 h 62"/>
                  <a:gd name="T2" fmla="*/ 0 w 65"/>
                  <a:gd name="T3" fmla="*/ 24 h 62"/>
                  <a:gd name="T4" fmla="*/ 65 w 65"/>
                  <a:gd name="T5" fmla="*/ 62 h 62"/>
                  <a:gd name="T6" fmla="*/ 65 w 65"/>
                  <a:gd name="T7" fmla="*/ 37 h 62"/>
                  <a:gd name="T8" fmla="*/ 0 w 65"/>
                  <a:gd name="T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2">
                    <a:moveTo>
                      <a:pt x="0" y="0"/>
                    </a:moveTo>
                    <a:lnTo>
                      <a:pt x="0" y="24"/>
                    </a:lnTo>
                    <a:lnTo>
                      <a:pt x="65" y="62"/>
                    </a:lnTo>
                    <a:lnTo>
                      <a:pt x="65" y="3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任意多边形: 形状 306"/>
              <p:cNvSpPr/>
              <p:nvPr/>
            </p:nvSpPr>
            <p:spPr bwMode="auto">
              <a:xfrm>
                <a:off x="7596510" y="3446875"/>
                <a:ext cx="186695" cy="152932"/>
              </a:xfrm>
              <a:custGeom>
                <a:avLst/>
                <a:gdLst>
                  <a:gd name="T0" fmla="*/ 0 w 94"/>
                  <a:gd name="T1" fmla="*/ 0 h 77"/>
                  <a:gd name="T2" fmla="*/ 0 w 94"/>
                  <a:gd name="T3" fmla="*/ 25 h 77"/>
                  <a:gd name="T4" fmla="*/ 94 w 94"/>
                  <a:gd name="T5" fmla="*/ 77 h 77"/>
                  <a:gd name="T6" fmla="*/ 94 w 94"/>
                  <a:gd name="T7" fmla="*/ 54 h 77"/>
                  <a:gd name="T8" fmla="*/ 0 w 94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77">
                    <a:moveTo>
                      <a:pt x="0" y="0"/>
                    </a:moveTo>
                    <a:lnTo>
                      <a:pt x="0" y="25"/>
                    </a:lnTo>
                    <a:lnTo>
                      <a:pt x="94" y="77"/>
                    </a:lnTo>
                    <a:lnTo>
                      <a:pt x="94" y="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8" name="任意多边形: 形状 307"/>
              <p:cNvSpPr/>
              <p:nvPr/>
            </p:nvSpPr>
            <p:spPr bwMode="auto">
              <a:xfrm>
                <a:off x="7596510" y="3446875"/>
                <a:ext cx="186695" cy="152932"/>
              </a:xfrm>
              <a:custGeom>
                <a:avLst/>
                <a:gdLst>
                  <a:gd name="T0" fmla="*/ 0 w 94"/>
                  <a:gd name="T1" fmla="*/ 0 h 77"/>
                  <a:gd name="T2" fmla="*/ 0 w 94"/>
                  <a:gd name="T3" fmla="*/ 25 h 77"/>
                  <a:gd name="T4" fmla="*/ 94 w 94"/>
                  <a:gd name="T5" fmla="*/ 77 h 77"/>
                  <a:gd name="T6" fmla="*/ 94 w 94"/>
                  <a:gd name="T7" fmla="*/ 54 h 77"/>
                  <a:gd name="T8" fmla="*/ 0 w 94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77">
                    <a:moveTo>
                      <a:pt x="0" y="0"/>
                    </a:moveTo>
                    <a:lnTo>
                      <a:pt x="0" y="25"/>
                    </a:lnTo>
                    <a:lnTo>
                      <a:pt x="94" y="77"/>
                    </a:lnTo>
                    <a:lnTo>
                      <a:pt x="94" y="5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任意多边形: 形状 308"/>
              <p:cNvSpPr/>
              <p:nvPr/>
            </p:nvSpPr>
            <p:spPr bwMode="auto">
              <a:xfrm>
                <a:off x="7816970" y="3572001"/>
                <a:ext cx="174778" cy="152932"/>
              </a:xfrm>
              <a:custGeom>
                <a:avLst/>
                <a:gdLst>
                  <a:gd name="T0" fmla="*/ 0 w 88"/>
                  <a:gd name="T1" fmla="*/ 0 h 77"/>
                  <a:gd name="T2" fmla="*/ 0 w 88"/>
                  <a:gd name="T3" fmla="*/ 25 h 77"/>
                  <a:gd name="T4" fmla="*/ 88 w 88"/>
                  <a:gd name="T5" fmla="*/ 77 h 77"/>
                  <a:gd name="T6" fmla="*/ 88 w 88"/>
                  <a:gd name="T7" fmla="*/ 52 h 77"/>
                  <a:gd name="T8" fmla="*/ 0 w 88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77">
                    <a:moveTo>
                      <a:pt x="0" y="0"/>
                    </a:moveTo>
                    <a:lnTo>
                      <a:pt x="0" y="25"/>
                    </a:lnTo>
                    <a:lnTo>
                      <a:pt x="88" y="77"/>
                    </a:lnTo>
                    <a:lnTo>
                      <a:pt x="88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任意多边形: 形状 309"/>
              <p:cNvSpPr/>
              <p:nvPr/>
            </p:nvSpPr>
            <p:spPr bwMode="auto">
              <a:xfrm>
                <a:off x="7816970" y="3572001"/>
                <a:ext cx="174778" cy="152932"/>
              </a:xfrm>
              <a:custGeom>
                <a:avLst/>
                <a:gdLst>
                  <a:gd name="T0" fmla="*/ 0 w 88"/>
                  <a:gd name="T1" fmla="*/ 0 h 77"/>
                  <a:gd name="T2" fmla="*/ 0 w 88"/>
                  <a:gd name="T3" fmla="*/ 25 h 77"/>
                  <a:gd name="T4" fmla="*/ 88 w 88"/>
                  <a:gd name="T5" fmla="*/ 77 h 77"/>
                  <a:gd name="T6" fmla="*/ 88 w 88"/>
                  <a:gd name="T7" fmla="*/ 52 h 77"/>
                  <a:gd name="T8" fmla="*/ 0 w 88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77">
                    <a:moveTo>
                      <a:pt x="0" y="0"/>
                    </a:moveTo>
                    <a:lnTo>
                      <a:pt x="0" y="25"/>
                    </a:lnTo>
                    <a:lnTo>
                      <a:pt x="88" y="77"/>
                    </a:lnTo>
                    <a:lnTo>
                      <a:pt x="88" y="5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任意多边形: 形状 310"/>
              <p:cNvSpPr/>
              <p:nvPr/>
            </p:nvSpPr>
            <p:spPr bwMode="auto">
              <a:xfrm>
                <a:off x="8025511" y="3691168"/>
                <a:ext cx="53626" cy="83417"/>
              </a:xfrm>
              <a:custGeom>
                <a:avLst/>
                <a:gdLst>
                  <a:gd name="T0" fmla="*/ 0 w 27"/>
                  <a:gd name="T1" fmla="*/ 0 h 42"/>
                  <a:gd name="T2" fmla="*/ 0 w 27"/>
                  <a:gd name="T3" fmla="*/ 25 h 42"/>
                  <a:gd name="T4" fmla="*/ 27 w 27"/>
                  <a:gd name="T5" fmla="*/ 42 h 42"/>
                  <a:gd name="T6" fmla="*/ 27 w 27"/>
                  <a:gd name="T7" fmla="*/ 17 h 42"/>
                  <a:gd name="T8" fmla="*/ 0 w 2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2">
                    <a:moveTo>
                      <a:pt x="0" y="0"/>
                    </a:moveTo>
                    <a:lnTo>
                      <a:pt x="0" y="25"/>
                    </a:lnTo>
                    <a:lnTo>
                      <a:pt x="27" y="42"/>
                    </a:lnTo>
                    <a:lnTo>
                      <a:pt x="27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任意多边形: 形状 311"/>
              <p:cNvSpPr/>
              <p:nvPr/>
            </p:nvSpPr>
            <p:spPr bwMode="auto">
              <a:xfrm>
                <a:off x="8025511" y="3691168"/>
                <a:ext cx="53626" cy="83417"/>
              </a:xfrm>
              <a:custGeom>
                <a:avLst/>
                <a:gdLst>
                  <a:gd name="T0" fmla="*/ 0 w 27"/>
                  <a:gd name="T1" fmla="*/ 0 h 42"/>
                  <a:gd name="T2" fmla="*/ 0 w 27"/>
                  <a:gd name="T3" fmla="*/ 25 h 42"/>
                  <a:gd name="T4" fmla="*/ 27 w 27"/>
                  <a:gd name="T5" fmla="*/ 42 h 42"/>
                  <a:gd name="T6" fmla="*/ 27 w 27"/>
                  <a:gd name="T7" fmla="*/ 17 h 42"/>
                  <a:gd name="T8" fmla="*/ 0 w 2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2">
                    <a:moveTo>
                      <a:pt x="0" y="0"/>
                    </a:moveTo>
                    <a:lnTo>
                      <a:pt x="0" y="25"/>
                    </a:lnTo>
                    <a:lnTo>
                      <a:pt x="27" y="42"/>
                    </a:lnTo>
                    <a:lnTo>
                      <a:pt x="27" y="1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任意多边形: 形状 312"/>
              <p:cNvSpPr/>
              <p:nvPr/>
            </p:nvSpPr>
            <p:spPr bwMode="auto">
              <a:xfrm>
                <a:off x="8110915" y="3740820"/>
                <a:ext cx="55611" cy="83417"/>
              </a:xfrm>
              <a:custGeom>
                <a:avLst/>
                <a:gdLst>
                  <a:gd name="T0" fmla="*/ 0 w 28"/>
                  <a:gd name="T1" fmla="*/ 0 h 42"/>
                  <a:gd name="T2" fmla="*/ 0 w 28"/>
                  <a:gd name="T3" fmla="*/ 25 h 42"/>
                  <a:gd name="T4" fmla="*/ 28 w 28"/>
                  <a:gd name="T5" fmla="*/ 42 h 42"/>
                  <a:gd name="T6" fmla="*/ 28 w 28"/>
                  <a:gd name="T7" fmla="*/ 17 h 42"/>
                  <a:gd name="T8" fmla="*/ 0 w 2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2">
                    <a:moveTo>
                      <a:pt x="0" y="0"/>
                    </a:moveTo>
                    <a:lnTo>
                      <a:pt x="0" y="25"/>
                    </a:lnTo>
                    <a:lnTo>
                      <a:pt x="28" y="42"/>
                    </a:lnTo>
                    <a:lnTo>
                      <a:pt x="28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任意多边形: 形状 313"/>
              <p:cNvSpPr/>
              <p:nvPr/>
            </p:nvSpPr>
            <p:spPr bwMode="auto">
              <a:xfrm>
                <a:off x="8110915" y="3740820"/>
                <a:ext cx="55611" cy="83417"/>
              </a:xfrm>
              <a:custGeom>
                <a:avLst/>
                <a:gdLst>
                  <a:gd name="T0" fmla="*/ 0 w 28"/>
                  <a:gd name="T1" fmla="*/ 0 h 42"/>
                  <a:gd name="T2" fmla="*/ 0 w 28"/>
                  <a:gd name="T3" fmla="*/ 25 h 42"/>
                  <a:gd name="T4" fmla="*/ 28 w 28"/>
                  <a:gd name="T5" fmla="*/ 42 h 42"/>
                  <a:gd name="T6" fmla="*/ 28 w 28"/>
                  <a:gd name="T7" fmla="*/ 17 h 42"/>
                  <a:gd name="T8" fmla="*/ 0 w 2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2">
                    <a:moveTo>
                      <a:pt x="0" y="0"/>
                    </a:moveTo>
                    <a:lnTo>
                      <a:pt x="0" y="25"/>
                    </a:lnTo>
                    <a:lnTo>
                      <a:pt x="28" y="42"/>
                    </a:lnTo>
                    <a:lnTo>
                      <a:pt x="28" y="1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任意多边形: 形状 314"/>
              <p:cNvSpPr/>
              <p:nvPr/>
            </p:nvSpPr>
            <p:spPr bwMode="auto">
              <a:xfrm>
                <a:off x="7596510" y="3560084"/>
                <a:ext cx="113209" cy="111223"/>
              </a:xfrm>
              <a:custGeom>
                <a:avLst/>
                <a:gdLst>
                  <a:gd name="T0" fmla="*/ 0 w 57"/>
                  <a:gd name="T1" fmla="*/ 0 h 56"/>
                  <a:gd name="T2" fmla="*/ 0 w 57"/>
                  <a:gd name="T3" fmla="*/ 24 h 56"/>
                  <a:gd name="T4" fmla="*/ 57 w 57"/>
                  <a:gd name="T5" fmla="*/ 56 h 56"/>
                  <a:gd name="T6" fmla="*/ 57 w 57"/>
                  <a:gd name="T7" fmla="*/ 31 h 56"/>
                  <a:gd name="T8" fmla="*/ 0 w 57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6">
                    <a:moveTo>
                      <a:pt x="0" y="0"/>
                    </a:moveTo>
                    <a:lnTo>
                      <a:pt x="0" y="24"/>
                    </a:lnTo>
                    <a:lnTo>
                      <a:pt x="57" y="56"/>
                    </a:lnTo>
                    <a:lnTo>
                      <a:pt x="57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任意多边形: 形状 315"/>
              <p:cNvSpPr/>
              <p:nvPr/>
            </p:nvSpPr>
            <p:spPr bwMode="auto">
              <a:xfrm>
                <a:off x="7596510" y="3560084"/>
                <a:ext cx="113209" cy="111223"/>
              </a:xfrm>
              <a:custGeom>
                <a:avLst/>
                <a:gdLst>
                  <a:gd name="T0" fmla="*/ 0 w 57"/>
                  <a:gd name="T1" fmla="*/ 0 h 56"/>
                  <a:gd name="T2" fmla="*/ 0 w 57"/>
                  <a:gd name="T3" fmla="*/ 24 h 56"/>
                  <a:gd name="T4" fmla="*/ 57 w 57"/>
                  <a:gd name="T5" fmla="*/ 56 h 56"/>
                  <a:gd name="T6" fmla="*/ 57 w 57"/>
                  <a:gd name="T7" fmla="*/ 31 h 56"/>
                  <a:gd name="T8" fmla="*/ 0 w 57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6">
                    <a:moveTo>
                      <a:pt x="0" y="0"/>
                    </a:moveTo>
                    <a:lnTo>
                      <a:pt x="0" y="24"/>
                    </a:lnTo>
                    <a:lnTo>
                      <a:pt x="57" y="56"/>
                    </a:lnTo>
                    <a:lnTo>
                      <a:pt x="57" y="3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任意多边形: 形状 316"/>
              <p:cNvSpPr/>
              <p:nvPr/>
            </p:nvSpPr>
            <p:spPr bwMode="auto">
              <a:xfrm>
                <a:off x="8174471" y="2998013"/>
                <a:ext cx="152932" cy="139028"/>
              </a:xfrm>
              <a:custGeom>
                <a:avLst/>
                <a:gdLst>
                  <a:gd name="T0" fmla="*/ 0 w 77"/>
                  <a:gd name="T1" fmla="*/ 0 h 70"/>
                  <a:gd name="T2" fmla="*/ 0 w 77"/>
                  <a:gd name="T3" fmla="*/ 25 h 70"/>
                  <a:gd name="T4" fmla="*/ 77 w 77"/>
                  <a:gd name="T5" fmla="*/ 70 h 70"/>
                  <a:gd name="T6" fmla="*/ 77 w 77"/>
                  <a:gd name="T7" fmla="*/ 45 h 70"/>
                  <a:gd name="T8" fmla="*/ 0 w 77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70">
                    <a:moveTo>
                      <a:pt x="0" y="0"/>
                    </a:moveTo>
                    <a:lnTo>
                      <a:pt x="0" y="25"/>
                    </a:lnTo>
                    <a:lnTo>
                      <a:pt x="77" y="70"/>
                    </a:lnTo>
                    <a:lnTo>
                      <a:pt x="77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任意多边形: 形状 317"/>
              <p:cNvSpPr/>
              <p:nvPr/>
            </p:nvSpPr>
            <p:spPr bwMode="auto">
              <a:xfrm>
                <a:off x="8174471" y="2998013"/>
                <a:ext cx="152932" cy="139028"/>
              </a:xfrm>
              <a:custGeom>
                <a:avLst/>
                <a:gdLst>
                  <a:gd name="T0" fmla="*/ 0 w 77"/>
                  <a:gd name="T1" fmla="*/ 0 h 70"/>
                  <a:gd name="T2" fmla="*/ 0 w 77"/>
                  <a:gd name="T3" fmla="*/ 25 h 70"/>
                  <a:gd name="T4" fmla="*/ 77 w 77"/>
                  <a:gd name="T5" fmla="*/ 70 h 70"/>
                  <a:gd name="T6" fmla="*/ 77 w 77"/>
                  <a:gd name="T7" fmla="*/ 45 h 70"/>
                  <a:gd name="T8" fmla="*/ 0 w 77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70">
                    <a:moveTo>
                      <a:pt x="0" y="0"/>
                    </a:moveTo>
                    <a:lnTo>
                      <a:pt x="0" y="25"/>
                    </a:lnTo>
                    <a:lnTo>
                      <a:pt x="77" y="70"/>
                    </a:lnTo>
                    <a:lnTo>
                      <a:pt x="77" y="4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任意多边形: 形状 318"/>
              <p:cNvSpPr/>
              <p:nvPr/>
            </p:nvSpPr>
            <p:spPr bwMode="auto">
              <a:xfrm>
                <a:off x="8206249" y="3129096"/>
                <a:ext cx="121154" cy="121154"/>
              </a:xfrm>
              <a:custGeom>
                <a:avLst/>
                <a:gdLst>
                  <a:gd name="T0" fmla="*/ 0 w 61"/>
                  <a:gd name="T1" fmla="*/ 0 h 61"/>
                  <a:gd name="T2" fmla="*/ 0 w 61"/>
                  <a:gd name="T3" fmla="*/ 25 h 61"/>
                  <a:gd name="T4" fmla="*/ 61 w 61"/>
                  <a:gd name="T5" fmla="*/ 61 h 61"/>
                  <a:gd name="T6" fmla="*/ 61 w 61"/>
                  <a:gd name="T7" fmla="*/ 36 h 61"/>
                  <a:gd name="T8" fmla="*/ 0 w 61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61">
                    <a:moveTo>
                      <a:pt x="0" y="0"/>
                    </a:moveTo>
                    <a:lnTo>
                      <a:pt x="0" y="25"/>
                    </a:lnTo>
                    <a:lnTo>
                      <a:pt x="61" y="61"/>
                    </a:lnTo>
                    <a:lnTo>
                      <a:pt x="61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任意多边形: 形状 319"/>
              <p:cNvSpPr/>
              <p:nvPr/>
            </p:nvSpPr>
            <p:spPr bwMode="auto">
              <a:xfrm>
                <a:off x="8206249" y="3129096"/>
                <a:ext cx="121154" cy="121154"/>
              </a:xfrm>
              <a:custGeom>
                <a:avLst/>
                <a:gdLst>
                  <a:gd name="T0" fmla="*/ 0 w 61"/>
                  <a:gd name="T1" fmla="*/ 0 h 61"/>
                  <a:gd name="T2" fmla="*/ 0 w 61"/>
                  <a:gd name="T3" fmla="*/ 25 h 61"/>
                  <a:gd name="T4" fmla="*/ 61 w 61"/>
                  <a:gd name="T5" fmla="*/ 61 h 61"/>
                  <a:gd name="T6" fmla="*/ 61 w 61"/>
                  <a:gd name="T7" fmla="*/ 36 h 61"/>
                  <a:gd name="T8" fmla="*/ 0 w 61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61">
                    <a:moveTo>
                      <a:pt x="0" y="0"/>
                    </a:moveTo>
                    <a:lnTo>
                      <a:pt x="0" y="25"/>
                    </a:lnTo>
                    <a:lnTo>
                      <a:pt x="61" y="61"/>
                    </a:lnTo>
                    <a:lnTo>
                      <a:pt x="61" y="3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任意多边形: 形状 320"/>
              <p:cNvSpPr/>
              <p:nvPr/>
            </p:nvSpPr>
            <p:spPr bwMode="auto">
              <a:xfrm>
                <a:off x="8240012" y="3262167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3 h 50"/>
                  <a:gd name="T4" fmla="*/ 44 w 44"/>
                  <a:gd name="T5" fmla="*/ 50 h 50"/>
                  <a:gd name="T6" fmla="*/ 44 w 44"/>
                  <a:gd name="T7" fmla="*/ 25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3"/>
                    </a:lnTo>
                    <a:lnTo>
                      <a:pt x="44" y="50"/>
                    </a:lnTo>
                    <a:lnTo>
                      <a:pt x="44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任意多边形: 形状 321"/>
              <p:cNvSpPr/>
              <p:nvPr/>
            </p:nvSpPr>
            <p:spPr bwMode="auto">
              <a:xfrm>
                <a:off x="8240012" y="3262167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3 h 50"/>
                  <a:gd name="T4" fmla="*/ 44 w 44"/>
                  <a:gd name="T5" fmla="*/ 50 h 50"/>
                  <a:gd name="T6" fmla="*/ 44 w 44"/>
                  <a:gd name="T7" fmla="*/ 25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3"/>
                    </a:lnTo>
                    <a:lnTo>
                      <a:pt x="44" y="50"/>
                    </a:lnTo>
                    <a:lnTo>
                      <a:pt x="44" y="2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任意多边形: 形状 322"/>
              <p:cNvSpPr/>
              <p:nvPr/>
            </p:nvSpPr>
            <p:spPr bwMode="auto">
              <a:xfrm>
                <a:off x="8202276" y="3347569"/>
                <a:ext cx="125126" cy="125126"/>
              </a:xfrm>
              <a:custGeom>
                <a:avLst/>
                <a:gdLst>
                  <a:gd name="T0" fmla="*/ 0 w 63"/>
                  <a:gd name="T1" fmla="*/ 0 h 63"/>
                  <a:gd name="T2" fmla="*/ 0 w 63"/>
                  <a:gd name="T3" fmla="*/ 25 h 63"/>
                  <a:gd name="T4" fmla="*/ 63 w 63"/>
                  <a:gd name="T5" fmla="*/ 63 h 63"/>
                  <a:gd name="T6" fmla="*/ 63 w 63"/>
                  <a:gd name="T7" fmla="*/ 38 h 63"/>
                  <a:gd name="T8" fmla="*/ 0 w 63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3">
                    <a:moveTo>
                      <a:pt x="0" y="0"/>
                    </a:moveTo>
                    <a:lnTo>
                      <a:pt x="0" y="25"/>
                    </a:lnTo>
                    <a:lnTo>
                      <a:pt x="63" y="63"/>
                    </a:lnTo>
                    <a:lnTo>
                      <a:pt x="63" y="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任意多边形: 形状 323"/>
              <p:cNvSpPr/>
              <p:nvPr/>
            </p:nvSpPr>
            <p:spPr bwMode="auto">
              <a:xfrm>
                <a:off x="8202276" y="3347569"/>
                <a:ext cx="125126" cy="125126"/>
              </a:xfrm>
              <a:custGeom>
                <a:avLst/>
                <a:gdLst>
                  <a:gd name="T0" fmla="*/ 0 w 63"/>
                  <a:gd name="T1" fmla="*/ 0 h 63"/>
                  <a:gd name="T2" fmla="*/ 0 w 63"/>
                  <a:gd name="T3" fmla="*/ 25 h 63"/>
                  <a:gd name="T4" fmla="*/ 63 w 63"/>
                  <a:gd name="T5" fmla="*/ 63 h 63"/>
                  <a:gd name="T6" fmla="*/ 63 w 63"/>
                  <a:gd name="T7" fmla="*/ 38 h 63"/>
                  <a:gd name="T8" fmla="*/ 0 w 63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3">
                    <a:moveTo>
                      <a:pt x="0" y="0"/>
                    </a:moveTo>
                    <a:lnTo>
                      <a:pt x="0" y="25"/>
                    </a:lnTo>
                    <a:lnTo>
                      <a:pt x="63" y="63"/>
                    </a:lnTo>
                    <a:lnTo>
                      <a:pt x="63" y="3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任意多边形: 形状 324"/>
              <p:cNvSpPr/>
              <p:nvPr/>
            </p:nvSpPr>
            <p:spPr bwMode="auto">
              <a:xfrm>
                <a:off x="8240012" y="3484612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3 h 50"/>
                  <a:gd name="T4" fmla="*/ 44 w 44"/>
                  <a:gd name="T5" fmla="*/ 50 h 50"/>
                  <a:gd name="T6" fmla="*/ 44 w 44"/>
                  <a:gd name="T7" fmla="*/ 25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3"/>
                    </a:lnTo>
                    <a:lnTo>
                      <a:pt x="44" y="50"/>
                    </a:lnTo>
                    <a:lnTo>
                      <a:pt x="44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任意多边形: 形状 325"/>
              <p:cNvSpPr/>
              <p:nvPr/>
            </p:nvSpPr>
            <p:spPr bwMode="auto">
              <a:xfrm>
                <a:off x="8240012" y="3484612"/>
                <a:ext cx="87389" cy="99306"/>
              </a:xfrm>
              <a:custGeom>
                <a:avLst/>
                <a:gdLst>
                  <a:gd name="T0" fmla="*/ 0 w 44"/>
                  <a:gd name="T1" fmla="*/ 0 h 50"/>
                  <a:gd name="T2" fmla="*/ 0 w 44"/>
                  <a:gd name="T3" fmla="*/ 23 h 50"/>
                  <a:gd name="T4" fmla="*/ 44 w 44"/>
                  <a:gd name="T5" fmla="*/ 50 h 50"/>
                  <a:gd name="T6" fmla="*/ 44 w 44"/>
                  <a:gd name="T7" fmla="*/ 25 h 50"/>
                  <a:gd name="T8" fmla="*/ 0 w 4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0">
                    <a:moveTo>
                      <a:pt x="0" y="0"/>
                    </a:moveTo>
                    <a:lnTo>
                      <a:pt x="0" y="23"/>
                    </a:lnTo>
                    <a:lnTo>
                      <a:pt x="44" y="50"/>
                    </a:lnTo>
                    <a:lnTo>
                      <a:pt x="44" y="2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任意多边形: 形状 326"/>
              <p:cNvSpPr/>
              <p:nvPr/>
            </p:nvSpPr>
            <p:spPr bwMode="auto">
              <a:xfrm>
                <a:off x="8220151" y="3579945"/>
                <a:ext cx="107250" cy="115195"/>
              </a:xfrm>
              <a:custGeom>
                <a:avLst/>
                <a:gdLst>
                  <a:gd name="T0" fmla="*/ 0 w 54"/>
                  <a:gd name="T1" fmla="*/ 0 h 58"/>
                  <a:gd name="T2" fmla="*/ 0 w 54"/>
                  <a:gd name="T3" fmla="*/ 25 h 58"/>
                  <a:gd name="T4" fmla="*/ 54 w 54"/>
                  <a:gd name="T5" fmla="*/ 58 h 58"/>
                  <a:gd name="T6" fmla="*/ 54 w 54"/>
                  <a:gd name="T7" fmla="*/ 33 h 58"/>
                  <a:gd name="T8" fmla="*/ 0 w 54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8">
                    <a:moveTo>
                      <a:pt x="0" y="0"/>
                    </a:moveTo>
                    <a:lnTo>
                      <a:pt x="0" y="25"/>
                    </a:lnTo>
                    <a:lnTo>
                      <a:pt x="54" y="58"/>
                    </a:lnTo>
                    <a:lnTo>
                      <a:pt x="54" y="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任意多边形: 形状 327"/>
              <p:cNvSpPr/>
              <p:nvPr/>
            </p:nvSpPr>
            <p:spPr bwMode="auto">
              <a:xfrm>
                <a:off x="8220151" y="3579945"/>
                <a:ext cx="107250" cy="115195"/>
              </a:xfrm>
              <a:custGeom>
                <a:avLst/>
                <a:gdLst>
                  <a:gd name="T0" fmla="*/ 0 w 54"/>
                  <a:gd name="T1" fmla="*/ 0 h 58"/>
                  <a:gd name="T2" fmla="*/ 0 w 54"/>
                  <a:gd name="T3" fmla="*/ 25 h 58"/>
                  <a:gd name="T4" fmla="*/ 54 w 54"/>
                  <a:gd name="T5" fmla="*/ 58 h 58"/>
                  <a:gd name="T6" fmla="*/ 54 w 54"/>
                  <a:gd name="T7" fmla="*/ 33 h 58"/>
                  <a:gd name="T8" fmla="*/ 0 w 54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8">
                    <a:moveTo>
                      <a:pt x="0" y="0"/>
                    </a:moveTo>
                    <a:lnTo>
                      <a:pt x="0" y="25"/>
                    </a:lnTo>
                    <a:lnTo>
                      <a:pt x="54" y="58"/>
                    </a:lnTo>
                    <a:lnTo>
                      <a:pt x="54" y="3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任意多边形: 形状 328"/>
              <p:cNvSpPr/>
              <p:nvPr/>
            </p:nvSpPr>
            <p:spPr bwMode="auto">
              <a:xfrm>
                <a:off x="8269804" y="3720959"/>
                <a:ext cx="57598" cy="85404"/>
              </a:xfrm>
              <a:custGeom>
                <a:avLst/>
                <a:gdLst>
                  <a:gd name="T0" fmla="*/ 0 w 29"/>
                  <a:gd name="T1" fmla="*/ 0 h 43"/>
                  <a:gd name="T2" fmla="*/ 0 w 29"/>
                  <a:gd name="T3" fmla="*/ 25 h 43"/>
                  <a:gd name="T4" fmla="*/ 29 w 29"/>
                  <a:gd name="T5" fmla="*/ 43 h 43"/>
                  <a:gd name="T6" fmla="*/ 29 w 29"/>
                  <a:gd name="T7" fmla="*/ 18 h 43"/>
                  <a:gd name="T8" fmla="*/ 0 w 29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3">
                    <a:moveTo>
                      <a:pt x="0" y="0"/>
                    </a:moveTo>
                    <a:lnTo>
                      <a:pt x="0" y="25"/>
                    </a:lnTo>
                    <a:lnTo>
                      <a:pt x="29" y="43"/>
                    </a:lnTo>
                    <a:lnTo>
                      <a:pt x="29" y="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任意多边形: 形状 329"/>
              <p:cNvSpPr/>
              <p:nvPr/>
            </p:nvSpPr>
            <p:spPr bwMode="auto">
              <a:xfrm>
                <a:off x="8269804" y="3720959"/>
                <a:ext cx="57598" cy="85404"/>
              </a:xfrm>
              <a:custGeom>
                <a:avLst/>
                <a:gdLst>
                  <a:gd name="T0" fmla="*/ 0 w 29"/>
                  <a:gd name="T1" fmla="*/ 0 h 43"/>
                  <a:gd name="T2" fmla="*/ 0 w 29"/>
                  <a:gd name="T3" fmla="*/ 25 h 43"/>
                  <a:gd name="T4" fmla="*/ 29 w 29"/>
                  <a:gd name="T5" fmla="*/ 43 h 43"/>
                  <a:gd name="T6" fmla="*/ 29 w 29"/>
                  <a:gd name="T7" fmla="*/ 18 h 43"/>
                  <a:gd name="T8" fmla="*/ 0 w 29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3">
                    <a:moveTo>
                      <a:pt x="0" y="0"/>
                    </a:moveTo>
                    <a:lnTo>
                      <a:pt x="0" y="25"/>
                    </a:lnTo>
                    <a:lnTo>
                      <a:pt x="29" y="43"/>
                    </a:lnTo>
                    <a:lnTo>
                      <a:pt x="29" y="1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1" name="任意多边形: 形状 330"/>
              <p:cNvSpPr/>
              <p:nvPr/>
            </p:nvSpPr>
            <p:spPr bwMode="auto">
              <a:xfrm>
                <a:off x="8212206" y="3798418"/>
                <a:ext cx="115195" cy="121154"/>
              </a:xfrm>
              <a:custGeom>
                <a:avLst/>
                <a:gdLst>
                  <a:gd name="T0" fmla="*/ 0 w 58"/>
                  <a:gd name="T1" fmla="*/ 0 h 61"/>
                  <a:gd name="T2" fmla="*/ 0 w 58"/>
                  <a:gd name="T3" fmla="*/ 25 h 61"/>
                  <a:gd name="T4" fmla="*/ 58 w 58"/>
                  <a:gd name="T5" fmla="*/ 61 h 61"/>
                  <a:gd name="T6" fmla="*/ 58 w 58"/>
                  <a:gd name="T7" fmla="*/ 36 h 61"/>
                  <a:gd name="T8" fmla="*/ 0 w 58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61">
                    <a:moveTo>
                      <a:pt x="0" y="0"/>
                    </a:moveTo>
                    <a:lnTo>
                      <a:pt x="0" y="25"/>
                    </a:lnTo>
                    <a:lnTo>
                      <a:pt x="58" y="61"/>
                    </a:lnTo>
                    <a:lnTo>
                      <a:pt x="58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2" name="任意多边形: 形状 331"/>
              <p:cNvSpPr/>
              <p:nvPr/>
            </p:nvSpPr>
            <p:spPr bwMode="auto">
              <a:xfrm>
                <a:off x="8212206" y="3798418"/>
                <a:ext cx="115195" cy="121154"/>
              </a:xfrm>
              <a:custGeom>
                <a:avLst/>
                <a:gdLst>
                  <a:gd name="T0" fmla="*/ 0 w 58"/>
                  <a:gd name="T1" fmla="*/ 0 h 61"/>
                  <a:gd name="T2" fmla="*/ 0 w 58"/>
                  <a:gd name="T3" fmla="*/ 25 h 61"/>
                  <a:gd name="T4" fmla="*/ 58 w 58"/>
                  <a:gd name="T5" fmla="*/ 61 h 61"/>
                  <a:gd name="T6" fmla="*/ 58 w 58"/>
                  <a:gd name="T7" fmla="*/ 36 h 61"/>
                  <a:gd name="T8" fmla="*/ 0 w 58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61">
                    <a:moveTo>
                      <a:pt x="0" y="0"/>
                    </a:moveTo>
                    <a:lnTo>
                      <a:pt x="0" y="25"/>
                    </a:lnTo>
                    <a:lnTo>
                      <a:pt x="58" y="61"/>
                    </a:lnTo>
                    <a:lnTo>
                      <a:pt x="58" y="3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3" name="任意多边形: 形状 332"/>
              <p:cNvSpPr/>
              <p:nvPr/>
            </p:nvSpPr>
            <p:spPr bwMode="auto">
              <a:xfrm>
                <a:off x="8220151" y="3913613"/>
                <a:ext cx="107250" cy="117182"/>
              </a:xfrm>
              <a:custGeom>
                <a:avLst/>
                <a:gdLst>
                  <a:gd name="T0" fmla="*/ 0 w 54"/>
                  <a:gd name="T1" fmla="*/ 0 h 59"/>
                  <a:gd name="T2" fmla="*/ 0 w 54"/>
                  <a:gd name="T3" fmla="*/ 25 h 59"/>
                  <a:gd name="T4" fmla="*/ 54 w 54"/>
                  <a:gd name="T5" fmla="*/ 59 h 59"/>
                  <a:gd name="T6" fmla="*/ 54 w 54"/>
                  <a:gd name="T7" fmla="*/ 34 h 59"/>
                  <a:gd name="T8" fmla="*/ 0 w 54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9">
                    <a:moveTo>
                      <a:pt x="0" y="0"/>
                    </a:moveTo>
                    <a:lnTo>
                      <a:pt x="0" y="25"/>
                    </a:lnTo>
                    <a:lnTo>
                      <a:pt x="54" y="59"/>
                    </a:lnTo>
                    <a:lnTo>
                      <a:pt x="54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4" name="任意多边形: 形状 333"/>
              <p:cNvSpPr/>
              <p:nvPr/>
            </p:nvSpPr>
            <p:spPr bwMode="auto">
              <a:xfrm>
                <a:off x="8220151" y="3913613"/>
                <a:ext cx="107250" cy="117182"/>
              </a:xfrm>
              <a:custGeom>
                <a:avLst/>
                <a:gdLst>
                  <a:gd name="T0" fmla="*/ 0 w 54"/>
                  <a:gd name="T1" fmla="*/ 0 h 59"/>
                  <a:gd name="T2" fmla="*/ 0 w 54"/>
                  <a:gd name="T3" fmla="*/ 25 h 59"/>
                  <a:gd name="T4" fmla="*/ 54 w 54"/>
                  <a:gd name="T5" fmla="*/ 59 h 59"/>
                  <a:gd name="T6" fmla="*/ 54 w 54"/>
                  <a:gd name="T7" fmla="*/ 34 h 59"/>
                  <a:gd name="T8" fmla="*/ 0 w 54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9">
                    <a:moveTo>
                      <a:pt x="0" y="0"/>
                    </a:moveTo>
                    <a:lnTo>
                      <a:pt x="0" y="25"/>
                    </a:lnTo>
                    <a:lnTo>
                      <a:pt x="54" y="59"/>
                    </a:lnTo>
                    <a:lnTo>
                      <a:pt x="54" y="3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5" name="任意多边形: 形状 334"/>
              <p:cNvSpPr/>
              <p:nvPr/>
            </p:nvSpPr>
            <p:spPr bwMode="auto">
              <a:xfrm>
                <a:off x="7741497" y="3641514"/>
                <a:ext cx="45681" cy="75472"/>
              </a:xfrm>
              <a:custGeom>
                <a:avLst/>
                <a:gdLst>
                  <a:gd name="T0" fmla="*/ 0 w 23"/>
                  <a:gd name="T1" fmla="*/ 0 h 38"/>
                  <a:gd name="T2" fmla="*/ 0 w 23"/>
                  <a:gd name="T3" fmla="*/ 25 h 38"/>
                  <a:gd name="T4" fmla="*/ 23 w 23"/>
                  <a:gd name="T5" fmla="*/ 38 h 38"/>
                  <a:gd name="T6" fmla="*/ 23 w 23"/>
                  <a:gd name="T7" fmla="*/ 15 h 38"/>
                  <a:gd name="T8" fmla="*/ 0 w 23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8">
                    <a:moveTo>
                      <a:pt x="0" y="0"/>
                    </a:moveTo>
                    <a:lnTo>
                      <a:pt x="0" y="25"/>
                    </a:lnTo>
                    <a:lnTo>
                      <a:pt x="23" y="38"/>
                    </a:lnTo>
                    <a:lnTo>
                      <a:pt x="23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6" name="任意多边形: 形状 335"/>
              <p:cNvSpPr/>
              <p:nvPr/>
            </p:nvSpPr>
            <p:spPr bwMode="auto">
              <a:xfrm>
                <a:off x="7741497" y="3641514"/>
                <a:ext cx="45681" cy="75472"/>
              </a:xfrm>
              <a:custGeom>
                <a:avLst/>
                <a:gdLst>
                  <a:gd name="T0" fmla="*/ 0 w 23"/>
                  <a:gd name="T1" fmla="*/ 0 h 38"/>
                  <a:gd name="T2" fmla="*/ 0 w 23"/>
                  <a:gd name="T3" fmla="*/ 25 h 38"/>
                  <a:gd name="T4" fmla="*/ 23 w 23"/>
                  <a:gd name="T5" fmla="*/ 38 h 38"/>
                  <a:gd name="T6" fmla="*/ 23 w 23"/>
                  <a:gd name="T7" fmla="*/ 15 h 38"/>
                  <a:gd name="T8" fmla="*/ 0 w 23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8">
                    <a:moveTo>
                      <a:pt x="0" y="0"/>
                    </a:moveTo>
                    <a:lnTo>
                      <a:pt x="0" y="25"/>
                    </a:lnTo>
                    <a:lnTo>
                      <a:pt x="23" y="38"/>
                    </a:lnTo>
                    <a:lnTo>
                      <a:pt x="23" y="1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7" name="任意多边形: 形状 336"/>
              <p:cNvSpPr/>
              <p:nvPr/>
            </p:nvSpPr>
            <p:spPr bwMode="auto">
              <a:xfrm>
                <a:off x="7820942" y="3687196"/>
                <a:ext cx="107250" cy="111223"/>
              </a:xfrm>
              <a:custGeom>
                <a:avLst/>
                <a:gdLst>
                  <a:gd name="T0" fmla="*/ 0 w 54"/>
                  <a:gd name="T1" fmla="*/ 0 h 56"/>
                  <a:gd name="T2" fmla="*/ 0 w 54"/>
                  <a:gd name="T3" fmla="*/ 25 h 56"/>
                  <a:gd name="T4" fmla="*/ 54 w 54"/>
                  <a:gd name="T5" fmla="*/ 56 h 56"/>
                  <a:gd name="T6" fmla="*/ 54 w 54"/>
                  <a:gd name="T7" fmla="*/ 31 h 56"/>
                  <a:gd name="T8" fmla="*/ 0 w 54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6">
                    <a:moveTo>
                      <a:pt x="0" y="0"/>
                    </a:moveTo>
                    <a:lnTo>
                      <a:pt x="0" y="25"/>
                    </a:lnTo>
                    <a:lnTo>
                      <a:pt x="54" y="56"/>
                    </a:lnTo>
                    <a:lnTo>
                      <a:pt x="5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8" name="任意多边形: 形状 337"/>
              <p:cNvSpPr/>
              <p:nvPr/>
            </p:nvSpPr>
            <p:spPr bwMode="auto">
              <a:xfrm>
                <a:off x="7820942" y="3687196"/>
                <a:ext cx="107250" cy="111223"/>
              </a:xfrm>
              <a:custGeom>
                <a:avLst/>
                <a:gdLst>
                  <a:gd name="T0" fmla="*/ 0 w 54"/>
                  <a:gd name="T1" fmla="*/ 0 h 56"/>
                  <a:gd name="T2" fmla="*/ 0 w 54"/>
                  <a:gd name="T3" fmla="*/ 25 h 56"/>
                  <a:gd name="T4" fmla="*/ 54 w 54"/>
                  <a:gd name="T5" fmla="*/ 56 h 56"/>
                  <a:gd name="T6" fmla="*/ 54 w 54"/>
                  <a:gd name="T7" fmla="*/ 31 h 56"/>
                  <a:gd name="T8" fmla="*/ 0 w 54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6">
                    <a:moveTo>
                      <a:pt x="0" y="0"/>
                    </a:moveTo>
                    <a:lnTo>
                      <a:pt x="0" y="25"/>
                    </a:lnTo>
                    <a:lnTo>
                      <a:pt x="54" y="56"/>
                    </a:lnTo>
                    <a:lnTo>
                      <a:pt x="54" y="3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9" name="任意多边形: 形状 338"/>
              <p:cNvSpPr/>
              <p:nvPr/>
            </p:nvSpPr>
            <p:spPr bwMode="auto">
              <a:xfrm>
                <a:off x="7838816" y="4022849"/>
                <a:ext cx="180737" cy="150945"/>
              </a:xfrm>
              <a:custGeom>
                <a:avLst/>
                <a:gdLst>
                  <a:gd name="T0" fmla="*/ 0 w 91"/>
                  <a:gd name="T1" fmla="*/ 0 h 76"/>
                  <a:gd name="T2" fmla="*/ 0 w 91"/>
                  <a:gd name="T3" fmla="*/ 24 h 76"/>
                  <a:gd name="T4" fmla="*/ 91 w 91"/>
                  <a:gd name="T5" fmla="*/ 76 h 76"/>
                  <a:gd name="T6" fmla="*/ 91 w 91"/>
                  <a:gd name="T7" fmla="*/ 52 h 76"/>
                  <a:gd name="T8" fmla="*/ 0 w 91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76">
                    <a:moveTo>
                      <a:pt x="0" y="0"/>
                    </a:moveTo>
                    <a:lnTo>
                      <a:pt x="0" y="24"/>
                    </a:lnTo>
                    <a:lnTo>
                      <a:pt x="91" y="76"/>
                    </a:lnTo>
                    <a:lnTo>
                      <a:pt x="91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0" name="任意多边形: 形状 339"/>
              <p:cNvSpPr/>
              <p:nvPr/>
            </p:nvSpPr>
            <p:spPr bwMode="auto">
              <a:xfrm>
                <a:off x="7838816" y="4022849"/>
                <a:ext cx="180737" cy="150945"/>
              </a:xfrm>
              <a:custGeom>
                <a:avLst/>
                <a:gdLst>
                  <a:gd name="T0" fmla="*/ 0 w 91"/>
                  <a:gd name="T1" fmla="*/ 0 h 76"/>
                  <a:gd name="T2" fmla="*/ 0 w 91"/>
                  <a:gd name="T3" fmla="*/ 24 h 76"/>
                  <a:gd name="T4" fmla="*/ 91 w 91"/>
                  <a:gd name="T5" fmla="*/ 76 h 76"/>
                  <a:gd name="T6" fmla="*/ 91 w 91"/>
                  <a:gd name="T7" fmla="*/ 52 h 76"/>
                  <a:gd name="T8" fmla="*/ 0 w 91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76">
                    <a:moveTo>
                      <a:pt x="0" y="0"/>
                    </a:moveTo>
                    <a:lnTo>
                      <a:pt x="0" y="24"/>
                    </a:lnTo>
                    <a:lnTo>
                      <a:pt x="91" y="76"/>
                    </a:lnTo>
                    <a:lnTo>
                      <a:pt x="91" y="5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1" name="任意多边形: 形状 340"/>
              <p:cNvSpPr/>
              <p:nvPr/>
            </p:nvSpPr>
            <p:spPr bwMode="auto">
              <a:xfrm>
                <a:off x="8069206" y="4153932"/>
                <a:ext cx="71500" cy="91361"/>
              </a:xfrm>
              <a:custGeom>
                <a:avLst/>
                <a:gdLst>
                  <a:gd name="T0" fmla="*/ 0 w 36"/>
                  <a:gd name="T1" fmla="*/ 0 h 46"/>
                  <a:gd name="T2" fmla="*/ 0 w 36"/>
                  <a:gd name="T3" fmla="*/ 25 h 46"/>
                  <a:gd name="T4" fmla="*/ 36 w 36"/>
                  <a:gd name="T5" fmla="*/ 46 h 46"/>
                  <a:gd name="T6" fmla="*/ 36 w 36"/>
                  <a:gd name="T7" fmla="*/ 21 h 46"/>
                  <a:gd name="T8" fmla="*/ 0 w 36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46">
                    <a:moveTo>
                      <a:pt x="0" y="0"/>
                    </a:moveTo>
                    <a:lnTo>
                      <a:pt x="0" y="25"/>
                    </a:lnTo>
                    <a:lnTo>
                      <a:pt x="36" y="46"/>
                    </a:lnTo>
                    <a:lnTo>
                      <a:pt x="36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F3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2" name="任意多边形: 形状 341"/>
              <p:cNvSpPr/>
              <p:nvPr/>
            </p:nvSpPr>
            <p:spPr bwMode="auto">
              <a:xfrm>
                <a:off x="8069206" y="4153932"/>
                <a:ext cx="71500" cy="91361"/>
              </a:xfrm>
              <a:custGeom>
                <a:avLst/>
                <a:gdLst>
                  <a:gd name="T0" fmla="*/ 0 w 36"/>
                  <a:gd name="T1" fmla="*/ 0 h 46"/>
                  <a:gd name="T2" fmla="*/ 0 w 36"/>
                  <a:gd name="T3" fmla="*/ 25 h 46"/>
                  <a:gd name="T4" fmla="*/ 36 w 36"/>
                  <a:gd name="T5" fmla="*/ 46 h 46"/>
                  <a:gd name="T6" fmla="*/ 36 w 36"/>
                  <a:gd name="T7" fmla="*/ 21 h 46"/>
                  <a:gd name="T8" fmla="*/ 0 w 36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46">
                    <a:moveTo>
                      <a:pt x="0" y="0"/>
                    </a:moveTo>
                    <a:lnTo>
                      <a:pt x="0" y="25"/>
                    </a:lnTo>
                    <a:lnTo>
                      <a:pt x="36" y="46"/>
                    </a:lnTo>
                    <a:lnTo>
                      <a:pt x="36" y="2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9" name="等腰三角形 8"/>
            <p:cNvSpPr/>
            <p:nvPr/>
          </p:nvSpPr>
          <p:spPr>
            <a:xfrm rot="16200000">
              <a:off x="10458847" y="-483089"/>
              <a:ext cx="1242150" cy="2211554"/>
            </a:xfrm>
            <a:prstGeom prst="triangle">
              <a:avLst>
                <a:gd name="adj" fmla="val 100000"/>
              </a:avLst>
            </a:prstGeom>
            <a:solidFill>
              <a:srgbClr val="3527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198703" y="2483551"/>
            <a:ext cx="4355622" cy="1371600"/>
          </a:xfrm>
        </p:spPr>
        <p:txBody>
          <a:bodyPr anchor="ctr">
            <a:noAutofit/>
          </a:bodyPr>
          <a:lstStyle>
            <a:lvl1pPr>
              <a:defRPr sz="480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1200038" y="4016750"/>
            <a:ext cx="4366069" cy="274320"/>
          </a:xfrm>
        </p:spPr>
        <p:txBody>
          <a:bodyPr anchor="ctr"/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 hasCustomPrompt="1"/>
          </p:nvPr>
        </p:nvSpPr>
        <p:spPr>
          <a:xfrm>
            <a:off x="1200038" y="4291070"/>
            <a:ext cx="4366069" cy="274320"/>
          </a:xfrm>
        </p:spPr>
        <p:txBody>
          <a:bodyPr anchor="ctr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www.islide.cc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en-US"/>
              <a:t>Click to add title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1" r:id="rId4"/>
    <p:sldLayoutId id="2147483654" r:id="rId5"/>
    <p:sldLayoutId id="2147483655" r:id="rId6"/>
    <p:sldLayoutId id="2147483657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29581-8E49-3187-0831-CA722CECBF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643" y="1648639"/>
            <a:ext cx="5041545" cy="1698779"/>
          </a:xfrm>
        </p:spPr>
        <p:txBody>
          <a:bodyPr>
            <a:normAutofit/>
          </a:bodyPr>
          <a:lstStyle/>
          <a:p>
            <a:pPr lvl="0"/>
            <a:r>
              <a:rPr lang="zh-CN" altLang="en-US" sz="3600" dirty="0"/>
              <a:t>生成式模型 </a:t>
            </a:r>
            <a:r>
              <a:rPr lang="en-US" altLang="zh-CN" sz="3600" dirty="0"/>
              <a:t>/</a:t>
            </a:r>
            <a:r>
              <a:rPr lang="zh-CN" altLang="en-US" sz="3600" dirty="0"/>
              <a:t> 大模型</a:t>
            </a:r>
            <a:br>
              <a:rPr lang="en-US" altLang="zh-CN" sz="3600" dirty="0"/>
            </a:br>
            <a:r>
              <a:rPr lang="zh-CN" altLang="en-US" sz="3600" dirty="0"/>
              <a:t>基础入门与前沿简介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C47266-BDC5-AE9B-BF2E-B62F6C53A4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218" y="3347418"/>
            <a:ext cx="4862469" cy="1828800"/>
          </a:xfrm>
        </p:spPr>
        <p:txBody>
          <a:bodyPr>
            <a:normAutofit/>
          </a:bodyPr>
          <a:lstStyle/>
          <a:p>
            <a:pPr lvl="0"/>
            <a:r>
              <a:rPr lang="zh-CN" altLang="en-US" sz="2000" dirty="0"/>
              <a:t>从一个时代到另一个时代</a:t>
            </a:r>
            <a:endParaRPr lang="en-US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632ADE-C80C-1FF6-5F58-C394A61B41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7642" y="5506437"/>
            <a:ext cx="4853043" cy="27432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zh-CN" altLang="en-US" dirty="0"/>
              <a:t>计算机系 王潇策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1CE4B6-13B2-A1E8-AD90-494C80D91D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7642" y="5780757"/>
            <a:ext cx="4853043" cy="274320"/>
          </a:xfrm>
        </p:spPr>
        <p:txBody>
          <a:bodyPr>
            <a:normAutofit fontScale="92500"/>
          </a:bodyPr>
          <a:lstStyle/>
          <a:p>
            <a:pPr lvl="0"/>
            <a:r>
              <a:rPr lang="en-US" dirty="0"/>
              <a:t>wangxc23@mails.tsinghua.edu.cn</a:t>
            </a:r>
          </a:p>
        </p:txBody>
      </p:sp>
    </p:spTree>
    <p:extLst>
      <p:ext uri="{BB962C8B-B14F-4D97-AF65-F5344CB8AC3E}">
        <p14:creationId xmlns:p14="http://schemas.microsoft.com/office/powerpoint/2010/main" val="3234597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41F65-36CD-08E9-5183-5AF984483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4D285-5386-47CF-4A92-15D843DC6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>
            <a:normAutofit/>
          </a:bodyPr>
          <a:lstStyle/>
          <a:p>
            <a:pPr lvl="0"/>
            <a:r>
              <a:rPr lang="zh-CN" altLang="en-US" dirty="0"/>
              <a:t>人工智能是怎样学习的：梯度下降 </a:t>
            </a:r>
            <a:r>
              <a:rPr lang="en-US" altLang="zh-CN" dirty="0"/>
              <a:t>/ </a:t>
            </a:r>
            <a:r>
              <a:rPr lang="zh-CN" altLang="en-US" dirty="0"/>
              <a:t>反向传播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8F14A1-4E76-7E22-B212-6D8240798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AutoShape 2" descr="3 的图像结果">
            <a:extLst>
              <a:ext uri="{FF2B5EF4-FFF2-40B4-BE49-F238E27FC236}">
                <a16:creationId xmlns:a16="http://schemas.microsoft.com/office/drawing/2014/main" id="{855E5193-A9BF-B56E-0798-707D594781C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76850" y="2571750"/>
            <a:ext cx="16383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3 的图像结果">
            <a:extLst>
              <a:ext uri="{FF2B5EF4-FFF2-40B4-BE49-F238E27FC236}">
                <a16:creationId xmlns:a16="http://schemas.microsoft.com/office/drawing/2014/main" id="{DEC4BF2D-101C-4AD6-38E0-780D0568310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441700" cy="344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EE8E9DD-C9FA-D902-3506-4BE636EA74A7}"/>
              </a:ext>
            </a:extLst>
          </p:cNvPr>
          <p:cNvSpPr txBox="1"/>
          <p:nvPr/>
        </p:nvSpPr>
        <p:spPr>
          <a:xfrm>
            <a:off x="660400" y="1292224"/>
            <a:ext cx="10858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Ruder, Sebastian. </a:t>
            </a:r>
            <a:r>
              <a:rPr lang="en-US" altLang="zh-CN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"An overview of gradient descent optimization algorithms." </a:t>
            </a:r>
            <a:r>
              <a:rPr lang="en-US" altLang="zh-CN" sz="1600" dirty="0" err="1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arXiv</a:t>
            </a:r>
            <a:r>
              <a:rPr lang="en-US" altLang="zh-CN" sz="16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 preprint arXiv:1609.04747 (2016).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F58EE6B-D98A-744A-7F0A-AC91CC5C3C34}"/>
              </a:ext>
            </a:extLst>
          </p:cNvPr>
          <p:cNvSpPr txBox="1"/>
          <p:nvPr/>
        </p:nvSpPr>
        <p:spPr>
          <a:xfrm>
            <a:off x="660400" y="1894303"/>
            <a:ext cx="5283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</a:rPr>
              <a:t>不过我们还只做完了一半的事情：</a:t>
            </a:r>
            <a:endParaRPr lang="en-US" altLang="zh-CN" dirty="0">
              <a:solidFill>
                <a:schemeClr val="tx1">
                  <a:lumMod val="95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</a:rPr>
              <a:t>模型建立了，但是它应该怎样“学习”？</a:t>
            </a:r>
            <a:endParaRPr lang="en-US" altLang="zh-CN" dirty="0">
              <a:solidFill>
                <a:schemeClr val="tx1">
                  <a:lumMod val="95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95000"/>
                  </a:schemeClr>
                </a:solidFill>
              </a:rPr>
              <a:t>——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</a:rPr>
              <a:t>告诉它“哪里出错了”</a:t>
            </a:r>
            <a:endParaRPr lang="en-US" altLang="zh-CN" dirty="0">
              <a:solidFill>
                <a:schemeClr val="tx1">
                  <a:lumMod val="95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</a:rPr>
              <a:t>什么叫“哪里出错了”？</a:t>
            </a:r>
            <a:endParaRPr lang="en-US" altLang="zh-CN" dirty="0">
              <a:solidFill>
                <a:schemeClr val="tx1">
                  <a:lumMod val="95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——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定义一个“误差函数”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</a:rPr>
              <a:t>（今天不细讲）</a:t>
            </a:r>
            <a:endParaRPr lang="en-US" altLang="zh-CN" dirty="0">
              <a:solidFill>
                <a:schemeClr val="tx1">
                  <a:lumMod val="95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</a:rPr>
              <a:t>出错了怎么办？</a:t>
            </a:r>
            <a:endParaRPr lang="en-US" altLang="zh-CN" dirty="0">
              <a:solidFill>
                <a:schemeClr val="tx1">
                  <a:lumMod val="95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——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分锅吧，让所有神经元自己找自己的问题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A86D4D2-54D9-B8B2-6640-C0F35774AF5B}"/>
              </a:ext>
            </a:extLst>
          </p:cNvPr>
          <p:cNvSpPr txBox="1"/>
          <p:nvPr/>
        </p:nvSpPr>
        <p:spPr>
          <a:xfrm>
            <a:off x="5943600" y="2393810"/>
            <a:ext cx="106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k</a:t>
            </a:r>
            <a:r>
              <a:rPr lang="en-US" altLang="zh-CN" b="1" dirty="0" err="1">
                <a:latin typeface="Consolas" panose="020B0609020204030204" pitchFamily="49" charset="0"/>
              </a:rPr>
              <a:t>x</a:t>
            </a:r>
            <a:r>
              <a:rPr lang="en-US" altLang="zh-CN" b="1" dirty="0">
                <a:latin typeface="Consolas" panose="020B0609020204030204" pitchFamily="49" charset="0"/>
              </a:rPr>
              <a:t> + b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254BBDA-3A6F-C225-002C-299B2F12D84A}"/>
              </a:ext>
            </a:extLst>
          </p:cNvPr>
          <p:cNvSpPr/>
          <p:nvPr/>
        </p:nvSpPr>
        <p:spPr>
          <a:xfrm>
            <a:off x="6092201" y="2861785"/>
            <a:ext cx="550015" cy="543140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5C3C99B-1897-49A5-B9CA-D7107B0DCE4C}"/>
              </a:ext>
            </a:extLst>
          </p:cNvPr>
          <p:cNvSpPr/>
          <p:nvPr/>
        </p:nvSpPr>
        <p:spPr>
          <a:xfrm>
            <a:off x="7443395" y="2861785"/>
            <a:ext cx="550015" cy="543140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DE6DBF4-FE4C-522E-B532-9FDAABE7673C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>
            <a:off x="6642216" y="3133355"/>
            <a:ext cx="8011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5513C9E0-CE3F-4CC0-31DE-AE58AB86BB98}"/>
              </a:ext>
            </a:extLst>
          </p:cNvPr>
          <p:cNvSpPr txBox="1"/>
          <p:nvPr/>
        </p:nvSpPr>
        <p:spPr>
          <a:xfrm>
            <a:off x="7036012" y="2393810"/>
            <a:ext cx="191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onsolas" panose="020B0609020204030204" pitchFamily="49" charset="0"/>
              </a:rPr>
              <a:t>F(x) = </a:t>
            </a:r>
            <a:r>
              <a:rPr lang="en-US" altLang="zh-CN" b="1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k</a:t>
            </a:r>
            <a:r>
              <a:rPr lang="en-US" altLang="zh-CN" b="1" dirty="0" err="1">
                <a:latin typeface="Consolas" panose="020B0609020204030204" pitchFamily="49" charset="0"/>
              </a:rPr>
              <a:t>x</a:t>
            </a:r>
            <a:r>
              <a:rPr lang="en-US" altLang="zh-CN" b="1" dirty="0">
                <a:latin typeface="Consolas" panose="020B0609020204030204" pitchFamily="49" charset="0"/>
              </a:rPr>
              <a:t> + b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D6317E1-56CD-C070-42B8-FE9E3A97B169}"/>
              </a:ext>
            </a:extLst>
          </p:cNvPr>
          <p:cNvSpPr txBox="1"/>
          <p:nvPr/>
        </p:nvSpPr>
        <p:spPr>
          <a:xfrm>
            <a:off x="5903728" y="1939646"/>
            <a:ext cx="391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</a:rPr>
              <a:t>设想一个最简单的情况：一个神经元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4BA7BAD-F69B-23AD-F0B9-FFBE97A0D257}"/>
              </a:ext>
            </a:extLst>
          </p:cNvPr>
          <p:cNvSpPr txBox="1"/>
          <p:nvPr/>
        </p:nvSpPr>
        <p:spPr>
          <a:xfrm>
            <a:off x="8279498" y="2948689"/>
            <a:ext cx="2395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Consolas" panose="020B0609020204030204" pitchFamily="49" charset="0"/>
              </a:rPr>
              <a:t>距离期待值差了 </a:t>
            </a:r>
            <a:r>
              <a:rPr lang="en-US" altLang="zh-CN" b="1" dirty="0">
                <a:latin typeface="Consolas" panose="020B0609020204030204" pitchFamily="49" charset="0"/>
              </a:rPr>
              <a:t>L(x)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6205C85-8F9C-C0D5-F914-1EEFCB6A2863}"/>
              </a:ext>
            </a:extLst>
          </p:cNvPr>
          <p:cNvSpPr txBox="1"/>
          <p:nvPr/>
        </p:nvSpPr>
        <p:spPr>
          <a:xfrm>
            <a:off x="5903728" y="3548169"/>
            <a:ext cx="49273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</a:rPr>
              <a:t>如何最快速地让模型结果靠近期待结果？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求导！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r>
              <a:rPr lang="zh-CN" altLang="en-US" dirty="0"/>
              <a:t>让 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k</a:t>
            </a:r>
            <a:r>
              <a:rPr lang="en-US" altLang="zh-CN" dirty="0"/>
              <a:t> </a:t>
            </a:r>
            <a:r>
              <a:rPr lang="zh-CN" altLang="en-US" dirty="0"/>
              <a:t>向导数的反向跨一步（人工指定）即正确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如果我们有多个神经元？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导数的扩展是梯度！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k’</a:t>
            </a:r>
            <a:r>
              <a:rPr lang="el-GR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k</a:t>
            </a:r>
            <a:r>
              <a:rPr lang="el-GR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- α∇L(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k</a:t>
            </a:r>
            <a:r>
              <a:rPr lang="el-GR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zh-CN" altLang="en-US" dirty="0">
                <a:latin typeface="Consolas" panose="020B0609020204030204" pitchFamily="49" charset="0"/>
              </a:rPr>
              <a:t>历史称之为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梯度下降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D526F80-5273-CF4B-4AF3-6F56C694B889}"/>
              </a:ext>
            </a:extLst>
          </p:cNvPr>
          <p:cNvSpPr txBox="1"/>
          <p:nvPr/>
        </p:nvSpPr>
        <p:spPr>
          <a:xfrm>
            <a:off x="660401" y="5817771"/>
            <a:ext cx="10170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95000"/>
                  </a:schemeClr>
                </a:solidFill>
              </a:rPr>
              <a:t>声明：本课程的数学并不严谨，因为我们不强调数学，而是强调对于大模型发展历程和现状的理解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025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9F2DA-C790-E4DB-2FCE-D5E8DCE40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134A3-341C-65AF-FFFF-ECA3B9759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>
            <a:normAutofit/>
          </a:bodyPr>
          <a:lstStyle/>
          <a:p>
            <a:pPr lvl="0"/>
            <a:r>
              <a:rPr lang="zh-CN" altLang="en-US" dirty="0"/>
              <a:t>人工智能是怎样学习的：梯度下降 </a:t>
            </a:r>
            <a:r>
              <a:rPr lang="en-US" altLang="zh-CN" dirty="0"/>
              <a:t>/ </a:t>
            </a:r>
            <a:r>
              <a:rPr lang="zh-CN" altLang="en-US"/>
              <a:t>反向传播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623488-5C24-D0C2-95D5-206E7648C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AutoShape 2" descr="3 的图像结果">
            <a:extLst>
              <a:ext uri="{FF2B5EF4-FFF2-40B4-BE49-F238E27FC236}">
                <a16:creationId xmlns:a16="http://schemas.microsoft.com/office/drawing/2014/main" id="{47C5DA75-DB90-F1DE-0DC8-BC6C43A4F0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76850" y="2571750"/>
            <a:ext cx="16383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3 的图像结果">
            <a:extLst>
              <a:ext uri="{FF2B5EF4-FFF2-40B4-BE49-F238E27FC236}">
                <a16:creationId xmlns:a16="http://schemas.microsoft.com/office/drawing/2014/main" id="{8509E09D-8BD1-8B86-EA34-875DA62D8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441700" cy="344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C82D82-CCA7-9778-7B6B-ED7AFD4D1C72}"/>
              </a:ext>
            </a:extLst>
          </p:cNvPr>
          <p:cNvSpPr txBox="1"/>
          <p:nvPr/>
        </p:nvSpPr>
        <p:spPr>
          <a:xfrm>
            <a:off x="660400" y="1292224"/>
            <a:ext cx="10858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Hecht-Nielsen, Robert.</a:t>
            </a:r>
            <a:r>
              <a:rPr lang="en-US" altLang="zh-CN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 “Theory of the backpropagation neural network.” </a:t>
            </a:r>
            <a:r>
              <a:rPr lang="en-US" altLang="zh-CN" sz="16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Neural networks for perception. Academic Press, 1992. 65-93. *</a:t>
            </a:r>
            <a:r>
              <a:rPr lang="zh-CN" altLang="en-US" sz="16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通俗学习可以参考：</a:t>
            </a:r>
            <a:r>
              <a:rPr lang="en-US" altLang="zh-CN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https://www.3blue1brown.com/lessons/backpropagation-calculus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951F3F6-450B-0E57-B14E-5892C269450E}"/>
              </a:ext>
            </a:extLst>
          </p:cNvPr>
          <p:cNvSpPr/>
          <p:nvPr/>
        </p:nvSpPr>
        <p:spPr>
          <a:xfrm>
            <a:off x="1599441" y="2540182"/>
            <a:ext cx="550015" cy="543140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0AA57F9-4E2B-642D-3E5C-80DEB6C69470}"/>
              </a:ext>
            </a:extLst>
          </p:cNvPr>
          <p:cNvSpPr/>
          <p:nvPr/>
        </p:nvSpPr>
        <p:spPr>
          <a:xfrm>
            <a:off x="1599440" y="3285518"/>
            <a:ext cx="550015" cy="543140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C99A77A-E539-99EB-BACB-EB9547A3AADF}"/>
              </a:ext>
            </a:extLst>
          </p:cNvPr>
          <p:cNvSpPr/>
          <p:nvPr/>
        </p:nvSpPr>
        <p:spPr>
          <a:xfrm>
            <a:off x="1599438" y="4030855"/>
            <a:ext cx="550015" cy="543140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5B5B9EAF-C843-5F82-B50C-B85BF513A766}"/>
              </a:ext>
            </a:extLst>
          </p:cNvPr>
          <p:cNvSpPr/>
          <p:nvPr/>
        </p:nvSpPr>
        <p:spPr>
          <a:xfrm>
            <a:off x="1599438" y="4775535"/>
            <a:ext cx="550015" cy="543140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C69B967-CB39-39F0-9A82-2C61FF4BBF7A}"/>
              </a:ext>
            </a:extLst>
          </p:cNvPr>
          <p:cNvSpPr/>
          <p:nvPr/>
        </p:nvSpPr>
        <p:spPr>
          <a:xfrm>
            <a:off x="3153230" y="3676995"/>
            <a:ext cx="550015" cy="543140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7178E1E-F51B-D37F-8473-20528CEAC612}"/>
              </a:ext>
            </a:extLst>
          </p:cNvPr>
          <p:cNvSpPr txBox="1"/>
          <p:nvPr/>
        </p:nvSpPr>
        <p:spPr>
          <a:xfrm>
            <a:off x="660400" y="2233121"/>
            <a:ext cx="939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onsolas" panose="020B0609020204030204" pitchFamily="49" charset="0"/>
              </a:rPr>
              <a:t>k1, b1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13A583D-501D-F5CF-5309-D98DD61E91B3}"/>
              </a:ext>
            </a:extLst>
          </p:cNvPr>
          <p:cNvSpPr txBox="1"/>
          <p:nvPr/>
        </p:nvSpPr>
        <p:spPr>
          <a:xfrm>
            <a:off x="660400" y="2998127"/>
            <a:ext cx="939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onsolas" panose="020B0609020204030204" pitchFamily="49" charset="0"/>
              </a:rPr>
              <a:t>k2, b2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AA43C15-AC51-483F-174E-1F31EB3E005A}"/>
              </a:ext>
            </a:extLst>
          </p:cNvPr>
          <p:cNvSpPr txBox="1"/>
          <p:nvPr/>
        </p:nvSpPr>
        <p:spPr>
          <a:xfrm>
            <a:off x="660400" y="3763899"/>
            <a:ext cx="939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onsolas" panose="020B0609020204030204" pitchFamily="49" charset="0"/>
              </a:rPr>
              <a:t>k3, b3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D12A9D6-BC84-F28B-0B69-E20F7A08A81D}"/>
              </a:ext>
            </a:extLst>
          </p:cNvPr>
          <p:cNvSpPr txBox="1"/>
          <p:nvPr/>
        </p:nvSpPr>
        <p:spPr>
          <a:xfrm>
            <a:off x="660400" y="4532110"/>
            <a:ext cx="939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onsolas" panose="020B0609020204030204" pitchFamily="49" charset="0"/>
              </a:rPr>
              <a:t>k4, b4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BD4E7F3-1A69-B2B4-EE03-B3B818BB91B1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2149456" y="2811752"/>
            <a:ext cx="1003774" cy="1136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37CC2E65-71C1-7D35-43A2-AD0E44024A20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>
            <a:off x="2149455" y="3557088"/>
            <a:ext cx="1003775" cy="391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65C9E4D-419E-FC49-C93B-D85ED858712F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2149453" y="3948565"/>
            <a:ext cx="1003777" cy="353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A04397F-90DA-95E8-6931-2D987C301128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2149453" y="3948565"/>
            <a:ext cx="1003777" cy="1098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A4DEF18A-4572-C2F4-7625-B6C548EC5959}"/>
              </a:ext>
            </a:extLst>
          </p:cNvPr>
          <p:cNvSpPr/>
          <p:nvPr/>
        </p:nvSpPr>
        <p:spPr>
          <a:xfrm>
            <a:off x="4712907" y="3676995"/>
            <a:ext cx="550015" cy="543140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FF45062B-5951-08D8-51FE-B90589CEFEF1}"/>
              </a:ext>
            </a:extLst>
          </p:cNvPr>
          <p:cNvCxnSpPr>
            <a:cxnSpLocks/>
            <a:stCxn id="11" idx="6"/>
            <a:endCxn id="20" idx="2"/>
          </p:cNvCxnSpPr>
          <p:nvPr/>
        </p:nvCxnSpPr>
        <p:spPr>
          <a:xfrm>
            <a:off x="3703245" y="3948565"/>
            <a:ext cx="10096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D406E344-2106-9518-3F96-78B999C1AD0F}"/>
              </a:ext>
            </a:extLst>
          </p:cNvPr>
          <p:cNvSpPr txBox="1"/>
          <p:nvPr/>
        </p:nvSpPr>
        <p:spPr>
          <a:xfrm>
            <a:off x="2979748" y="3119135"/>
            <a:ext cx="939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onsolas" panose="020B0609020204030204" pitchFamily="49" charset="0"/>
              </a:rPr>
              <a:t>k’, b’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2405200-EFF7-16E4-767A-DC01127C90BE}"/>
              </a:ext>
            </a:extLst>
          </p:cNvPr>
          <p:cNvSpPr txBox="1"/>
          <p:nvPr/>
        </p:nvSpPr>
        <p:spPr>
          <a:xfrm>
            <a:off x="4629939" y="3114949"/>
            <a:ext cx="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onsolas" panose="020B0609020204030204" pitchFamily="49" charset="0"/>
              </a:rPr>
              <a:t>F(x)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527487A-7C08-660B-1B73-83C4EDBF08B3}"/>
              </a:ext>
            </a:extLst>
          </p:cNvPr>
          <p:cNvSpPr txBox="1"/>
          <p:nvPr/>
        </p:nvSpPr>
        <p:spPr>
          <a:xfrm>
            <a:off x="2354464" y="2067072"/>
            <a:ext cx="21896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onsolas" panose="020B0609020204030204" pitchFamily="49" charset="0"/>
              </a:rPr>
              <a:t>F1(x) = (k1+k2+k3+k4)x + (b1+b2+b3+b4)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2A29C1D-733B-981A-F313-75C580BF1A11}"/>
              </a:ext>
            </a:extLst>
          </p:cNvPr>
          <p:cNvSpPr txBox="1"/>
          <p:nvPr/>
        </p:nvSpPr>
        <p:spPr>
          <a:xfrm>
            <a:off x="2981557" y="4356099"/>
            <a:ext cx="2521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onsolas" panose="020B0609020204030204" pitchFamily="49" charset="0"/>
              </a:rPr>
              <a:t>F(x) = k’F1(x) + b’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66EE7D0-6A87-1354-B27C-4EC584989E2C}"/>
              </a:ext>
            </a:extLst>
          </p:cNvPr>
          <p:cNvSpPr/>
          <p:nvPr/>
        </p:nvSpPr>
        <p:spPr>
          <a:xfrm>
            <a:off x="2226632" y="3676995"/>
            <a:ext cx="812694" cy="4562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Consolas" panose="020B0609020204030204" pitchFamily="49" charset="0"/>
              </a:rPr>
              <a:t>ReLU</a:t>
            </a:r>
            <a:endParaRPr lang="zh-CN" altLang="en-US" b="1" dirty="0">
              <a:latin typeface="Consolas" panose="020B0609020204030204" pitchFamily="49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81C88DF-9B89-0B09-EAFF-7659ED96F5E6}"/>
              </a:ext>
            </a:extLst>
          </p:cNvPr>
          <p:cNvSpPr/>
          <p:nvPr/>
        </p:nvSpPr>
        <p:spPr>
          <a:xfrm>
            <a:off x="3768874" y="3679773"/>
            <a:ext cx="812694" cy="4562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Consolas" panose="020B0609020204030204" pitchFamily="49" charset="0"/>
              </a:rPr>
              <a:t>ReLU</a:t>
            </a:r>
            <a:endParaRPr lang="zh-CN" altLang="en-US" b="1" dirty="0">
              <a:latin typeface="Consolas" panose="020B0609020204030204" pitchFamily="49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9EBCE1C-2573-6F1F-A4E3-B7D11169106F}"/>
              </a:ext>
            </a:extLst>
          </p:cNvPr>
          <p:cNvSpPr txBox="1"/>
          <p:nvPr/>
        </p:nvSpPr>
        <p:spPr>
          <a:xfrm>
            <a:off x="660400" y="5619736"/>
            <a:ext cx="528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</a:rPr>
              <a:t>回到刚才的例子：我们不一定只有一层神经网络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F62B408-5935-2BA8-606C-19E8ECD76350}"/>
              </a:ext>
            </a:extLst>
          </p:cNvPr>
          <p:cNvSpPr txBox="1"/>
          <p:nvPr/>
        </p:nvSpPr>
        <p:spPr>
          <a:xfrm>
            <a:off x="5943600" y="2145520"/>
            <a:ext cx="5283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</a:rPr>
              <a:t>倒数第一层接锅之后，还要向自己的下级分锅</a:t>
            </a:r>
            <a:endParaRPr lang="en-US" altLang="zh-CN" dirty="0">
              <a:solidFill>
                <a:schemeClr val="tx1">
                  <a:lumMod val="95000"/>
                </a:schemeClr>
              </a:solidFill>
            </a:endParaRPr>
          </a:p>
          <a:p>
            <a:endParaRPr lang="en-US" altLang="zh-CN" b="1" dirty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</a:rPr>
              <a:t>如何分锅？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很简单，应用链式法则接着求导！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endParaRPr lang="en-US" altLang="zh-CN" b="1" dirty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</a:rPr>
              <a:t>我们已获得 </a:t>
            </a:r>
            <a:r>
              <a:rPr lang="el-GR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∇L(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k’</a:t>
            </a:r>
            <a:r>
              <a:rPr lang="el-GR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，</a:t>
            </a:r>
            <a:r>
              <a:rPr lang="zh-CN" altLang="en-US" dirty="0">
                <a:latin typeface="Consolas" panose="020B0609020204030204" pitchFamily="49" charset="0"/>
              </a:rPr>
              <a:t>即损失函数对第一层的梯度</a:t>
            </a:r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solidFill>
                <a:schemeClr val="accent3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继续：</a:t>
            </a:r>
            <a:r>
              <a:rPr lang="el-GR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∂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L/</a:t>
            </a:r>
            <a:r>
              <a:rPr lang="el-GR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∂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k = </a:t>
            </a:r>
            <a:r>
              <a:rPr lang="el-GR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∂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L/</a:t>
            </a:r>
            <a:r>
              <a:rPr lang="el-GR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∂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k’ * </a:t>
            </a:r>
            <a:r>
              <a:rPr lang="el-GR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∂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k’/</a:t>
            </a:r>
            <a:r>
              <a:rPr lang="el-GR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∂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k.</a:t>
            </a:r>
            <a:endParaRPr lang="en-US" altLang="zh-CN" dirty="0">
              <a:solidFill>
                <a:schemeClr val="accent3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用人话来讲，就是倒数第一层的每个神经元</a:t>
            </a:r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挨个把自己的锅分到倒数第二层的每个神经元身上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*</a:t>
            </a:r>
            <a:r>
              <a:rPr lang="zh-CN" altLang="en-US" dirty="0">
                <a:latin typeface="Consolas" panose="020B0609020204030204" pitchFamily="49" charset="0"/>
              </a:rPr>
              <a:t>上一层每个神经元都对它有影响（全连接，</a:t>
            </a:r>
            <a:r>
              <a:rPr lang="en-US" altLang="zh-CN" dirty="0">
                <a:latin typeface="Consolas" panose="020B0609020204030204" pitchFamily="49" charset="0"/>
              </a:rPr>
              <a:t>MLP</a:t>
            </a:r>
            <a:r>
              <a:rPr lang="zh-CN" altLang="en-US" dirty="0">
                <a:latin typeface="Consolas" panose="020B0609020204030204" pitchFamily="49" charset="0"/>
              </a:rPr>
              <a:t>）</a:t>
            </a:r>
            <a:endParaRPr lang="en-US" altLang="zh-CN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224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28DA6-7027-AF45-3968-49B6933EC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853DE-1CE4-E7C0-42DD-AC33D2290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>
            <a:normAutofit/>
          </a:bodyPr>
          <a:lstStyle/>
          <a:p>
            <a:pPr lvl="0"/>
            <a:r>
              <a:rPr lang="zh-CN" altLang="en-US" dirty="0"/>
              <a:t>神经网络的经典分类：</a:t>
            </a:r>
            <a:r>
              <a:rPr lang="en-US" altLang="zh-CN" dirty="0"/>
              <a:t>CNN </a:t>
            </a:r>
            <a:r>
              <a:rPr lang="zh-CN" altLang="en-US" dirty="0"/>
              <a:t>和 </a:t>
            </a:r>
            <a:r>
              <a:rPr lang="en-US" altLang="zh-CN" dirty="0"/>
              <a:t>RNN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EE910B-69DA-9ACB-D6C0-4C364235E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AutoShape 2" descr="3 的图像结果">
            <a:extLst>
              <a:ext uri="{FF2B5EF4-FFF2-40B4-BE49-F238E27FC236}">
                <a16:creationId xmlns:a16="http://schemas.microsoft.com/office/drawing/2014/main" id="{2A33BD7E-B7D6-4329-CBCC-52937CA773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76850" y="2571750"/>
            <a:ext cx="16383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C69CFD4-F84B-166B-E33E-C53A361A050F}"/>
              </a:ext>
            </a:extLst>
          </p:cNvPr>
          <p:cNvSpPr txBox="1"/>
          <p:nvPr/>
        </p:nvSpPr>
        <p:spPr>
          <a:xfrm>
            <a:off x="660400" y="1292224"/>
            <a:ext cx="10858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Krizhevsky</a:t>
            </a:r>
            <a:r>
              <a:rPr lang="en-US" altLang="zh-CN" sz="16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, Alex, Ilya </a:t>
            </a:r>
            <a:r>
              <a:rPr lang="en-US" altLang="zh-CN" sz="1600" dirty="0" err="1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Sutskever</a:t>
            </a:r>
            <a:r>
              <a:rPr lang="en-US" altLang="zh-CN" sz="16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, and Geoffrey E. Hinton. </a:t>
            </a:r>
            <a:r>
              <a:rPr lang="en-US" altLang="zh-CN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"</a:t>
            </a:r>
            <a:r>
              <a:rPr lang="en-US" altLang="zh-CN" sz="1600" b="1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Imagenet</a:t>
            </a:r>
            <a:r>
              <a:rPr lang="en-US" altLang="zh-CN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 classification with deep convolutional neural networks." </a:t>
            </a:r>
            <a:r>
              <a:rPr lang="en-US" altLang="zh-CN" sz="16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Advances in neural information processing systems 25 (2012).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70A3706-2F62-B608-6A79-A05F472D62D4}"/>
              </a:ext>
            </a:extLst>
          </p:cNvPr>
          <p:cNvSpPr txBox="1"/>
          <p:nvPr/>
        </p:nvSpPr>
        <p:spPr>
          <a:xfrm>
            <a:off x="660400" y="2140524"/>
            <a:ext cx="543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</a:rPr>
              <a:t>改变了世界的数据集：</a:t>
            </a:r>
            <a:r>
              <a:rPr lang="en-US" altLang="zh-CN" b="1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</a:rPr>
              <a:t>ImageNet</a:t>
            </a: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</a:rPr>
              <a:t>改变了世界的科学家：</a:t>
            </a:r>
            <a:r>
              <a:rPr lang="en-US" altLang="zh-CN" b="1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</a:rPr>
              <a:t>Fei-</a:t>
            </a:r>
            <a:r>
              <a:rPr lang="en-US" altLang="zh-CN" b="1" dirty="0" err="1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</a:rPr>
              <a:t>fei</a:t>
            </a:r>
            <a:r>
              <a:rPr lang="en-US" altLang="zh-CN" b="1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</a:rPr>
              <a:t> Li, G. Hinton</a:t>
            </a: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Consolas" panose="020B0609020204030204" pitchFamily="49" charset="0"/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</a:rPr>
              <a:t>改变了世界的新模型：</a:t>
            </a:r>
            <a:r>
              <a:rPr lang="en-US" altLang="zh-CN" b="1" dirty="0" err="1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</a:rPr>
              <a:t>AlexNet</a:t>
            </a:r>
            <a:endParaRPr lang="en-US" altLang="zh-CN" b="1" dirty="0">
              <a:solidFill>
                <a:schemeClr val="tx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2C9F877-2CD8-921E-0433-FED47C30C50A}"/>
              </a:ext>
            </a:extLst>
          </p:cNvPr>
          <p:cNvSpPr/>
          <p:nvPr/>
        </p:nvSpPr>
        <p:spPr>
          <a:xfrm>
            <a:off x="6234936" y="2140524"/>
            <a:ext cx="680214" cy="4562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Conv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D1DF5CE-0C57-299C-8778-566909B59D61}"/>
              </a:ext>
            </a:extLst>
          </p:cNvPr>
          <p:cNvSpPr/>
          <p:nvPr/>
        </p:nvSpPr>
        <p:spPr>
          <a:xfrm>
            <a:off x="7767766" y="2140523"/>
            <a:ext cx="715320" cy="4562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LRN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1D16254-A459-74AD-A100-985FF058BDE9}"/>
              </a:ext>
            </a:extLst>
          </p:cNvPr>
          <p:cNvSpPr/>
          <p:nvPr/>
        </p:nvSpPr>
        <p:spPr>
          <a:xfrm>
            <a:off x="6234936" y="3057043"/>
            <a:ext cx="680214" cy="4562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Conv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730CF3D-9D35-5ECA-73DD-418BD44F47EC}"/>
              </a:ext>
            </a:extLst>
          </p:cNvPr>
          <p:cNvSpPr/>
          <p:nvPr/>
        </p:nvSpPr>
        <p:spPr>
          <a:xfrm>
            <a:off x="7769406" y="3052045"/>
            <a:ext cx="715320" cy="4562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LRN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4911D02-B846-1601-FF39-B8C3EDB2E178}"/>
              </a:ext>
            </a:extLst>
          </p:cNvPr>
          <p:cNvSpPr/>
          <p:nvPr/>
        </p:nvSpPr>
        <p:spPr>
          <a:xfrm>
            <a:off x="6234936" y="3973561"/>
            <a:ext cx="680214" cy="4562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Conv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0422816-C8C2-7FC7-79E8-FC5BACDDC188}"/>
              </a:ext>
            </a:extLst>
          </p:cNvPr>
          <p:cNvSpPr/>
          <p:nvPr/>
        </p:nvSpPr>
        <p:spPr>
          <a:xfrm>
            <a:off x="7769406" y="3973562"/>
            <a:ext cx="680214" cy="4562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Conv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D491842-CAA3-B171-A725-C8C13C20D805}"/>
              </a:ext>
            </a:extLst>
          </p:cNvPr>
          <p:cNvSpPr/>
          <p:nvPr/>
        </p:nvSpPr>
        <p:spPr>
          <a:xfrm>
            <a:off x="9303876" y="3973562"/>
            <a:ext cx="680214" cy="4562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Conv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425E0F1-E679-9B7D-32A5-05E51E5D7AB9}"/>
              </a:ext>
            </a:extLst>
          </p:cNvPr>
          <p:cNvSpPr/>
          <p:nvPr/>
        </p:nvSpPr>
        <p:spPr>
          <a:xfrm>
            <a:off x="9303876" y="2140524"/>
            <a:ext cx="989326" cy="4562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Pooling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D80EF0E-A606-C5DD-F2EB-B68C15727FB0}"/>
              </a:ext>
            </a:extLst>
          </p:cNvPr>
          <p:cNvSpPr/>
          <p:nvPr/>
        </p:nvSpPr>
        <p:spPr>
          <a:xfrm>
            <a:off x="9303876" y="3057043"/>
            <a:ext cx="989326" cy="4562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Pooling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AF92B7CC-F7CB-2259-A8DE-3E0F322E2152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6915150" y="2368641"/>
            <a:ext cx="852616" cy="1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DF001DE9-72E5-4038-558F-F0168E92B5CB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6915150" y="3280163"/>
            <a:ext cx="854256" cy="4998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C276740-077E-6631-DF14-43E95FDD038A}"/>
              </a:ext>
            </a:extLst>
          </p:cNvPr>
          <p:cNvCxnSpPr>
            <a:cxnSpLocks/>
            <a:stCxn id="11" idx="3"/>
            <a:endCxn id="19" idx="1"/>
          </p:cNvCxnSpPr>
          <p:nvPr/>
        </p:nvCxnSpPr>
        <p:spPr>
          <a:xfrm>
            <a:off x="8483086" y="2368641"/>
            <a:ext cx="820790" cy="1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A173735-DC30-A7DE-D84F-C3BEF659470B}"/>
              </a:ext>
            </a:extLst>
          </p:cNvPr>
          <p:cNvCxnSpPr>
            <a:cxnSpLocks/>
            <a:stCxn id="15" idx="3"/>
            <a:endCxn id="20" idx="1"/>
          </p:cNvCxnSpPr>
          <p:nvPr/>
        </p:nvCxnSpPr>
        <p:spPr>
          <a:xfrm>
            <a:off x="8484726" y="3280163"/>
            <a:ext cx="819150" cy="4998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949D0B54-F7A2-788E-3276-51E02EE23E36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6915150" y="4201679"/>
            <a:ext cx="854256" cy="1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A1D4F21D-66D6-7F40-6389-E1F8612CA118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8449620" y="4201680"/>
            <a:ext cx="854256" cy="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连接符: 肘形 49">
            <a:extLst>
              <a:ext uri="{FF2B5EF4-FFF2-40B4-BE49-F238E27FC236}">
                <a16:creationId xmlns:a16="http://schemas.microsoft.com/office/drawing/2014/main" id="{8626EABE-691D-C5C5-A24F-B59796F50E07}"/>
              </a:ext>
            </a:extLst>
          </p:cNvPr>
          <p:cNvCxnSpPr>
            <a:stCxn id="19" idx="2"/>
            <a:endCxn id="13" idx="0"/>
          </p:cNvCxnSpPr>
          <p:nvPr/>
        </p:nvCxnSpPr>
        <p:spPr>
          <a:xfrm rot="5400000">
            <a:off x="7956650" y="1215153"/>
            <a:ext cx="460283" cy="3223496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连接符: 肘形 51">
            <a:extLst>
              <a:ext uri="{FF2B5EF4-FFF2-40B4-BE49-F238E27FC236}">
                <a16:creationId xmlns:a16="http://schemas.microsoft.com/office/drawing/2014/main" id="{9D84307C-A0FF-CB6F-0222-FE49D5E7A431}"/>
              </a:ext>
            </a:extLst>
          </p:cNvPr>
          <p:cNvCxnSpPr>
            <a:cxnSpLocks/>
            <a:stCxn id="20" idx="2"/>
            <a:endCxn id="16" idx="0"/>
          </p:cNvCxnSpPr>
          <p:nvPr/>
        </p:nvCxnSpPr>
        <p:spPr>
          <a:xfrm rot="5400000">
            <a:off x="7956650" y="2131672"/>
            <a:ext cx="460282" cy="322349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23650BC5-3FBE-4C39-B540-4187E8791B93}"/>
              </a:ext>
            </a:extLst>
          </p:cNvPr>
          <p:cNvSpPr/>
          <p:nvPr/>
        </p:nvSpPr>
        <p:spPr>
          <a:xfrm>
            <a:off x="6234936" y="4890079"/>
            <a:ext cx="989326" cy="4562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Pooling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8E9B2BA2-5A7D-59DC-D881-BFE3B5E5165B}"/>
              </a:ext>
            </a:extLst>
          </p:cNvPr>
          <p:cNvSpPr/>
          <p:nvPr/>
        </p:nvSpPr>
        <p:spPr>
          <a:xfrm>
            <a:off x="7712414" y="4841629"/>
            <a:ext cx="550015" cy="54314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48A164A0-67E9-0126-C4F7-77EB65595D4A}"/>
              </a:ext>
            </a:extLst>
          </p:cNvPr>
          <p:cNvSpPr/>
          <p:nvPr/>
        </p:nvSpPr>
        <p:spPr>
          <a:xfrm>
            <a:off x="8487404" y="4841629"/>
            <a:ext cx="550015" cy="54314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52856C07-5AD4-473D-C796-7B0A052E2EC9}"/>
              </a:ext>
            </a:extLst>
          </p:cNvPr>
          <p:cNvSpPr/>
          <p:nvPr/>
        </p:nvSpPr>
        <p:spPr>
          <a:xfrm>
            <a:off x="9262394" y="4841629"/>
            <a:ext cx="550015" cy="54314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81DC94B9-7FF7-8B1B-0502-CD8C6473CEA3}"/>
              </a:ext>
            </a:extLst>
          </p:cNvPr>
          <p:cNvCxnSpPr>
            <a:cxnSpLocks/>
            <a:stCxn id="55" idx="3"/>
            <a:endCxn id="56" idx="2"/>
          </p:cNvCxnSpPr>
          <p:nvPr/>
        </p:nvCxnSpPr>
        <p:spPr>
          <a:xfrm flipV="1">
            <a:off x="7224262" y="5113199"/>
            <a:ext cx="488152" cy="4998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B9BBA9A3-832C-48D2-F3B8-012B59B0842C}"/>
              </a:ext>
            </a:extLst>
          </p:cNvPr>
          <p:cNvCxnSpPr>
            <a:cxnSpLocks/>
            <a:stCxn id="56" idx="6"/>
            <a:endCxn id="57" idx="2"/>
          </p:cNvCxnSpPr>
          <p:nvPr/>
        </p:nvCxnSpPr>
        <p:spPr>
          <a:xfrm>
            <a:off x="8262429" y="5113199"/>
            <a:ext cx="224975" cy="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2C2D18DB-58C8-0E1F-1DC6-BBE90C4B2670}"/>
              </a:ext>
            </a:extLst>
          </p:cNvPr>
          <p:cNvCxnSpPr>
            <a:cxnSpLocks/>
            <a:stCxn id="57" idx="6"/>
            <a:endCxn id="58" idx="2"/>
          </p:cNvCxnSpPr>
          <p:nvPr/>
        </p:nvCxnSpPr>
        <p:spPr>
          <a:xfrm>
            <a:off x="9037419" y="5113199"/>
            <a:ext cx="224975" cy="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3" name="连接符: 肘形 72">
            <a:extLst>
              <a:ext uri="{FF2B5EF4-FFF2-40B4-BE49-F238E27FC236}">
                <a16:creationId xmlns:a16="http://schemas.microsoft.com/office/drawing/2014/main" id="{004FA35D-8DCC-2B89-96A5-D689A70F4AAE}"/>
              </a:ext>
            </a:extLst>
          </p:cNvPr>
          <p:cNvCxnSpPr>
            <a:cxnSpLocks/>
            <a:stCxn id="18" idx="2"/>
            <a:endCxn id="55" idx="0"/>
          </p:cNvCxnSpPr>
          <p:nvPr/>
        </p:nvCxnSpPr>
        <p:spPr>
          <a:xfrm rot="5400000">
            <a:off x="7956651" y="3202746"/>
            <a:ext cx="460281" cy="291438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 89">
            <a:extLst>
              <a:ext uri="{FF2B5EF4-FFF2-40B4-BE49-F238E27FC236}">
                <a16:creationId xmlns:a16="http://schemas.microsoft.com/office/drawing/2014/main" id="{8DF470CA-4FBA-F63F-EB5A-3F5064F95826}"/>
              </a:ext>
            </a:extLst>
          </p:cNvPr>
          <p:cNvSpPr/>
          <p:nvPr/>
        </p:nvSpPr>
        <p:spPr>
          <a:xfrm>
            <a:off x="6238570" y="5806597"/>
            <a:ext cx="985691" cy="4562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err="1">
                <a:latin typeface="Consolas" panose="020B0609020204030204" pitchFamily="49" charset="0"/>
              </a:rPr>
              <a:t>Softmax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98129E79-23B6-0222-E090-6F96C44E5ADE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7224261" y="6034715"/>
            <a:ext cx="543505" cy="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8" name="文本框 97">
            <a:extLst>
              <a:ext uri="{FF2B5EF4-FFF2-40B4-BE49-F238E27FC236}">
                <a16:creationId xmlns:a16="http://schemas.microsoft.com/office/drawing/2014/main" id="{FD6F106B-5275-6158-A7BB-372353598A96}"/>
              </a:ext>
            </a:extLst>
          </p:cNvPr>
          <p:cNvSpPr txBox="1"/>
          <p:nvPr/>
        </p:nvSpPr>
        <p:spPr>
          <a:xfrm>
            <a:off x="9863533" y="4959310"/>
            <a:ext cx="488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</a:rPr>
              <a:t>MLP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DCDA9EAD-B987-F5CB-B326-8179CBA02DAC}"/>
              </a:ext>
            </a:extLst>
          </p:cNvPr>
          <p:cNvSpPr txBox="1"/>
          <p:nvPr/>
        </p:nvSpPr>
        <p:spPr>
          <a:xfrm>
            <a:off x="7044577" y="1991050"/>
            <a:ext cx="680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</a:rPr>
              <a:t>ReLU</a:t>
            </a: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479157AC-6DD1-01BF-CC01-EAE350699917}"/>
              </a:ext>
            </a:extLst>
          </p:cNvPr>
          <p:cNvSpPr txBox="1"/>
          <p:nvPr/>
        </p:nvSpPr>
        <p:spPr>
          <a:xfrm>
            <a:off x="7043922" y="2917588"/>
            <a:ext cx="680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</a:rPr>
              <a:t>ReLU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1A467622-FBBE-E559-C2C5-C33D097E7CE4}"/>
              </a:ext>
            </a:extLst>
          </p:cNvPr>
          <p:cNvSpPr txBox="1"/>
          <p:nvPr/>
        </p:nvSpPr>
        <p:spPr>
          <a:xfrm>
            <a:off x="7043921" y="3858126"/>
            <a:ext cx="680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</a:rPr>
              <a:t>ReLU</a:t>
            </a: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BE834799-C575-2956-E1F5-B5BD853743B9}"/>
              </a:ext>
            </a:extLst>
          </p:cNvPr>
          <p:cNvSpPr txBox="1"/>
          <p:nvPr/>
        </p:nvSpPr>
        <p:spPr>
          <a:xfrm>
            <a:off x="8577986" y="3858600"/>
            <a:ext cx="680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</a:rPr>
              <a:t>ReLU</a:t>
            </a: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92AE5626-546A-0B47-705E-A0DD79A97432}"/>
              </a:ext>
            </a:extLst>
          </p:cNvPr>
          <p:cNvSpPr txBox="1"/>
          <p:nvPr/>
        </p:nvSpPr>
        <p:spPr>
          <a:xfrm>
            <a:off x="8583086" y="4292961"/>
            <a:ext cx="680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</a:rPr>
              <a:t>ReLU</a:t>
            </a:r>
          </a:p>
        </p:txBody>
      </p:sp>
      <p:pic>
        <p:nvPicPr>
          <p:cNvPr id="1030" name="Picture 6" descr="经典卷积神经网络结构——AlexNet网络结构详解（卷积神经网络入门，Keras代码实现）_alexnet网络结构可以更换输入数据吗-CSDN博客">
            <a:extLst>
              <a:ext uri="{FF2B5EF4-FFF2-40B4-BE49-F238E27FC236}">
                <a16:creationId xmlns:a16="http://schemas.microsoft.com/office/drawing/2014/main" id="{57062A73-15B2-8782-9C3A-310626DDE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04" y="3820959"/>
            <a:ext cx="5079519" cy="2441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8" name="连接符: 肘形 107">
            <a:extLst>
              <a:ext uri="{FF2B5EF4-FFF2-40B4-BE49-F238E27FC236}">
                <a16:creationId xmlns:a16="http://schemas.microsoft.com/office/drawing/2014/main" id="{4D744807-FA06-2465-8DF1-8461D688A299}"/>
              </a:ext>
            </a:extLst>
          </p:cNvPr>
          <p:cNvCxnSpPr>
            <a:cxnSpLocks/>
            <a:stCxn id="58" idx="4"/>
            <a:endCxn id="90" idx="0"/>
          </p:cNvCxnSpPr>
          <p:nvPr/>
        </p:nvCxnSpPr>
        <p:spPr>
          <a:xfrm rot="5400000">
            <a:off x="7923495" y="4192690"/>
            <a:ext cx="421828" cy="280598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文本框 110">
            <a:extLst>
              <a:ext uri="{FF2B5EF4-FFF2-40B4-BE49-F238E27FC236}">
                <a16:creationId xmlns:a16="http://schemas.microsoft.com/office/drawing/2014/main" id="{E890CAA6-E818-44EA-AE44-D253900E9471}"/>
              </a:ext>
            </a:extLst>
          </p:cNvPr>
          <p:cNvSpPr txBox="1"/>
          <p:nvPr/>
        </p:nvSpPr>
        <p:spPr>
          <a:xfrm>
            <a:off x="7868470" y="5845051"/>
            <a:ext cx="3643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</a:rPr>
              <a:t>不是本课程重点，略过</a:t>
            </a:r>
            <a:endParaRPr lang="en-US" altLang="zh-CN" b="1" dirty="0">
              <a:solidFill>
                <a:schemeClr val="tx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73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AC222-D63C-2161-0193-BA824DEBE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5FF9C-A32E-0198-18FB-AB3EC41D6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>
            <a:normAutofit/>
          </a:bodyPr>
          <a:lstStyle/>
          <a:p>
            <a:pPr lvl="0"/>
            <a:r>
              <a:rPr lang="zh-CN" altLang="en-US" dirty="0"/>
              <a:t>神经网络的经典分类：</a:t>
            </a:r>
            <a:r>
              <a:rPr lang="en-US" altLang="zh-CN" dirty="0"/>
              <a:t>CNN </a:t>
            </a:r>
            <a:r>
              <a:rPr lang="zh-CN" altLang="en-US" dirty="0"/>
              <a:t>和 </a:t>
            </a:r>
            <a:r>
              <a:rPr lang="en-US" altLang="zh-CN" dirty="0"/>
              <a:t>RNN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2CFECB-C80A-D337-B682-A1F15A885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AutoShape 2" descr="3 的图像结果">
            <a:extLst>
              <a:ext uri="{FF2B5EF4-FFF2-40B4-BE49-F238E27FC236}">
                <a16:creationId xmlns:a16="http://schemas.microsoft.com/office/drawing/2014/main" id="{0A0C68D9-A5DD-EE88-A17D-94E1D274DF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76850" y="2571750"/>
            <a:ext cx="16383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3 的图像结果">
            <a:extLst>
              <a:ext uri="{FF2B5EF4-FFF2-40B4-BE49-F238E27FC236}">
                <a16:creationId xmlns:a16="http://schemas.microsoft.com/office/drawing/2014/main" id="{BA1ED7DD-ADDC-07B1-1218-203918F7BF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441700" cy="344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D788259-C96E-7A9C-0055-FCF942CB0AFD}"/>
              </a:ext>
            </a:extLst>
          </p:cNvPr>
          <p:cNvSpPr txBox="1"/>
          <p:nvPr/>
        </p:nvSpPr>
        <p:spPr>
          <a:xfrm>
            <a:off x="660400" y="1292224"/>
            <a:ext cx="10858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Sherstinsky</a:t>
            </a:r>
            <a:r>
              <a:rPr lang="en-US" altLang="zh-CN" sz="16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, Alex. </a:t>
            </a:r>
            <a:r>
              <a:rPr lang="en-US" altLang="zh-CN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"Fundamentals of recurrent neural network (RNN) and long short-term memory (LSTM) network." </a:t>
            </a:r>
            <a:r>
              <a:rPr lang="en-US" altLang="zh-CN" sz="16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Physica D: Nonlinear Phenomena 404 (2020): 132306.</a:t>
            </a:r>
          </a:p>
        </p:txBody>
      </p:sp>
      <p:pic>
        <p:nvPicPr>
          <p:cNvPr id="2050" name="Picture 2" descr="Recurrent neural network（循环神经网络）-多层RNN，双向RNN_rnn神经网络的双向构造模型-CSDN博客">
            <a:extLst>
              <a:ext uri="{FF2B5EF4-FFF2-40B4-BE49-F238E27FC236}">
                <a16:creationId xmlns:a16="http://schemas.microsoft.com/office/drawing/2014/main" id="{DF8A92D1-5469-2C63-B3BE-5ADF4CDD0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76" y="3179179"/>
            <a:ext cx="5196724" cy="323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D1689CC-93CE-9778-A8C6-FC1EA336A474}"/>
              </a:ext>
            </a:extLst>
          </p:cNvPr>
          <p:cNvSpPr txBox="1"/>
          <p:nvPr/>
        </p:nvSpPr>
        <p:spPr>
          <a:xfrm>
            <a:off x="660400" y="2140524"/>
            <a:ext cx="543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CNN 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模型属于前馈网络，是单向的，普遍用于视觉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RNN 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为递归，适合挖掘序列关系，多用于文本处理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9EE086-F5F6-AE24-35B9-57D69BAD146A}"/>
              </a:ext>
            </a:extLst>
          </p:cNvPr>
          <p:cNvSpPr txBox="1"/>
          <p:nvPr/>
        </p:nvSpPr>
        <p:spPr>
          <a:xfrm>
            <a:off x="6096000" y="2140524"/>
            <a:ext cx="5435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RNN 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的原理：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每轮输入 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+ 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现有权重 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-&gt; 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拟合新权重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2012 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年的世界已经意识到了长序列建模的意义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想要做更复杂的事情，就要首先让模型记住更多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然而，学界还没有完全做好准备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……</a:t>
            </a: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想一想用之前的模型对长序列建模可能出现的问题？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CNN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：局部反映整体，无法评价序列关系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RNN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：如果需要更长的结构，就需要更深层次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模型深度可以无穷无尽地增长而没有代价吗？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94936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802C2-DD34-84A6-E090-9AE069703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7F264-D9B3-C053-4755-A296DDB84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4635" y="1737304"/>
            <a:ext cx="4674265" cy="1036670"/>
          </a:xfrm>
        </p:spPr>
        <p:txBody>
          <a:bodyPr>
            <a:normAutofit/>
          </a:bodyPr>
          <a:lstStyle/>
          <a:p>
            <a:pPr lvl="0"/>
            <a:r>
              <a:rPr lang="zh-CN" altLang="en-US" dirty="0"/>
              <a:t>向现代模型过渡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C2BBE-23C2-40A4-1145-AEEB72D187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4635" y="2788113"/>
            <a:ext cx="4674265" cy="3810034"/>
          </a:xfrm>
        </p:spPr>
        <p:txBody>
          <a:bodyPr/>
          <a:lstStyle/>
          <a:p>
            <a:pPr lvl="0"/>
            <a:r>
              <a:rPr lang="zh-CN" altLang="en-US" dirty="0"/>
              <a:t>梯度消失，上下文，</a:t>
            </a:r>
            <a:r>
              <a:rPr lang="en-US" altLang="zh-CN" dirty="0" err="1"/>
              <a:t>ResNet</a:t>
            </a:r>
            <a:r>
              <a:rPr lang="en-US" altLang="zh-CN" dirty="0"/>
              <a:t> &amp; LSTM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GRU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10DBCC-68C2-7C0B-14A0-01F95D4C4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38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06B1D-79E5-ED06-808D-5864C9DA4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BB726-244C-ECF0-3B33-11DE266C6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pPr lvl="0"/>
            <a:r>
              <a:rPr lang="zh-CN" altLang="en-US" dirty="0"/>
              <a:t>一个问题：梯度爆炸 </a:t>
            </a:r>
            <a:r>
              <a:rPr lang="en-US" altLang="zh-CN" dirty="0"/>
              <a:t>/ </a:t>
            </a:r>
            <a:r>
              <a:rPr lang="zh-CN" altLang="en-US" dirty="0"/>
              <a:t>梯度消失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7357BD-4EDE-87E0-BA91-45FFDD504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53A0059-BACF-7DB9-F374-52155B238B88}"/>
              </a:ext>
            </a:extLst>
          </p:cNvPr>
          <p:cNvSpPr txBox="1"/>
          <p:nvPr/>
        </p:nvSpPr>
        <p:spPr>
          <a:xfrm>
            <a:off x="660400" y="1316866"/>
            <a:ext cx="5435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想象一下，在层间传递梯度，我们在做什么？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——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大量的连续乘法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那么如果我们的参数绝对值大于 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1 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会发生什么？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——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如果太深就趋向于无穷大，激活函数无效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如果参数绝对值小于 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1 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会发生什么？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——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如果太深就会趋向于零，激活函数无效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这样梯度就没办法传递，模型也无法收敛了！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所以模型并不能无限制地深化下去！难以传参！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</p:txBody>
      </p:sp>
      <p:pic>
        <p:nvPicPr>
          <p:cNvPr id="1026" name="Picture 2" descr="Vanishing and Exploding Gradients in Neural Network Models">
            <a:extLst>
              <a:ext uri="{FF2B5EF4-FFF2-40B4-BE49-F238E27FC236}">
                <a16:creationId xmlns:a16="http://schemas.microsoft.com/office/drawing/2014/main" id="{F0B64C7B-C23C-D9D8-19B2-862169318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017" y="1316866"/>
            <a:ext cx="4896819" cy="382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530A3AF-865C-BE21-1B21-D2C655DF3213}"/>
              </a:ext>
            </a:extLst>
          </p:cNvPr>
          <p:cNvSpPr txBox="1"/>
          <p:nvPr/>
        </p:nvSpPr>
        <p:spPr>
          <a:xfrm>
            <a:off x="6096000" y="5425559"/>
            <a:ext cx="543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简单解决方案：修改激活函数，用导数更好看的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b="1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简单的方法真的能完全解决问题吗？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10938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4742B-E7A7-3274-3868-3A81BAB74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09495-34F6-2C2E-D688-DA7516E46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pPr lvl="0"/>
            <a:r>
              <a:rPr lang="zh-CN" altLang="en-US" dirty="0"/>
              <a:t>超深卷积神经网络问题：</a:t>
            </a:r>
            <a:r>
              <a:rPr lang="en-US" altLang="zh-CN" dirty="0" err="1"/>
              <a:t>ResNet</a:t>
            </a:r>
            <a:r>
              <a:rPr lang="en-US" altLang="zh-CN" dirty="0"/>
              <a:t> </a:t>
            </a:r>
            <a:r>
              <a:rPr lang="zh-CN" altLang="en-US" dirty="0"/>
              <a:t>结构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0CFA6C-3B3A-B2EA-F561-F3986AE0B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1EF8902-C792-A8A7-2440-0132870D014F}"/>
              </a:ext>
            </a:extLst>
          </p:cNvPr>
          <p:cNvSpPr txBox="1"/>
          <p:nvPr/>
        </p:nvSpPr>
        <p:spPr>
          <a:xfrm>
            <a:off x="660400" y="1292224"/>
            <a:ext cx="10858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He, Kaiming, et al. </a:t>
            </a:r>
            <a:r>
              <a:rPr lang="en-US" altLang="zh-CN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"Deep residual learning for image recognition." </a:t>
            </a:r>
            <a:r>
              <a:rPr lang="en-US" altLang="zh-CN" sz="16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Proceedings of the IEEE conference on computer vision and pattern recognition. 2016.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FBC65A3-AE1F-3175-2AD8-5F013D0F07A7}"/>
              </a:ext>
            </a:extLst>
          </p:cNvPr>
          <p:cNvSpPr txBox="1"/>
          <p:nvPr/>
        </p:nvSpPr>
        <p:spPr>
          <a:xfrm>
            <a:off x="654049" y="2140524"/>
            <a:ext cx="5435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来自中国的神秘计算机科学家：何恺明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当代最高被引量计算机论文：</a:t>
            </a:r>
            <a:r>
              <a:rPr lang="en-US" altLang="zh-CN" dirty="0" err="1">
                <a:latin typeface="+mn-ea"/>
              </a:rPr>
              <a:t>ResNet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面对梯度爆炸 </a:t>
            </a:r>
            <a:r>
              <a:rPr lang="en-US" altLang="zh-CN" dirty="0">
                <a:latin typeface="+mn-ea"/>
              </a:rPr>
              <a:t>/ </a:t>
            </a:r>
            <a:r>
              <a:rPr lang="zh-CN" altLang="en-US" dirty="0">
                <a:latin typeface="+mn-ea"/>
              </a:rPr>
              <a:t>梯度消失问题，他有一个直觉想法</a:t>
            </a: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更深的模型不应该比浅的模型差！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我们可以轻易构造出一个例子：加入 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f(x) = x 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层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2"/>
                </a:solidFill>
                <a:latin typeface="+mn-ea"/>
              </a:rPr>
              <a:t>出来的结果理论上和原来一样，至少不会更差</a:t>
            </a:r>
            <a:endParaRPr lang="en-US" altLang="zh-CN" dirty="0">
              <a:solidFill>
                <a:schemeClr val="tx2"/>
              </a:solidFill>
              <a:latin typeface="+mn-ea"/>
            </a:endParaRPr>
          </a:p>
          <a:p>
            <a:endParaRPr lang="en-US" altLang="zh-CN" dirty="0">
              <a:solidFill>
                <a:schemeClr val="tx2"/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2"/>
                </a:solidFill>
                <a:latin typeface="+mn-ea"/>
              </a:rPr>
              <a:t>但实际结果告诉我们，现在的求解器算不好深模型</a:t>
            </a:r>
            <a:endParaRPr lang="en-US" altLang="zh-CN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1026" name="Picture 2" descr="Residual neural network - Wikipedia">
            <a:extLst>
              <a:ext uri="{FF2B5EF4-FFF2-40B4-BE49-F238E27FC236}">
                <a16:creationId xmlns:a16="http://schemas.microsoft.com/office/drawing/2014/main" id="{EE3A89E5-C6E1-3283-5565-B6154E49D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414" y="2140524"/>
            <a:ext cx="4944659" cy="267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039AA23-C164-0576-482C-F1443E4A7926}"/>
              </a:ext>
            </a:extLst>
          </p:cNvPr>
          <p:cNvSpPr txBox="1"/>
          <p:nvPr/>
        </p:nvSpPr>
        <p:spPr>
          <a:xfrm>
            <a:off x="6096000" y="5429941"/>
            <a:ext cx="543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怎么办？它算不好，就给它“偷懒不算”的机会！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4312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23845-AEDA-28B9-665E-16FB62229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411B1-967E-4599-FA5C-B3B763E23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pPr lvl="0"/>
            <a:r>
              <a:rPr lang="zh-CN" altLang="en-US" dirty="0"/>
              <a:t>超深卷积神经网络问题：</a:t>
            </a:r>
            <a:r>
              <a:rPr lang="en-US" altLang="zh-CN" dirty="0" err="1"/>
              <a:t>ResNet</a:t>
            </a:r>
            <a:r>
              <a:rPr lang="en-US" altLang="zh-CN" dirty="0"/>
              <a:t> </a:t>
            </a:r>
            <a:r>
              <a:rPr lang="zh-CN" altLang="en-US" dirty="0"/>
              <a:t>结构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31D7A1-A80F-0197-332E-BF6CDBD8F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6956C18-5CBB-B557-51F5-C79F6A6C8237}"/>
              </a:ext>
            </a:extLst>
          </p:cNvPr>
          <p:cNvSpPr/>
          <p:nvPr/>
        </p:nvSpPr>
        <p:spPr>
          <a:xfrm>
            <a:off x="880072" y="1902359"/>
            <a:ext cx="1408331" cy="4562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n*n</a:t>
            </a:r>
            <a:r>
              <a:rPr lang="zh-CN" altLang="en-US" sz="1400" b="1" dirty="0"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latin typeface="Consolas" panose="020B0609020204030204" pitchFamily="49" charset="0"/>
              </a:rPr>
              <a:t>Conv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14D0631-83FD-C560-05BA-ACF6A4B7512A}"/>
              </a:ext>
            </a:extLst>
          </p:cNvPr>
          <p:cNvSpPr/>
          <p:nvPr/>
        </p:nvSpPr>
        <p:spPr>
          <a:xfrm>
            <a:off x="880074" y="3656913"/>
            <a:ext cx="1408331" cy="4562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n*n Conv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B5904AD-977C-CD6D-55D4-A15591A12298}"/>
              </a:ext>
            </a:extLst>
          </p:cNvPr>
          <p:cNvSpPr/>
          <p:nvPr/>
        </p:nvSpPr>
        <p:spPr>
          <a:xfrm>
            <a:off x="880072" y="2779636"/>
            <a:ext cx="1408331" cy="4562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BatchNorm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6E2332D-8A58-4CF6-635A-5D54CA074B6E}"/>
              </a:ext>
            </a:extLst>
          </p:cNvPr>
          <p:cNvSpPr/>
          <p:nvPr/>
        </p:nvSpPr>
        <p:spPr>
          <a:xfrm>
            <a:off x="880073" y="4534190"/>
            <a:ext cx="1408331" cy="4562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BatchNorm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BE9FBF0-7276-C26B-E358-104BF7604C73}"/>
              </a:ext>
            </a:extLst>
          </p:cNvPr>
          <p:cNvSpPr/>
          <p:nvPr/>
        </p:nvSpPr>
        <p:spPr>
          <a:xfrm>
            <a:off x="880076" y="5800748"/>
            <a:ext cx="1408331" cy="4562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……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13DF1D3-AF1D-D93C-8377-F2960375582B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1584238" y="2358595"/>
            <a:ext cx="0" cy="421041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A4478B9-B022-8F5E-4710-56F4D3943BA8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>
            <a:off x="1584238" y="3235872"/>
            <a:ext cx="2" cy="421041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8F1A72D2-5E98-43AC-3648-1B8886E143B1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flipH="1">
            <a:off x="1584239" y="4113149"/>
            <a:ext cx="1" cy="421041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75D10ACD-D25E-6901-5AFD-8D4C42138588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1584239" y="4990426"/>
            <a:ext cx="3" cy="810322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11CFF0B-6259-3D5D-F610-10F2846E6002}"/>
              </a:ext>
            </a:extLst>
          </p:cNvPr>
          <p:cNvSpPr txBox="1"/>
          <p:nvPr/>
        </p:nvSpPr>
        <p:spPr>
          <a:xfrm>
            <a:off x="1664607" y="3306045"/>
            <a:ext cx="680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</a:rPr>
              <a:t>ReLU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BAA0B5E-A4D3-3FA8-E5DE-C2C0BE004B67}"/>
              </a:ext>
            </a:extLst>
          </p:cNvPr>
          <p:cNvSpPr txBox="1"/>
          <p:nvPr/>
        </p:nvSpPr>
        <p:spPr>
          <a:xfrm>
            <a:off x="1664607" y="5475135"/>
            <a:ext cx="680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</a:rPr>
              <a:t>ReLU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8C703A83-9043-68DB-DB63-E92909A2BB41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1584238" y="1323892"/>
            <a:ext cx="0" cy="578467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CBD06CF1-A662-FAD9-7343-A3ADA67C2720}"/>
              </a:ext>
            </a:extLst>
          </p:cNvPr>
          <p:cNvSpPr txBox="1"/>
          <p:nvPr/>
        </p:nvSpPr>
        <p:spPr>
          <a:xfrm>
            <a:off x="773810" y="1248258"/>
            <a:ext cx="680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</a:rPr>
              <a:t>X</a:t>
            </a:r>
          </a:p>
        </p:txBody>
      </p:sp>
      <p:cxnSp>
        <p:nvCxnSpPr>
          <p:cNvPr id="41" name="连接符: 肘形 40">
            <a:extLst>
              <a:ext uri="{FF2B5EF4-FFF2-40B4-BE49-F238E27FC236}">
                <a16:creationId xmlns:a16="http://schemas.microsoft.com/office/drawing/2014/main" id="{FBB38F14-BEBA-FAB1-D034-89CCC6662B90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1584239" y="1742282"/>
            <a:ext cx="1741439" cy="1642965"/>
          </a:xfrm>
          <a:prstGeom prst="bentConnector2">
            <a:avLst/>
          </a:prstGeom>
          <a:ln w="19050">
            <a:solidFill>
              <a:schemeClr val="accent3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02651339-56D7-38D9-525E-D5876DE44FB8}"/>
              </a:ext>
            </a:extLst>
          </p:cNvPr>
          <p:cNvSpPr/>
          <p:nvPr/>
        </p:nvSpPr>
        <p:spPr>
          <a:xfrm>
            <a:off x="2621512" y="3385247"/>
            <a:ext cx="1408331" cy="456236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1*1 Conv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1170D04F-476E-FC3A-00C2-252E3D02DBA4}"/>
              </a:ext>
            </a:extLst>
          </p:cNvPr>
          <p:cNvCxnSpPr>
            <a:cxnSpLocks/>
            <a:stCxn id="44" idx="2"/>
          </p:cNvCxnSpPr>
          <p:nvPr/>
        </p:nvCxnSpPr>
        <p:spPr>
          <a:xfrm rot="5400000">
            <a:off x="1686534" y="3739193"/>
            <a:ext cx="1536855" cy="1741435"/>
          </a:xfrm>
          <a:prstGeom prst="bentConnector2">
            <a:avLst/>
          </a:prstGeom>
          <a:ln w="19050">
            <a:solidFill>
              <a:schemeClr val="accent3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>
            <a:extLst>
              <a:ext uri="{FF2B5EF4-FFF2-40B4-BE49-F238E27FC236}">
                <a16:creationId xmlns:a16="http://schemas.microsoft.com/office/drawing/2014/main" id="{712957F7-E0EB-7051-45F3-26171922C5C9}"/>
              </a:ext>
            </a:extLst>
          </p:cNvPr>
          <p:cNvSpPr/>
          <p:nvPr/>
        </p:nvSpPr>
        <p:spPr>
          <a:xfrm>
            <a:off x="773810" y="1658927"/>
            <a:ext cx="3368256" cy="381620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B40593ED-33D1-4C4C-77B9-DE80BB935C82}"/>
              </a:ext>
            </a:extLst>
          </p:cNvPr>
          <p:cNvSpPr txBox="1"/>
          <p:nvPr/>
        </p:nvSpPr>
        <p:spPr>
          <a:xfrm>
            <a:off x="2330202" y="1868867"/>
            <a:ext cx="103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Residual </a:t>
            </a:r>
          </a:p>
          <a:p>
            <a:r>
              <a:rPr lang="en-US" altLang="zh-CN" sz="14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Block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CCAC0570-5AE1-2060-54C4-45E0E55A8ADA}"/>
              </a:ext>
            </a:extLst>
          </p:cNvPr>
          <p:cNvSpPr txBox="1"/>
          <p:nvPr/>
        </p:nvSpPr>
        <p:spPr>
          <a:xfrm>
            <a:off x="4952493" y="1323892"/>
            <a:ext cx="5655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原理很简单：左图是一个传统的 </a:t>
            </a:r>
            <a:r>
              <a:rPr lang="en-US" altLang="zh-CN" dirty="0">
                <a:latin typeface="+mn-ea"/>
              </a:rPr>
              <a:t>CNN </a:t>
            </a:r>
            <a:r>
              <a:rPr lang="zh-CN" altLang="en-US" dirty="0">
                <a:latin typeface="+mn-ea"/>
              </a:rPr>
              <a:t>模型，它太深了</a:t>
            </a:r>
            <a:endParaRPr lang="en-US" altLang="zh-CN" dirty="0">
              <a:latin typeface="+mn-ea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B2060D5C-27A8-D774-2665-91FBA42E1DC9}"/>
              </a:ext>
            </a:extLst>
          </p:cNvPr>
          <p:cNvSpPr txBox="1"/>
          <p:nvPr/>
        </p:nvSpPr>
        <p:spPr>
          <a:xfrm>
            <a:off x="4952493" y="2194432"/>
            <a:ext cx="565525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+mn-ea"/>
              </a:rPr>
              <a:t>ResNet</a:t>
            </a:r>
            <a:r>
              <a:rPr lang="en-US" altLang="zh-CN" dirty="0">
                <a:latin typeface="+mn-ea"/>
              </a:rPr>
              <a:t> </a:t>
            </a:r>
            <a:r>
              <a:rPr lang="zh-CN" altLang="en-US" dirty="0">
                <a:latin typeface="+mn-ea"/>
              </a:rPr>
              <a:t>引入了一种叫残差模块的设计</a:t>
            </a:r>
            <a:endParaRPr lang="en-US" altLang="zh-CN" dirty="0">
              <a:latin typeface="+mn-ea"/>
            </a:endParaRPr>
          </a:p>
          <a:p>
            <a:endParaRPr lang="en-US" altLang="zh-CN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本质上，这是在层间建立了“高速公路”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en-US" altLang="zh-CN" dirty="0" err="1">
                <a:latin typeface="+mn-ea"/>
              </a:rPr>
              <a:t>ResNet</a:t>
            </a:r>
            <a:r>
              <a:rPr lang="en-US" altLang="zh-CN" dirty="0">
                <a:latin typeface="+mn-ea"/>
              </a:rPr>
              <a:t> </a:t>
            </a:r>
            <a:r>
              <a:rPr lang="zh-CN" altLang="en-US" dirty="0">
                <a:latin typeface="+mn-ea"/>
              </a:rPr>
              <a:t>的网络如果认为旧权重比较好可以学习“选用”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形式化一点，这是通过直接在网络学习权重 </a:t>
            </a:r>
            <a:r>
              <a:rPr lang="en-US" altLang="zh-CN" dirty="0">
                <a:latin typeface="+mn-ea"/>
              </a:rPr>
              <a:t>F(x) </a:t>
            </a:r>
            <a:r>
              <a:rPr lang="zh-CN" altLang="en-US" dirty="0">
                <a:latin typeface="+mn-ea"/>
              </a:rPr>
              <a:t>之上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添加了一个 </a:t>
            </a:r>
            <a:r>
              <a:rPr lang="en-US" altLang="zh-CN" dirty="0">
                <a:latin typeface="+mn-ea"/>
              </a:rPr>
              <a:t>G(x) = x</a:t>
            </a:r>
            <a:r>
              <a:rPr lang="zh-CN" altLang="en-US" dirty="0">
                <a:latin typeface="+mn-ea"/>
              </a:rPr>
              <a:t>，形成 </a:t>
            </a:r>
            <a:r>
              <a:rPr lang="en-US" altLang="zh-CN" dirty="0">
                <a:latin typeface="+mn-ea"/>
              </a:rPr>
              <a:t>H(x) = F(x) + x </a:t>
            </a:r>
            <a:r>
              <a:rPr lang="zh-CN" altLang="en-US" dirty="0">
                <a:latin typeface="+mn-ea"/>
              </a:rPr>
              <a:t>作为输出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这样上一层自动会尝试拟合 </a:t>
            </a:r>
            <a:r>
              <a:rPr lang="en-US" altLang="zh-CN" dirty="0">
                <a:latin typeface="+mn-ea"/>
              </a:rPr>
              <a:t>H(x) - x</a:t>
            </a:r>
            <a:r>
              <a:rPr lang="zh-CN" altLang="en-US" dirty="0">
                <a:latin typeface="+mn-ea"/>
              </a:rPr>
              <a:t>，这似乎容易些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何恺明依靠极好的直觉轻而易举地解决了一个难题</a:t>
            </a:r>
            <a:endParaRPr lang="en-US" altLang="zh-CN" dirty="0">
              <a:latin typeface="+mn-ea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4AD16134-A564-9B55-2951-966764AAF0A7}"/>
              </a:ext>
            </a:extLst>
          </p:cNvPr>
          <p:cNvSpPr txBox="1"/>
          <p:nvPr/>
        </p:nvSpPr>
        <p:spPr>
          <a:xfrm>
            <a:off x="2331384" y="3892064"/>
            <a:ext cx="1032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G(x) = x</a:t>
            </a:r>
          </a:p>
        </p:txBody>
      </p:sp>
    </p:spTree>
    <p:extLst>
      <p:ext uri="{BB962C8B-B14F-4D97-AF65-F5344CB8AC3E}">
        <p14:creationId xmlns:p14="http://schemas.microsoft.com/office/powerpoint/2010/main" val="42173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64" grpId="0" animBg="1"/>
      <p:bldP spid="65" grpId="0"/>
      <p:bldP spid="67" grpId="0" build="allAtOnce"/>
      <p:bldP spid="6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3C668-766A-FD63-9691-633382F86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B8D43-8F6F-0B4A-09BF-E96BF557A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pPr lvl="0"/>
            <a:r>
              <a:rPr lang="zh-CN" altLang="en-US" dirty="0"/>
              <a:t>超深卷积神经网络问题：</a:t>
            </a:r>
            <a:r>
              <a:rPr lang="en-US" altLang="zh-CN" dirty="0" err="1"/>
              <a:t>ResNet</a:t>
            </a:r>
            <a:r>
              <a:rPr lang="en-US" altLang="zh-CN" dirty="0"/>
              <a:t> </a:t>
            </a:r>
            <a:r>
              <a:rPr lang="zh-CN" altLang="en-US" dirty="0"/>
              <a:t>结构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A574E7-E1BD-25AD-5314-A2A40F3D1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BB0031-833A-178A-7538-DC0E5ECBF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40" y="1225960"/>
            <a:ext cx="5936883" cy="126344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980CE69-DDAE-E8B8-9589-057D3E2B6DB3}"/>
              </a:ext>
            </a:extLst>
          </p:cNvPr>
          <p:cNvSpPr txBox="1"/>
          <p:nvPr/>
        </p:nvSpPr>
        <p:spPr>
          <a:xfrm>
            <a:off x="660400" y="2853267"/>
            <a:ext cx="60310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+mn-ea"/>
              </a:rPr>
              <a:t>ResNet</a:t>
            </a:r>
            <a:r>
              <a:rPr lang="en-US" altLang="zh-CN" dirty="0">
                <a:latin typeface="+mn-ea"/>
              </a:rPr>
              <a:t> </a:t>
            </a:r>
            <a:r>
              <a:rPr lang="zh-CN" altLang="en-US" dirty="0">
                <a:latin typeface="+mn-ea"/>
              </a:rPr>
              <a:t>在 </a:t>
            </a:r>
            <a:r>
              <a:rPr lang="en-US" altLang="zh-CN" dirty="0">
                <a:latin typeface="+mn-ea"/>
              </a:rPr>
              <a:t>ImageNet </a:t>
            </a:r>
            <a:r>
              <a:rPr lang="zh-CN" altLang="en-US" dirty="0">
                <a:latin typeface="+mn-ea"/>
              </a:rPr>
              <a:t>以及 </a:t>
            </a:r>
            <a:r>
              <a:rPr lang="en-US" altLang="zh-CN" dirty="0">
                <a:latin typeface="+mn-ea"/>
              </a:rPr>
              <a:t>CIFAR </a:t>
            </a:r>
            <a:r>
              <a:rPr lang="zh-CN" altLang="en-US" dirty="0">
                <a:latin typeface="+mn-ea"/>
              </a:rPr>
              <a:t>数据集上实现了屠榜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虽然它为计算机视觉而生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但是这种简单好实现的结构可以插入任何深度太大的网络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从此之后，深度神经网络的学习能力走上了一个新的台阶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在客观上，这也为大模型的时代打下了良好的基础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……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C3B24A9-AF3C-AF9C-797C-F5E2A5CFA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403" y="1225960"/>
            <a:ext cx="3895795" cy="238930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DD5EF09-98AC-DFFE-BF18-47F4786D1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404" y="3729700"/>
            <a:ext cx="3895795" cy="228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36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C4C8A-6C17-D3BD-0779-4BF02A7E8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9E4DA-6942-2D1F-C223-7548DAECB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>
            <a:normAutofit/>
          </a:bodyPr>
          <a:lstStyle/>
          <a:p>
            <a:pPr lvl="0"/>
            <a:r>
              <a:rPr lang="zh-CN" altLang="en-US" dirty="0"/>
              <a:t>超长序列建模问题：</a:t>
            </a:r>
            <a:r>
              <a:rPr lang="en-US" altLang="zh-CN" dirty="0"/>
              <a:t>LSTM </a:t>
            </a:r>
            <a:r>
              <a:rPr lang="zh-CN" altLang="en-US" dirty="0"/>
              <a:t>和 </a:t>
            </a:r>
            <a:r>
              <a:rPr lang="en-US" altLang="zh-CN" dirty="0"/>
              <a:t>GRU </a:t>
            </a:r>
            <a:r>
              <a:rPr lang="zh-CN" altLang="en-US" dirty="0"/>
              <a:t>结构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4C1551-3499-754A-E19C-BE1175DF2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350423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AutoShape 2" descr="3 的图像结果">
            <a:extLst>
              <a:ext uri="{FF2B5EF4-FFF2-40B4-BE49-F238E27FC236}">
                <a16:creationId xmlns:a16="http://schemas.microsoft.com/office/drawing/2014/main" id="{EFFB1E1C-6AC0-D8AB-68E1-38B8BD31A0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76850" y="2571750"/>
            <a:ext cx="16383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3 的图像结果">
            <a:extLst>
              <a:ext uri="{FF2B5EF4-FFF2-40B4-BE49-F238E27FC236}">
                <a16:creationId xmlns:a16="http://schemas.microsoft.com/office/drawing/2014/main" id="{CF415442-A786-F698-5C50-5D7CAADEB4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6987" y="3261560"/>
            <a:ext cx="3441700" cy="344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2D6DE0B-34BE-87C1-D6D2-C579AB234749}"/>
              </a:ext>
            </a:extLst>
          </p:cNvPr>
          <p:cNvSpPr txBox="1"/>
          <p:nvPr/>
        </p:nvSpPr>
        <p:spPr>
          <a:xfrm>
            <a:off x="660400" y="1292224"/>
            <a:ext cx="10858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Gers, Felix A., Jürgen </a:t>
            </a:r>
            <a:r>
              <a:rPr lang="en-US" altLang="zh-CN" sz="1600" dirty="0" err="1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Schmidhuber</a:t>
            </a:r>
            <a:r>
              <a:rPr lang="en-US" altLang="zh-CN" sz="16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, and Fred Cummins. </a:t>
            </a:r>
            <a:r>
              <a:rPr lang="en-US" altLang="zh-CN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"Learning to forget: Continual prediction with LSTM."</a:t>
            </a:r>
            <a:r>
              <a:rPr lang="en-US" altLang="zh-CN" sz="16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 </a:t>
            </a:r>
            <a:r>
              <a:rPr lang="en-US" altLang="zh-CN" sz="1600" i="1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Neural computation</a:t>
            </a:r>
            <a:r>
              <a:rPr lang="en-US" altLang="zh-CN" sz="16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 12.10 (2000): 2451-2471.</a:t>
            </a:r>
          </a:p>
          <a:p>
            <a:endParaRPr lang="en-US" altLang="zh-CN" sz="16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Dey, Rahul, and Fathi M. Salem. </a:t>
            </a:r>
            <a:r>
              <a:rPr lang="en-US" altLang="zh-CN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"Gate-variants of gated recurrent unit (GRU) neural networks." </a:t>
            </a:r>
            <a:r>
              <a:rPr lang="en-US" altLang="zh-CN" sz="1600" i="1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2017 IEEE 60th international </a:t>
            </a:r>
            <a:r>
              <a:rPr lang="en-US" altLang="zh-CN" sz="1600" i="1" dirty="0" err="1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midwest</a:t>
            </a:r>
            <a:r>
              <a:rPr lang="en-US" altLang="zh-CN" sz="1600" i="1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 symposium on circuits and systems (MWSCAS)</a:t>
            </a:r>
            <a:r>
              <a:rPr lang="en-US" altLang="zh-CN" sz="16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. IEEE, 2017.</a:t>
            </a:r>
            <a:endParaRPr lang="zh-CN" altLang="en-US" sz="16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CCA2D01-7AA4-F9DD-3BBB-CDADE5314D38}"/>
              </a:ext>
            </a:extLst>
          </p:cNvPr>
          <p:cNvSpPr txBox="1"/>
          <p:nvPr/>
        </p:nvSpPr>
        <p:spPr>
          <a:xfrm>
            <a:off x="673100" y="4755981"/>
            <a:ext cx="5422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不过，何恺明“选用旧信息”的思想其实很早就有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它最初来自于需要长序列的自然语言处理领域</a:t>
            </a:r>
            <a:r>
              <a:rPr lang="en-US" altLang="zh-CN" dirty="0">
                <a:latin typeface="+mn-ea"/>
              </a:rPr>
              <a:t>……</a:t>
            </a:r>
          </a:p>
          <a:p>
            <a:endParaRPr lang="en-US" altLang="zh-CN" dirty="0">
              <a:latin typeface="+mn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311596F-7105-44CC-CC17-28427BD64C1E}"/>
              </a:ext>
            </a:extLst>
          </p:cNvPr>
          <p:cNvSpPr/>
          <p:nvPr/>
        </p:nvSpPr>
        <p:spPr>
          <a:xfrm>
            <a:off x="1705595" y="3261561"/>
            <a:ext cx="1408331" cy="5431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Encoder</a:t>
            </a:r>
          </a:p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M+N -&gt; N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43494E99-96ED-DF47-99C8-871C551AC696}"/>
              </a:ext>
            </a:extLst>
          </p:cNvPr>
          <p:cNvSpPr/>
          <p:nvPr/>
        </p:nvSpPr>
        <p:spPr>
          <a:xfrm>
            <a:off x="3327121" y="3261560"/>
            <a:ext cx="550015" cy="54314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D6909C9-17E8-0338-6301-46F63BE7744E}"/>
              </a:ext>
            </a:extLst>
          </p:cNvPr>
          <p:cNvSpPr/>
          <p:nvPr/>
        </p:nvSpPr>
        <p:spPr>
          <a:xfrm>
            <a:off x="946134" y="2859333"/>
            <a:ext cx="550015" cy="543140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F79D5CA4-93C7-40F7-DC46-42A68EC615CA}"/>
              </a:ext>
            </a:extLst>
          </p:cNvPr>
          <p:cNvSpPr/>
          <p:nvPr/>
        </p:nvSpPr>
        <p:spPr>
          <a:xfrm>
            <a:off x="946134" y="3742681"/>
            <a:ext cx="550015" cy="54314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67BB48E-5C3A-8F6F-5E33-DC9A1DCF6D82}"/>
              </a:ext>
            </a:extLst>
          </p:cNvPr>
          <p:cNvSpPr/>
          <p:nvPr/>
        </p:nvSpPr>
        <p:spPr>
          <a:xfrm>
            <a:off x="4031286" y="3261561"/>
            <a:ext cx="1408331" cy="5431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Decoder</a:t>
            </a:r>
          </a:p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N -&gt; Out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3AF3F32-5195-7602-5D9E-983EC34AC43A}"/>
              </a:ext>
            </a:extLst>
          </p:cNvPr>
          <p:cNvCxnSpPr>
            <a:cxnSpLocks/>
            <a:stCxn id="14" idx="6"/>
            <a:endCxn id="12" idx="1"/>
          </p:cNvCxnSpPr>
          <p:nvPr/>
        </p:nvCxnSpPr>
        <p:spPr>
          <a:xfrm>
            <a:off x="1496149" y="3130903"/>
            <a:ext cx="209446" cy="402228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D303C83-2D2A-EFF1-3BD5-A48D2CFE66AE}"/>
              </a:ext>
            </a:extLst>
          </p:cNvPr>
          <p:cNvCxnSpPr>
            <a:cxnSpLocks/>
            <a:stCxn id="15" idx="6"/>
            <a:endCxn id="12" idx="1"/>
          </p:cNvCxnSpPr>
          <p:nvPr/>
        </p:nvCxnSpPr>
        <p:spPr>
          <a:xfrm flipV="1">
            <a:off x="1496149" y="3533131"/>
            <a:ext cx="209446" cy="48112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E2C489FD-8E70-92D5-DA21-69ECF06CF52A}"/>
              </a:ext>
            </a:extLst>
          </p:cNvPr>
          <p:cNvCxnSpPr>
            <a:cxnSpLocks/>
            <a:stCxn id="12" idx="3"/>
            <a:endCxn id="13" idx="2"/>
          </p:cNvCxnSpPr>
          <p:nvPr/>
        </p:nvCxnSpPr>
        <p:spPr>
          <a:xfrm flipV="1">
            <a:off x="3113926" y="3533130"/>
            <a:ext cx="213195" cy="1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14336D04-BA66-4638-5DB9-7E11FA59781E}"/>
              </a:ext>
            </a:extLst>
          </p:cNvPr>
          <p:cNvCxnSpPr>
            <a:cxnSpLocks/>
            <a:stCxn id="13" idx="6"/>
            <a:endCxn id="16" idx="1"/>
          </p:cNvCxnSpPr>
          <p:nvPr/>
        </p:nvCxnSpPr>
        <p:spPr>
          <a:xfrm>
            <a:off x="3877136" y="3533130"/>
            <a:ext cx="154150" cy="1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连接符: 肘形 37">
            <a:extLst>
              <a:ext uri="{FF2B5EF4-FFF2-40B4-BE49-F238E27FC236}">
                <a16:creationId xmlns:a16="http://schemas.microsoft.com/office/drawing/2014/main" id="{43228D42-C860-7381-7E45-39717EE5EF4C}"/>
              </a:ext>
            </a:extLst>
          </p:cNvPr>
          <p:cNvCxnSpPr>
            <a:cxnSpLocks/>
            <a:stCxn id="13" idx="4"/>
            <a:endCxn id="15" idx="6"/>
          </p:cNvCxnSpPr>
          <p:nvPr/>
        </p:nvCxnSpPr>
        <p:spPr>
          <a:xfrm rot="5400000">
            <a:off x="2444364" y="2856485"/>
            <a:ext cx="209551" cy="2105980"/>
          </a:xfrm>
          <a:prstGeom prst="bentConnector2">
            <a:avLst/>
          </a:prstGeom>
          <a:ln w="1905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81FCA806-8FA4-CCF5-5E86-4467D81DB9C2}"/>
              </a:ext>
            </a:extLst>
          </p:cNvPr>
          <p:cNvSpPr txBox="1"/>
          <p:nvPr/>
        </p:nvSpPr>
        <p:spPr>
          <a:xfrm>
            <a:off x="1613587" y="2844569"/>
            <a:ext cx="975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</a:rPr>
              <a:t>Input:</a:t>
            </a:r>
            <a:r>
              <a:rPr lang="zh-CN" altLang="en-US" sz="1400" b="1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</a:rPr>
              <a:t>M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BBB2F152-4FEF-A8AE-A630-0B6BAB45CA2C}"/>
              </a:ext>
            </a:extLst>
          </p:cNvPr>
          <p:cNvSpPr txBox="1"/>
          <p:nvPr/>
        </p:nvSpPr>
        <p:spPr>
          <a:xfrm>
            <a:off x="3064560" y="2839383"/>
            <a:ext cx="1075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Hidden: N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3BD7AFA9-8C9A-0C02-A4B2-91D035FCE2AB}"/>
              </a:ext>
            </a:extLst>
          </p:cNvPr>
          <p:cNvSpPr txBox="1"/>
          <p:nvPr/>
        </p:nvSpPr>
        <p:spPr>
          <a:xfrm>
            <a:off x="1902635" y="4040061"/>
            <a:ext cx="1424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Reuse Hidden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B957F3B0-2683-1FCF-328B-3B5679F897B6}"/>
              </a:ext>
            </a:extLst>
          </p:cNvPr>
          <p:cNvSpPr txBox="1"/>
          <p:nvPr/>
        </p:nvSpPr>
        <p:spPr>
          <a:xfrm>
            <a:off x="5936987" y="2845102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+mn-ea"/>
              </a:rPr>
              <a:t>NLP </a:t>
            </a:r>
            <a:r>
              <a:rPr lang="zh-CN" altLang="en-US" dirty="0">
                <a:latin typeface="+mn-ea"/>
              </a:rPr>
              <a:t>使用的 </a:t>
            </a:r>
            <a:r>
              <a:rPr lang="en-US" altLang="zh-CN" dirty="0">
                <a:latin typeface="+mn-ea"/>
              </a:rPr>
              <a:t>RNN </a:t>
            </a:r>
            <a:r>
              <a:rPr lang="zh-CN" altLang="en-US" dirty="0">
                <a:latin typeface="+mn-ea"/>
              </a:rPr>
              <a:t>模型的深度基本等于上下文长度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所以自然语言处理领域也是梯度爆炸</a:t>
            </a:r>
            <a:r>
              <a:rPr lang="en-US" altLang="zh-CN" dirty="0">
                <a:latin typeface="+mn-ea"/>
              </a:rPr>
              <a:t>/</a:t>
            </a:r>
            <a:r>
              <a:rPr lang="zh-CN" altLang="en-US" dirty="0">
                <a:latin typeface="+mn-ea"/>
              </a:rPr>
              <a:t>消失的重灾区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RNN </a:t>
            </a:r>
            <a:r>
              <a:rPr lang="zh-CN" altLang="en-US" dirty="0">
                <a:latin typeface="+mn-ea"/>
              </a:rPr>
              <a:t>相比 </a:t>
            </a:r>
            <a:r>
              <a:rPr lang="en-US" altLang="zh-CN" dirty="0">
                <a:latin typeface="+mn-ea"/>
              </a:rPr>
              <a:t>CNN </a:t>
            </a:r>
            <a:r>
              <a:rPr lang="zh-CN" altLang="en-US" dirty="0">
                <a:latin typeface="+mn-ea"/>
              </a:rPr>
              <a:t>的“使用旧信息来跳过过深层次”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怎样才能让模型“记住”更久远的信息才是关键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解决方案：与 </a:t>
            </a:r>
            <a:r>
              <a:rPr lang="en-US" altLang="zh-CN" b="1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ResNet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 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相似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——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手动规划一条路径！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19790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24AA1-09D7-EC3A-301E-028F418A2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500187"/>
            <a:ext cx="2836562" cy="915667"/>
          </a:xfrm>
        </p:spPr>
        <p:txBody>
          <a:bodyPr/>
          <a:lstStyle/>
          <a:p>
            <a:pPr lvl="0"/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7ACB6-4040-4F8E-DAE4-CD916FCA3B1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745078" y="1500188"/>
            <a:ext cx="7773821" cy="4633912"/>
          </a:xfrm>
        </p:spPr>
        <p:txBody>
          <a:bodyPr/>
          <a:lstStyle/>
          <a:p>
            <a:pPr lvl="0"/>
            <a:r>
              <a:rPr lang="zh-CN" altLang="en-US" dirty="0"/>
              <a:t>什么是人工智能？（</a:t>
            </a:r>
            <a:r>
              <a:rPr lang="en-US" altLang="zh-CN" dirty="0"/>
              <a:t>10</a:t>
            </a:r>
            <a:r>
              <a:rPr lang="zh-CN" altLang="en-US" dirty="0"/>
              <a:t>分钟）</a:t>
            </a:r>
            <a:endParaRPr lang="en-US" altLang="zh-CN" dirty="0"/>
          </a:p>
          <a:p>
            <a:pPr lvl="0"/>
            <a:r>
              <a:rPr lang="zh-CN" altLang="en-US" dirty="0"/>
              <a:t>向现代模型过渡（</a:t>
            </a:r>
            <a:r>
              <a:rPr lang="en-US" altLang="zh-CN" dirty="0"/>
              <a:t>15</a:t>
            </a:r>
            <a:r>
              <a:rPr lang="zh-CN" altLang="en-US" dirty="0"/>
              <a:t>分钟）</a:t>
            </a:r>
            <a:endParaRPr lang="en-US" dirty="0"/>
          </a:p>
          <a:p>
            <a:pPr lvl="0"/>
            <a:r>
              <a:rPr lang="zh-CN" altLang="en-US" dirty="0"/>
              <a:t>早期生成式模型（</a:t>
            </a:r>
            <a:r>
              <a:rPr lang="en-US" altLang="zh-CN" dirty="0"/>
              <a:t>20</a:t>
            </a:r>
            <a:r>
              <a:rPr lang="zh-CN" altLang="en-US" dirty="0"/>
              <a:t>分钟）</a:t>
            </a:r>
            <a:endParaRPr lang="en-US" altLang="zh-CN" dirty="0"/>
          </a:p>
          <a:p>
            <a:pPr lvl="0"/>
            <a:r>
              <a:rPr lang="zh-CN" altLang="en-US" dirty="0"/>
              <a:t>大模型时代其一（</a:t>
            </a:r>
            <a:r>
              <a:rPr lang="en-US" altLang="zh-CN" dirty="0"/>
              <a:t>40</a:t>
            </a:r>
            <a:r>
              <a:rPr lang="zh-CN" altLang="en-US" dirty="0"/>
              <a:t>分钟）</a:t>
            </a:r>
            <a:endParaRPr lang="en-US" altLang="zh-CN" dirty="0"/>
          </a:p>
          <a:p>
            <a:pPr lvl="0"/>
            <a:r>
              <a:rPr lang="zh-CN" altLang="en-US" dirty="0"/>
              <a:t>大模型时代其二（</a:t>
            </a:r>
            <a:r>
              <a:rPr lang="en-US" altLang="zh-CN" dirty="0"/>
              <a:t>25</a:t>
            </a:r>
            <a:r>
              <a:rPr lang="zh-CN" altLang="en-US" dirty="0"/>
              <a:t>分钟）</a:t>
            </a:r>
            <a:endParaRPr lang="en-US" altLang="zh-CN" dirty="0"/>
          </a:p>
          <a:p>
            <a:pPr lvl="0"/>
            <a:r>
              <a:rPr lang="zh-CN" altLang="en-US" dirty="0"/>
              <a:t>走向前沿（</a:t>
            </a:r>
            <a:r>
              <a:rPr lang="en-US" altLang="zh-CN" dirty="0"/>
              <a:t>10</a:t>
            </a:r>
            <a:r>
              <a:rPr lang="zh-CN" altLang="en-US" dirty="0"/>
              <a:t>分钟）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0017B-9BDF-5D77-335B-2FE0EAEE9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711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88D41-89F8-4549-4BB2-CE1A544EC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92D84-2027-45F0-4772-EF79FECD6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>
            <a:normAutofit/>
          </a:bodyPr>
          <a:lstStyle/>
          <a:p>
            <a:pPr lvl="0"/>
            <a:r>
              <a:rPr lang="zh-CN" altLang="en-US" dirty="0"/>
              <a:t>超长序列建模问题：</a:t>
            </a:r>
            <a:r>
              <a:rPr lang="en-US" altLang="zh-CN" dirty="0"/>
              <a:t>LSTM </a:t>
            </a:r>
            <a:r>
              <a:rPr lang="zh-CN" altLang="en-US" dirty="0"/>
              <a:t>和 </a:t>
            </a:r>
            <a:r>
              <a:rPr lang="en-US" altLang="zh-CN" dirty="0"/>
              <a:t>GRU </a:t>
            </a:r>
            <a:r>
              <a:rPr lang="zh-CN" altLang="en-US" dirty="0"/>
              <a:t>结构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8653A1-CD3F-48D8-DE52-F3E02B7C4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27478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AutoShape 2" descr="3 的图像结果">
            <a:extLst>
              <a:ext uri="{FF2B5EF4-FFF2-40B4-BE49-F238E27FC236}">
                <a16:creationId xmlns:a16="http://schemas.microsoft.com/office/drawing/2014/main" id="{CA800BBD-9082-2C6F-F24C-B6F4A5CE27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76850" y="2571750"/>
            <a:ext cx="16383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43A16BA-F968-9719-E866-606AF46E9602}"/>
              </a:ext>
            </a:extLst>
          </p:cNvPr>
          <p:cNvSpPr txBox="1"/>
          <p:nvPr/>
        </p:nvSpPr>
        <p:spPr>
          <a:xfrm>
            <a:off x="673100" y="1284647"/>
            <a:ext cx="5422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不过，何恺明“选用旧信息”的思想其实很早就有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它最初来自于需要长序列的自然语言处理领域</a:t>
            </a:r>
            <a:r>
              <a:rPr lang="en-US" altLang="zh-CN" dirty="0">
                <a:latin typeface="+mn-ea"/>
              </a:rPr>
              <a:t>……</a:t>
            </a: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以 </a:t>
            </a:r>
            <a:r>
              <a:rPr lang="en-US" altLang="zh-CN" dirty="0">
                <a:latin typeface="+mn-ea"/>
              </a:rPr>
              <a:t>LSTM </a:t>
            </a:r>
            <a:r>
              <a:rPr lang="zh-CN" altLang="en-US" dirty="0">
                <a:latin typeface="+mn-ea"/>
              </a:rPr>
              <a:t>结构为例（</a:t>
            </a:r>
            <a:r>
              <a:rPr lang="en-US" altLang="zh-CN" dirty="0">
                <a:latin typeface="+mn-ea"/>
              </a:rPr>
              <a:t>GRU </a:t>
            </a:r>
            <a:r>
              <a:rPr lang="zh-CN" altLang="en-US" dirty="0">
                <a:latin typeface="+mn-ea"/>
              </a:rPr>
              <a:t>大约是简化的 </a:t>
            </a:r>
            <a:r>
              <a:rPr lang="en-US" altLang="zh-CN" dirty="0">
                <a:latin typeface="+mn-ea"/>
              </a:rPr>
              <a:t>LSTM</a:t>
            </a:r>
            <a:r>
              <a:rPr lang="zh-CN" altLang="en-US" dirty="0">
                <a:latin typeface="+mn-ea"/>
              </a:rPr>
              <a:t>）：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B9DEBFA-31FE-F2A5-9495-769C8F966C46}"/>
              </a:ext>
            </a:extLst>
          </p:cNvPr>
          <p:cNvSpPr/>
          <p:nvPr/>
        </p:nvSpPr>
        <p:spPr>
          <a:xfrm>
            <a:off x="765788" y="3932331"/>
            <a:ext cx="1408331" cy="543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Forget Gate</a:t>
            </a:r>
          </a:p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M+N -&gt; N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4C61649-62DE-7A57-B4F0-035A3E415647}"/>
              </a:ext>
            </a:extLst>
          </p:cNvPr>
          <p:cNvSpPr/>
          <p:nvPr/>
        </p:nvSpPr>
        <p:spPr>
          <a:xfrm>
            <a:off x="2670788" y="3932331"/>
            <a:ext cx="1408331" cy="543140"/>
          </a:xfrm>
          <a:prstGeom prst="rect">
            <a:avLst/>
          </a:prstGeom>
          <a:solidFill>
            <a:schemeClr val="accent5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Input Gate</a:t>
            </a:r>
          </a:p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M+N -&gt; N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C5F9CBF-D03F-3E7A-095A-A0CA2EB762C3}"/>
              </a:ext>
            </a:extLst>
          </p:cNvPr>
          <p:cNvSpPr/>
          <p:nvPr/>
        </p:nvSpPr>
        <p:spPr>
          <a:xfrm>
            <a:off x="4575788" y="3932331"/>
            <a:ext cx="1408331" cy="54314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Cell Gate</a:t>
            </a:r>
          </a:p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M+N -&gt; N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6AE9308-6DE1-8DFD-F7A0-B00811470F52}"/>
              </a:ext>
            </a:extLst>
          </p:cNvPr>
          <p:cNvSpPr/>
          <p:nvPr/>
        </p:nvSpPr>
        <p:spPr>
          <a:xfrm>
            <a:off x="6480788" y="4709216"/>
            <a:ext cx="1408331" cy="54314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Output Gate</a:t>
            </a:r>
          </a:p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M+N -&gt; N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030A5499-4637-1B40-DF96-CCA4EE05FF0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63253" y="4589522"/>
            <a:ext cx="920750" cy="692649"/>
          </a:xfrm>
          <a:prstGeom prst="bentConnector3">
            <a:avLst>
              <a:gd name="adj1" fmla="val 34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6B3947B6-D31B-EF31-7E39-82FB67C9659D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777305" y="4475471"/>
            <a:ext cx="2597649" cy="92075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连接符: 肘形 31">
            <a:extLst>
              <a:ext uri="{FF2B5EF4-FFF2-40B4-BE49-F238E27FC236}">
                <a16:creationId xmlns:a16="http://schemas.microsoft.com/office/drawing/2014/main" id="{4D10EAB2-C951-2103-178C-1C78055F45E6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765787" y="4475471"/>
            <a:ext cx="4514167" cy="92075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连接符: 肘形 33">
            <a:extLst>
              <a:ext uri="{FF2B5EF4-FFF2-40B4-BE49-F238E27FC236}">
                <a16:creationId xmlns:a16="http://schemas.microsoft.com/office/drawing/2014/main" id="{DD88E590-D710-C86D-5FFA-7ABADD23FFED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765788" y="5252356"/>
            <a:ext cx="6419166" cy="14386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B98BC80A-6F57-AAFE-967D-B40DF078171B}"/>
              </a:ext>
            </a:extLst>
          </p:cNvPr>
          <p:cNvCxnSpPr>
            <a:cxnSpLocks/>
          </p:cNvCxnSpPr>
          <p:nvPr/>
        </p:nvCxnSpPr>
        <p:spPr>
          <a:xfrm flipV="1">
            <a:off x="1104256" y="5396221"/>
            <a:ext cx="0" cy="587588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B93B406B-D0A1-75A0-F480-6F0B073EE452}"/>
              </a:ext>
            </a:extLst>
          </p:cNvPr>
          <p:cNvSpPr txBox="1"/>
          <p:nvPr/>
        </p:nvSpPr>
        <p:spPr>
          <a:xfrm>
            <a:off x="1155985" y="5477462"/>
            <a:ext cx="975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</a:rPr>
              <a:t>Input:</a:t>
            </a:r>
            <a:r>
              <a:rPr lang="zh-CN" altLang="en-US" sz="1400" b="1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</a:rPr>
              <a:t>M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D798CA4-AA55-9596-88AD-65E618C56BD2}"/>
              </a:ext>
            </a:extLst>
          </p:cNvPr>
          <p:cNvSpPr txBox="1"/>
          <p:nvPr/>
        </p:nvSpPr>
        <p:spPr>
          <a:xfrm>
            <a:off x="1884065" y="5004755"/>
            <a:ext cx="1076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</a:rPr>
              <a:t>Hidden: N</a:t>
            </a: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C67E9926-B9A0-675F-27D5-81F6D9CDC184}"/>
              </a:ext>
            </a:extLst>
          </p:cNvPr>
          <p:cNvCxnSpPr>
            <a:cxnSpLocks/>
          </p:cNvCxnSpPr>
          <p:nvPr/>
        </p:nvCxnSpPr>
        <p:spPr>
          <a:xfrm flipV="1">
            <a:off x="765788" y="3138539"/>
            <a:ext cx="7155203" cy="10171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859EDB5D-ACD9-B362-F62A-A54612E553FE}"/>
              </a:ext>
            </a:extLst>
          </p:cNvPr>
          <p:cNvSpPr txBox="1"/>
          <p:nvPr/>
        </p:nvSpPr>
        <p:spPr>
          <a:xfrm>
            <a:off x="1934554" y="3225394"/>
            <a:ext cx="975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</a:rPr>
              <a:t>Cell: N</a:t>
            </a: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098E8762-0063-7FD0-CA13-F8F47D474054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1469953" y="3177945"/>
            <a:ext cx="1" cy="754386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798A8987-A365-0589-F8F8-3B53FE3A7A70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5279953" y="3177945"/>
            <a:ext cx="1" cy="754386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连接符: 肘形 52">
            <a:extLst>
              <a:ext uri="{FF2B5EF4-FFF2-40B4-BE49-F238E27FC236}">
                <a16:creationId xmlns:a16="http://schemas.microsoft.com/office/drawing/2014/main" id="{0BE06AAB-7470-1E6F-9D24-03013149255F}"/>
              </a:ext>
            </a:extLst>
          </p:cNvPr>
          <p:cNvCxnSpPr>
            <a:cxnSpLocks/>
            <a:stCxn id="21" idx="0"/>
          </p:cNvCxnSpPr>
          <p:nvPr/>
        </p:nvCxnSpPr>
        <p:spPr>
          <a:xfrm rot="5400000" flipH="1" flipV="1">
            <a:off x="4151913" y="2804290"/>
            <a:ext cx="351083" cy="1905001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20EFE669-86CD-9E2E-0D97-6ACB025C145A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7184951" y="4265075"/>
            <a:ext cx="3" cy="444141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C3E787C2-3EFC-7F90-DF73-1E905BE181AA}"/>
              </a:ext>
            </a:extLst>
          </p:cNvPr>
          <p:cNvSpPr/>
          <p:nvPr/>
        </p:nvSpPr>
        <p:spPr>
          <a:xfrm>
            <a:off x="4575787" y="4699477"/>
            <a:ext cx="1408331" cy="543140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tanh</a:t>
            </a:r>
            <a:endParaRPr lang="zh-CN" altLang="en-US" sz="1400" b="1" dirty="0">
              <a:solidFill>
                <a:schemeClr val="accent3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DB02496F-AE34-0ECD-A835-BFCC1DA912C9}"/>
              </a:ext>
            </a:extLst>
          </p:cNvPr>
          <p:cNvCxnSpPr>
            <a:cxnSpLocks/>
          </p:cNvCxnSpPr>
          <p:nvPr/>
        </p:nvCxnSpPr>
        <p:spPr>
          <a:xfrm>
            <a:off x="7200900" y="4265075"/>
            <a:ext cx="720091" cy="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5" name="文本框 84">
            <a:extLst>
              <a:ext uri="{FF2B5EF4-FFF2-40B4-BE49-F238E27FC236}">
                <a16:creationId xmlns:a16="http://schemas.microsoft.com/office/drawing/2014/main" id="{C8501CB4-5058-61F8-E440-C2A9F3D8EDF2}"/>
              </a:ext>
            </a:extLst>
          </p:cNvPr>
          <p:cNvSpPr txBox="1"/>
          <p:nvPr/>
        </p:nvSpPr>
        <p:spPr>
          <a:xfrm>
            <a:off x="6046149" y="4100479"/>
            <a:ext cx="1076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</a:rPr>
              <a:t>Hidden: N</a:t>
            </a:r>
          </a:p>
        </p:txBody>
      </p: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0BAF2845-3906-5340-BAFE-6177AD24E788}"/>
              </a:ext>
            </a:extLst>
          </p:cNvPr>
          <p:cNvCxnSpPr>
            <a:cxnSpLocks/>
          </p:cNvCxnSpPr>
          <p:nvPr/>
        </p:nvCxnSpPr>
        <p:spPr>
          <a:xfrm>
            <a:off x="7184951" y="3151280"/>
            <a:ext cx="0" cy="1113795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5" name="矩形 94">
            <a:extLst>
              <a:ext uri="{FF2B5EF4-FFF2-40B4-BE49-F238E27FC236}">
                <a16:creationId xmlns:a16="http://schemas.microsoft.com/office/drawing/2014/main" id="{DB53B966-C0E9-6DCE-7517-C5AC2900CAD5}"/>
              </a:ext>
            </a:extLst>
          </p:cNvPr>
          <p:cNvSpPr/>
          <p:nvPr/>
        </p:nvSpPr>
        <p:spPr>
          <a:xfrm>
            <a:off x="6480785" y="3379283"/>
            <a:ext cx="1408331" cy="543140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tanh</a:t>
            </a:r>
            <a:endParaRPr lang="zh-CN" altLang="en-US" sz="1400" b="1" dirty="0">
              <a:solidFill>
                <a:schemeClr val="accent3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9335CDB3-E901-7711-2E55-6EC0C62EC63E}"/>
              </a:ext>
            </a:extLst>
          </p:cNvPr>
          <p:cNvSpPr txBox="1"/>
          <p:nvPr/>
        </p:nvSpPr>
        <p:spPr>
          <a:xfrm>
            <a:off x="6096000" y="1284647"/>
            <a:ext cx="5422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n-ea"/>
              </a:rPr>
              <a:t>Cell</a:t>
            </a:r>
            <a:r>
              <a:rPr lang="zh-CN" altLang="en-US" dirty="0">
                <a:latin typeface="+mn-ea"/>
              </a:rPr>
              <a:t>：我们拥有的全部记忆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Hidden</a:t>
            </a:r>
            <a:r>
              <a:rPr lang="zh-CN" altLang="en-US" dirty="0">
                <a:latin typeface="+mn-ea"/>
              </a:rPr>
              <a:t>：我们激活的工作记忆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Input</a:t>
            </a:r>
            <a:r>
              <a:rPr lang="zh-CN" altLang="en-US" dirty="0">
                <a:latin typeface="+mn-ea"/>
              </a:rPr>
              <a:t>：我们当前输入的信息（一个 </a:t>
            </a:r>
            <a:r>
              <a:rPr lang="en-US" altLang="zh-CN" dirty="0">
                <a:latin typeface="+mn-ea"/>
              </a:rPr>
              <a:t>Token</a:t>
            </a:r>
            <a:r>
              <a:rPr lang="zh-CN" altLang="en-US" dirty="0">
                <a:latin typeface="+mn-ea"/>
              </a:rPr>
              <a:t>）</a:t>
            </a:r>
            <a:endParaRPr lang="en-US" altLang="zh-CN" dirty="0">
              <a:latin typeface="+mn-ea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A666E307-0BBD-EFDE-ACD1-AA008D88EF64}"/>
              </a:ext>
            </a:extLst>
          </p:cNvPr>
          <p:cNvSpPr txBox="1"/>
          <p:nvPr/>
        </p:nvSpPr>
        <p:spPr>
          <a:xfrm>
            <a:off x="8158917" y="3257882"/>
            <a:ext cx="54229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四个门网络分别管理了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遗忘、学习、更新、输出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数学繁而不难，这里不是重点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LSTM </a:t>
            </a:r>
            <a:r>
              <a:rPr lang="zh-CN" altLang="en-US" dirty="0">
                <a:latin typeface="+mn-ea"/>
              </a:rPr>
              <a:t>在机器翻译等领域有效</a:t>
            </a:r>
            <a:endParaRPr lang="en-US" altLang="zh-CN" dirty="0">
              <a:latin typeface="+mn-ea"/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1B3E660C-EB40-8700-217B-A36C0C963B7B}"/>
              </a:ext>
            </a:extLst>
          </p:cNvPr>
          <p:cNvSpPr txBox="1"/>
          <p:nvPr/>
        </p:nvSpPr>
        <p:spPr>
          <a:xfrm>
            <a:off x="2072544" y="5817685"/>
            <a:ext cx="9626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很可惜，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LSTM 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模型依然无法做到理想中的上下文长度，无法理解长文本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……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该如何是好？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5918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BE0BC-1A0B-C204-1D64-DE4214C63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905B5-F520-18A7-BCEE-A8FE54B7D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4635" y="1737304"/>
            <a:ext cx="4674265" cy="1036670"/>
          </a:xfrm>
        </p:spPr>
        <p:txBody>
          <a:bodyPr>
            <a:normAutofit/>
          </a:bodyPr>
          <a:lstStyle/>
          <a:p>
            <a:pPr lvl="0"/>
            <a:r>
              <a:rPr lang="zh-CN" altLang="en-US" dirty="0"/>
              <a:t>早期生成式模型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DB5318-6DC4-33A8-2BCA-2A0624D79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4635" y="2788113"/>
            <a:ext cx="4674265" cy="3810034"/>
          </a:xfrm>
        </p:spPr>
        <p:txBody>
          <a:bodyPr/>
          <a:lstStyle/>
          <a:p>
            <a:pPr lvl="0"/>
            <a:r>
              <a:rPr lang="zh-CN" altLang="en-US" dirty="0"/>
              <a:t>一个哲学问题，</a:t>
            </a:r>
            <a:r>
              <a:rPr lang="en-US" altLang="zh-CN" dirty="0"/>
              <a:t>VAE &amp; GANs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4E2D4-3EE2-26DD-D1FD-570C4B3E7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42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25353-9460-CECD-4F6D-65EABB545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765FD-4E7D-529B-9599-F7D938AFE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pPr lvl="0"/>
            <a:r>
              <a:rPr lang="zh-CN" altLang="en-US" dirty="0"/>
              <a:t>怎么做一个“生成式模型”？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9979AE-ADDA-7FA5-38B3-9B7A862F7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945202-FED7-EB35-5174-AF5D3CE98DCD}"/>
              </a:ext>
            </a:extLst>
          </p:cNvPr>
          <p:cNvSpPr txBox="1"/>
          <p:nvPr/>
        </p:nvSpPr>
        <p:spPr>
          <a:xfrm>
            <a:off x="660400" y="1312263"/>
            <a:ext cx="543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我知道你们在期待什么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——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先不要着急！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在那之前，一个常见误解：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生成式模型 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=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 大模型？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r>
              <a:rPr lang="zh-CN" altLang="en-US" dirty="0">
                <a:latin typeface="+mn-ea"/>
              </a:rPr>
              <a:t>这取决于你怎么定义</a:t>
            </a:r>
            <a:r>
              <a:rPr lang="en-US" altLang="zh-CN" dirty="0">
                <a:latin typeface="+mn-ea"/>
              </a:rPr>
              <a:t>……</a:t>
            </a:r>
            <a:r>
              <a:rPr lang="zh-CN" altLang="en-US" dirty="0">
                <a:latin typeface="+mn-ea"/>
              </a:rPr>
              <a:t>右面的定义对，对吗？</a:t>
            </a:r>
            <a:endParaRPr lang="en-US" altLang="zh-CN" dirty="0">
              <a:latin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FBF2048-95DD-86A1-5EBF-784202443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40"/>
          <a:stretch>
            <a:fillRect/>
          </a:stretch>
        </p:blipFill>
        <p:spPr>
          <a:xfrm>
            <a:off x="6096000" y="1312263"/>
            <a:ext cx="5422900" cy="164158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75B2A32-713B-76DA-7C38-B1A4F44AD42E}"/>
              </a:ext>
            </a:extLst>
          </p:cNvPr>
          <p:cNvSpPr txBox="1"/>
          <p:nvPr/>
        </p:nvSpPr>
        <p:spPr>
          <a:xfrm>
            <a:off x="679450" y="3391045"/>
            <a:ext cx="5410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哲学命题：大语言模型是否在无中生有？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数学告诉我们，这个问题的答案介于是否之间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……</a:t>
            </a: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latin typeface="+mn-ea"/>
              </a:rPr>
              <a:t>大语言模型：“不定长序列到序列模型”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本质上，它还可以算一种从输入到输出的映射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而接下来让我们看点真正无中生有的经典模型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……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BA69537-FF1A-FC33-AEE5-FE1AAFC9F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0" y="3391045"/>
            <a:ext cx="5422900" cy="258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026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7DC60-8EF1-5325-0476-763A5AF01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13B34-DAAD-97CF-4BA0-3BB6788DD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pPr lvl="0"/>
            <a:r>
              <a:rPr lang="zh-CN" altLang="en-US" dirty="0"/>
              <a:t>变分自编码器：如何表示一张图片？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77050F-14A6-7945-56D6-378EC5F08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E53E2AE-C654-D19F-AB34-F541048CE275}"/>
              </a:ext>
            </a:extLst>
          </p:cNvPr>
          <p:cNvSpPr txBox="1"/>
          <p:nvPr/>
        </p:nvSpPr>
        <p:spPr>
          <a:xfrm>
            <a:off x="660400" y="1292224"/>
            <a:ext cx="10858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Kingma, Diederik P., and Max Welling. </a:t>
            </a:r>
            <a:r>
              <a:rPr lang="en-US" altLang="zh-CN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"Auto-encoding variational bayes." </a:t>
            </a:r>
            <a:r>
              <a:rPr lang="en-US" altLang="zh-CN" sz="16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20 Dec. 2013,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Doersch, Carl. </a:t>
            </a:r>
            <a:r>
              <a:rPr lang="en-US" altLang="zh-CN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"Tutorial on variational autoencoders." </a:t>
            </a:r>
            <a:r>
              <a:rPr lang="en-US" altLang="zh-CN" sz="1600" dirty="0" err="1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arXiv</a:t>
            </a:r>
            <a:r>
              <a:rPr lang="en-US" altLang="zh-CN" sz="16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 preprint arXiv:1606.05908 (2016).</a:t>
            </a:r>
            <a:endParaRPr lang="zh-CN" altLang="en-US" sz="16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7C1D495-7C4C-642F-F62B-B96CD6F475F7}"/>
              </a:ext>
            </a:extLst>
          </p:cNvPr>
          <p:cNvSpPr txBox="1"/>
          <p:nvPr/>
        </p:nvSpPr>
        <p:spPr>
          <a:xfrm>
            <a:off x="654050" y="2048863"/>
            <a:ext cx="54419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从一坨噪声开始能生成出图片吗？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两个荷兰人在算了不知道多少数学之后表示能做到！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不过，在处理图片之前，我们该怎么表示图片呢？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要回答这个问题，我们需要回顾我们怎么表示语言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高维向量！</a:t>
            </a:r>
            <a:r>
              <a:rPr lang="zh-CN" altLang="en-US" dirty="0">
                <a:latin typeface="+mn-ea"/>
              </a:rPr>
              <a:t>这给我们建立了词与词之间的关系模型</a:t>
            </a:r>
            <a:endParaRPr lang="en-US" altLang="zh-CN" dirty="0">
              <a:latin typeface="+mn-ea"/>
            </a:endParaRPr>
          </a:p>
          <a:p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r>
              <a:rPr lang="zh-CN" altLang="en-US" dirty="0">
                <a:latin typeface="+mn-ea"/>
              </a:rPr>
              <a:t>然而图片是另外一个故事：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概念相同的图片，其物理形态可能千差万别！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781458E-EDF7-FE62-B100-60789DB09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349" y="3978974"/>
            <a:ext cx="3200399" cy="200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BEB9906-7589-DC9D-47E3-36E4BC4BFC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33" b="32849"/>
          <a:stretch>
            <a:fillRect/>
          </a:stretch>
        </p:blipFill>
        <p:spPr bwMode="auto">
          <a:xfrm>
            <a:off x="7454348" y="2048863"/>
            <a:ext cx="3200400" cy="1930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A06813F-37AF-BFF4-9AF2-F212A83874FF}"/>
              </a:ext>
            </a:extLst>
          </p:cNvPr>
          <p:cNvSpPr txBox="1"/>
          <p:nvPr/>
        </p:nvSpPr>
        <p:spPr>
          <a:xfrm>
            <a:off x="6386581" y="2762992"/>
            <a:ext cx="777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猫 →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02A7B1E-B943-2F41-F824-A0B6C6140732}"/>
              </a:ext>
            </a:extLst>
          </p:cNvPr>
          <p:cNvSpPr txBox="1"/>
          <p:nvPr/>
        </p:nvSpPr>
        <p:spPr>
          <a:xfrm>
            <a:off x="6180209" y="4728465"/>
            <a:ext cx="1274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也是猫 →</a:t>
            </a:r>
            <a:endParaRPr lang="en-US" altLang="zh-CN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3583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EB67D-BB8B-23BA-6011-721631313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72E69-9B3F-AF5F-67AA-77EEB7620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pPr lvl="0"/>
            <a:r>
              <a:rPr lang="zh-CN" altLang="en-US" dirty="0"/>
              <a:t>变分自编码器 </a:t>
            </a:r>
            <a:r>
              <a:rPr lang="en-US" altLang="zh-CN" dirty="0"/>
              <a:t>(Variational Auto Encoder,</a:t>
            </a:r>
            <a:r>
              <a:rPr lang="zh-CN" altLang="en-US" dirty="0"/>
              <a:t> </a:t>
            </a:r>
            <a:r>
              <a:rPr lang="en-US" altLang="zh-CN" dirty="0"/>
              <a:t>VAE)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B75C5A-4429-1BC8-B8A5-1593B0760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DA8B3D2-5E03-05EC-89BF-32C87DAD8FC2}"/>
              </a:ext>
            </a:extLst>
          </p:cNvPr>
          <p:cNvSpPr txBox="1"/>
          <p:nvPr/>
        </p:nvSpPr>
        <p:spPr>
          <a:xfrm>
            <a:off x="647700" y="1443841"/>
            <a:ext cx="54419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文字就是文字，“猫”这个字只有一种写法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这使得我们使用高维向量总可以取得合法的结果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然而图片呢？能用银渐层和耄耋插值出金渐层吗？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3AD47221-EA4D-16A7-1922-28D7C8696C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33" b="32849"/>
          <a:stretch>
            <a:fillRect/>
          </a:stretch>
        </p:blipFill>
        <p:spPr bwMode="auto">
          <a:xfrm>
            <a:off x="746538" y="3247383"/>
            <a:ext cx="1311965" cy="79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5B34910B-4C7E-39F1-9328-1B89FE9AB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214" y="4364822"/>
            <a:ext cx="1265589" cy="79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5FA36A03-500B-3714-0F7C-A3EF039A4D61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1402521" y="4038608"/>
            <a:ext cx="0" cy="1805601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AA2550B-BC60-E9E7-491B-A97D0F0A433A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402519" y="4760435"/>
            <a:ext cx="1192695" cy="1083773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3980B3D-C5F9-BDE4-4C1C-029FB325975F}"/>
              </a:ext>
            </a:extLst>
          </p:cNvPr>
          <p:cNvCxnSpPr>
            <a:cxnSpLocks/>
          </p:cNvCxnSpPr>
          <p:nvPr/>
        </p:nvCxnSpPr>
        <p:spPr>
          <a:xfrm flipV="1">
            <a:off x="1402520" y="3785015"/>
            <a:ext cx="923237" cy="2059193"/>
          </a:xfrm>
          <a:prstGeom prst="straightConnector1">
            <a:avLst/>
          </a:prstGeom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A8524CE0-188E-FC8A-0A11-BE5F38373643}"/>
              </a:ext>
            </a:extLst>
          </p:cNvPr>
          <p:cNvSpPr txBox="1"/>
          <p:nvPr/>
        </p:nvSpPr>
        <p:spPr>
          <a:xfrm>
            <a:off x="2325757" y="3415683"/>
            <a:ext cx="291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？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DC759EA-1791-3651-498A-BF2069F742DC}"/>
              </a:ext>
            </a:extLst>
          </p:cNvPr>
          <p:cNvSpPr txBox="1"/>
          <p:nvPr/>
        </p:nvSpPr>
        <p:spPr>
          <a:xfrm>
            <a:off x="2714485" y="3138684"/>
            <a:ext cx="2933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图片再多也不可能覆盖所有</a:t>
            </a:r>
            <a:endParaRPr lang="en-US" altLang="zh-CN" dirty="0">
              <a:latin typeface="+mn-ea"/>
            </a:endParaRPr>
          </a:p>
          <a:p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很多向量将不具有意义！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A9DA964-0746-349D-5CC7-A47CC51734EE}"/>
              </a:ext>
            </a:extLst>
          </p:cNvPr>
          <p:cNvSpPr txBox="1"/>
          <p:nvPr/>
        </p:nvSpPr>
        <p:spPr>
          <a:xfrm>
            <a:off x="2714484" y="5458855"/>
            <a:ext cx="2933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我们需要一种连续表示！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48962F9-92CA-3F15-8985-4F261CCB626D}"/>
              </a:ext>
            </a:extLst>
          </p:cNvPr>
          <p:cNvSpPr txBox="1"/>
          <p:nvPr/>
        </p:nvSpPr>
        <p:spPr>
          <a:xfrm>
            <a:off x="6102352" y="1443841"/>
            <a:ext cx="54419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什么是最简单的“连续”且有规律的表示方法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……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？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b="1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连续这个词在哪里见过？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——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概率分布！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r>
              <a:rPr lang="zh-CN" altLang="en-US" dirty="0">
                <a:latin typeface="+mn-ea"/>
              </a:rPr>
              <a:t>能不能用高维空间的概率分布表示某一类图片？</a:t>
            </a:r>
            <a:endParaRPr lang="en-US" altLang="zh-CN" dirty="0">
              <a:latin typeface="+mn-ea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5AD23E5-3E73-C6E9-1699-9C47E72D2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611" y="3138684"/>
            <a:ext cx="4612031" cy="267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480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E76BB-D455-2975-C001-2F289062D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7C1BE-6A61-B79F-A5CF-C19FC8971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pPr lvl="0"/>
            <a:r>
              <a:rPr lang="zh-CN" altLang="en-US" dirty="0"/>
              <a:t>变分自编码器 </a:t>
            </a:r>
            <a:r>
              <a:rPr lang="en-US" altLang="zh-CN" dirty="0"/>
              <a:t>(Variational Auto Encoder,</a:t>
            </a:r>
            <a:r>
              <a:rPr lang="zh-CN" altLang="en-US" dirty="0"/>
              <a:t> </a:t>
            </a:r>
            <a:r>
              <a:rPr lang="en-US" altLang="zh-CN" dirty="0"/>
              <a:t>VAE)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1BB030-DA3F-0AD0-4452-751D01AB5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BE12C9A-0877-242F-9159-4ADAB05C4A69}"/>
              </a:ext>
            </a:extLst>
          </p:cNvPr>
          <p:cNvSpPr txBox="1"/>
          <p:nvPr/>
        </p:nvSpPr>
        <p:spPr>
          <a:xfrm>
            <a:off x="647700" y="1443841"/>
            <a:ext cx="513515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使用高维分布（一般使用正态分布）的方法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b="1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确保图片之间运算（插值、取平均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……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）的合法性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从银渐层和耄耋的均值出发可能重构出金渐层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问题是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……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我们怎么计算一只猫对应的高维分布？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我们需要给出的参数是期望 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μ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 和方差 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σ</a:t>
            </a:r>
            <a:r>
              <a:rPr lang="en-US" altLang="zh-CN" b="1" baseline="30000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2</a:t>
            </a:r>
          </a:p>
          <a:p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r>
              <a:rPr lang="zh-CN" altLang="en-US" dirty="0">
                <a:latin typeface="+mn-ea"/>
              </a:rPr>
              <a:t>不过我们应该怎么训练模型呢？</a:t>
            </a:r>
            <a:endParaRPr lang="en-US" altLang="zh-CN" dirty="0"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A3DA0D5-2EC4-2F9B-C9CF-FA6F7A3EB076}"/>
              </a:ext>
            </a:extLst>
          </p:cNvPr>
          <p:cNvSpPr/>
          <p:nvPr/>
        </p:nvSpPr>
        <p:spPr>
          <a:xfrm>
            <a:off x="745112" y="4998304"/>
            <a:ext cx="1408331" cy="5431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Encoder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E21CCE17-97CB-9608-90BE-4B53034C098D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2153443" y="5269874"/>
            <a:ext cx="718275" cy="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1E4F11DF-0A3D-AB72-FE56-6EF401446353}"/>
              </a:ext>
            </a:extLst>
          </p:cNvPr>
          <p:cNvSpPr/>
          <p:nvPr/>
        </p:nvSpPr>
        <p:spPr>
          <a:xfrm>
            <a:off x="2871718" y="4998304"/>
            <a:ext cx="1408331" cy="5431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latin typeface="Consolas" panose="020B0609020204030204" pitchFamily="49" charset="0"/>
              </a:rPr>
              <a:t>隐空间分布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BDB4800A-C0A6-ACF5-4302-64E7933E161E}"/>
              </a:ext>
            </a:extLst>
          </p:cNvPr>
          <p:cNvCxnSpPr>
            <a:cxnSpLocks/>
            <a:stCxn id="9" idx="3"/>
            <a:endCxn id="25" idx="1"/>
          </p:cNvCxnSpPr>
          <p:nvPr/>
        </p:nvCxnSpPr>
        <p:spPr>
          <a:xfrm>
            <a:off x="4280049" y="5269874"/>
            <a:ext cx="2999472" cy="644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5949CF8A-2250-1F4C-E172-A7B4B9F415CB}"/>
              </a:ext>
            </a:extLst>
          </p:cNvPr>
          <p:cNvSpPr txBox="1"/>
          <p:nvPr/>
        </p:nvSpPr>
        <p:spPr>
          <a:xfrm>
            <a:off x="4401032" y="4826312"/>
            <a:ext cx="1408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</a:rPr>
              <a:t>怎么反向传播？</a:t>
            </a:r>
            <a:endParaRPr lang="en-US" altLang="zh-CN" sz="1400" b="1" dirty="0">
              <a:solidFill>
                <a:schemeClr val="tx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DDE8522-3676-8EBE-6ABB-5BF04272EA89}"/>
              </a:ext>
            </a:extLst>
          </p:cNvPr>
          <p:cNvSpPr txBox="1"/>
          <p:nvPr/>
        </p:nvSpPr>
        <p:spPr>
          <a:xfrm>
            <a:off x="2214792" y="4826311"/>
            <a:ext cx="1408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</a:rPr>
              <a:t>μ, σ</a:t>
            </a:r>
            <a:r>
              <a:rPr lang="en-US" altLang="zh-CN" sz="1400" b="1" baseline="30000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F7D5482-4477-3D8A-F3F2-2342EFD71F67}"/>
              </a:ext>
            </a:extLst>
          </p:cNvPr>
          <p:cNvSpPr txBox="1"/>
          <p:nvPr/>
        </p:nvSpPr>
        <p:spPr>
          <a:xfrm>
            <a:off x="5782859" y="1443841"/>
            <a:ext cx="54419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n-ea"/>
              </a:rPr>
              <a:t>*</a:t>
            </a:r>
            <a:r>
              <a:rPr lang="zh-CN" altLang="en-US" b="1" dirty="0">
                <a:latin typeface="+mn-ea"/>
              </a:rPr>
              <a:t>这段往下开始的数学不是严谨的</a:t>
            </a:r>
            <a:endParaRPr lang="en-US" altLang="zh-CN" b="1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首先我们需要告诉模型什么是不对的（定义损失）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我们不可能只在隐空间里完成所有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所以，我们需要直接定义一个解码器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让解码器通过采样一个分布上的点向量生成图片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比对两张图片的“某种差异”作为训练的评价标准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6DB875E-E868-DFB8-2786-1543ED2B2342}"/>
              </a:ext>
            </a:extLst>
          </p:cNvPr>
          <p:cNvSpPr/>
          <p:nvPr/>
        </p:nvSpPr>
        <p:spPr>
          <a:xfrm>
            <a:off x="7279521" y="4998948"/>
            <a:ext cx="1408331" cy="54314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Decoder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B05AC86-8246-6042-9F5C-CE1BF7D68880}"/>
              </a:ext>
            </a:extLst>
          </p:cNvPr>
          <p:cNvCxnSpPr>
            <a:cxnSpLocks/>
            <a:stCxn id="25" idx="3"/>
            <a:endCxn id="34" idx="1"/>
          </p:cNvCxnSpPr>
          <p:nvPr/>
        </p:nvCxnSpPr>
        <p:spPr>
          <a:xfrm flipV="1">
            <a:off x="8687852" y="5269874"/>
            <a:ext cx="718275" cy="644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D9E43DBA-644F-0DFE-F480-84E3E4DF1B2E}"/>
              </a:ext>
            </a:extLst>
          </p:cNvPr>
          <p:cNvSpPr/>
          <p:nvPr/>
        </p:nvSpPr>
        <p:spPr>
          <a:xfrm>
            <a:off x="9406127" y="4998304"/>
            <a:ext cx="1408331" cy="54314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latin typeface="Consolas" panose="020B0609020204030204" pitchFamily="49" charset="0"/>
              </a:rPr>
              <a:t>生成图片</a:t>
            </a:r>
            <a:endParaRPr lang="en-US" altLang="zh-CN" sz="1400" b="1" dirty="0">
              <a:latin typeface="Consolas" panose="020B0609020204030204" pitchFamily="49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8BF3A19-C53F-A576-50E4-6D4482DCE617}"/>
              </a:ext>
            </a:extLst>
          </p:cNvPr>
          <p:cNvSpPr txBox="1"/>
          <p:nvPr/>
        </p:nvSpPr>
        <p:spPr>
          <a:xfrm>
            <a:off x="4401973" y="5387555"/>
            <a:ext cx="1408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</a:rPr>
              <a:t>均值附近采样</a:t>
            </a:r>
            <a:endParaRPr lang="en-US" altLang="zh-CN" sz="1400" b="1" dirty="0">
              <a:solidFill>
                <a:schemeClr val="tx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0AB1B52-C329-DBB7-838A-B1537A5F73BD}"/>
              </a:ext>
            </a:extLst>
          </p:cNvPr>
          <p:cNvSpPr txBox="1"/>
          <p:nvPr/>
        </p:nvSpPr>
        <p:spPr>
          <a:xfrm>
            <a:off x="8768264" y="4826311"/>
            <a:ext cx="557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</a:rPr>
              <a:t>重构</a:t>
            </a:r>
            <a:endParaRPr lang="en-US" altLang="zh-CN" sz="1400" b="1" baseline="30000" dirty="0">
              <a:solidFill>
                <a:schemeClr val="tx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BC454B49-5EB1-41D0-374C-F12C86A88993}"/>
              </a:ext>
            </a:extLst>
          </p:cNvPr>
          <p:cNvCxnSpPr>
            <a:cxnSpLocks/>
            <a:stCxn id="34" idx="2"/>
            <a:endCxn id="25" idx="2"/>
          </p:cNvCxnSpPr>
          <p:nvPr/>
        </p:nvCxnSpPr>
        <p:spPr>
          <a:xfrm rot="5400000">
            <a:off x="9046668" y="4478463"/>
            <a:ext cx="644" cy="2126606"/>
          </a:xfrm>
          <a:prstGeom prst="bentConnector3">
            <a:avLst>
              <a:gd name="adj1" fmla="val 35596894"/>
            </a:avLst>
          </a:prstGeom>
          <a:ln w="1905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3752F113-2115-1E76-3388-A8C5E2113396}"/>
              </a:ext>
            </a:extLst>
          </p:cNvPr>
          <p:cNvCxnSpPr>
            <a:cxnSpLocks/>
            <a:stCxn id="34" idx="2"/>
            <a:endCxn id="5" idx="2"/>
          </p:cNvCxnSpPr>
          <p:nvPr/>
        </p:nvCxnSpPr>
        <p:spPr>
          <a:xfrm rot="5400000">
            <a:off x="5779786" y="1210937"/>
            <a:ext cx="12700" cy="8661015"/>
          </a:xfrm>
          <a:prstGeom prst="bentConnector3">
            <a:avLst>
              <a:gd name="adj1" fmla="val 1800000"/>
            </a:avLst>
          </a:prstGeom>
          <a:ln w="1905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D31BDA0F-5073-1394-3180-4F16BDE103F2}"/>
              </a:ext>
            </a:extLst>
          </p:cNvPr>
          <p:cNvSpPr txBox="1"/>
          <p:nvPr/>
        </p:nvSpPr>
        <p:spPr>
          <a:xfrm>
            <a:off x="4401032" y="5842871"/>
            <a:ext cx="1408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梯度下降训练</a:t>
            </a:r>
            <a:endParaRPr lang="en-US" altLang="zh-CN" sz="1400" b="1" dirty="0">
              <a:solidFill>
                <a:schemeClr val="accent3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175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 animBg="1"/>
      <p:bldP spid="34" grpId="0" animBg="1"/>
      <p:bldP spid="37" grpId="0"/>
      <p:bldP spid="39" grpId="0"/>
      <p:bldP spid="5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D17CB-5819-214C-DEC2-D9468CF8A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394DC-D1AC-D9D5-57A9-736458276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pPr lvl="0"/>
            <a:r>
              <a:rPr lang="zh-CN" altLang="en-US" dirty="0"/>
              <a:t>变分自编码器 </a:t>
            </a:r>
            <a:r>
              <a:rPr lang="en-US" altLang="zh-CN" dirty="0"/>
              <a:t>(Variational Auto Encoder,</a:t>
            </a:r>
            <a:r>
              <a:rPr lang="zh-CN" altLang="en-US" dirty="0"/>
              <a:t> </a:t>
            </a:r>
            <a:r>
              <a:rPr lang="en-US" altLang="zh-CN" dirty="0"/>
              <a:t>VAE)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638C27-4268-7A72-819E-F18FED80F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399856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85D8B14-815E-1167-872D-FC727929C2F0}"/>
              </a:ext>
            </a:extLst>
          </p:cNvPr>
          <p:cNvSpPr txBox="1"/>
          <p:nvPr/>
        </p:nvSpPr>
        <p:spPr>
          <a:xfrm>
            <a:off x="647700" y="1443841"/>
            <a:ext cx="513515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那么，我们怎么来比对“差异”呢？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最简单的办法：像素级的标准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——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高斯似然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L(x) -&gt; 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一大堆数学 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-&gt; -</a:t>
            </a:r>
            <a:r>
              <a:rPr lang="zh-CN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||x - 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decoder</a:t>
            </a:r>
            <a:r>
              <a:rPr lang="zh-CN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(z)||²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</a:rPr>
              <a:t>这个损失表示原图像素和生成像素的距离</a:t>
            </a:r>
            <a:endParaRPr lang="en-US" altLang="zh-CN" dirty="0">
              <a:latin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</a:rPr>
              <a:t>编码器和解码器的训练都可以使用，越像越好</a:t>
            </a:r>
            <a:endParaRPr lang="en-US" altLang="zh-CN" dirty="0">
              <a:latin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</a:rPr>
              <a:t>但只有这项足够吗？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图片类别可能被拆得太散！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DCE49AE0-B4BA-26B3-EB8A-56EC3341A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33" b="32849"/>
          <a:stretch>
            <a:fillRect/>
          </a:stretch>
        </p:blipFill>
        <p:spPr bwMode="auto">
          <a:xfrm>
            <a:off x="1047073" y="4812399"/>
            <a:ext cx="1311965" cy="79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4137EFA-DF30-146F-5FE1-874F8B985160}"/>
              </a:ext>
            </a:extLst>
          </p:cNvPr>
          <p:cNvSpPr txBox="1"/>
          <p:nvPr/>
        </p:nvSpPr>
        <p:spPr>
          <a:xfrm>
            <a:off x="514055" y="5832859"/>
            <a:ext cx="2377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</a:rPr>
              <a:t>我和美短在 </a:t>
            </a:r>
            <a:r>
              <a:rPr lang="en-US" altLang="zh-CN" sz="1400" b="1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</a:rPr>
              <a:t>(10, 10)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7FCB16E4-FD15-7CDE-EC60-AD16C2B7E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763" y="4812399"/>
            <a:ext cx="1265589" cy="79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3B4EEBA-A2AE-9B5E-389C-8171F515B736}"/>
              </a:ext>
            </a:extLst>
          </p:cNvPr>
          <p:cNvSpPr txBox="1"/>
          <p:nvPr/>
        </p:nvSpPr>
        <p:spPr>
          <a:xfrm>
            <a:off x="3045557" y="5832860"/>
            <a:ext cx="2377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</a:rPr>
              <a:t>我和金渐层在（</a:t>
            </a:r>
            <a:r>
              <a:rPr lang="en-US" altLang="zh-CN" sz="1400" b="1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</a:rPr>
              <a:t>-10, -10</a:t>
            </a:r>
            <a:r>
              <a:rPr lang="zh-CN" altLang="en-US" sz="1400" b="1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</a:rPr>
              <a:t>）</a:t>
            </a:r>
            <a:endParaRPr lang="en-US" altLang="zh-CN" sz="1400" b="1" dirty="0">
              <a:solidFill>
                <a:schemeClr val="tx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F90A346-3D81-0F10-2965-2189864A58C8}"/>
              </a:ext>
            </a:extLst>
          </p:cNvPr>
          <p:cNvSpPr txBox="1"/>
          <p:nvPr/>
        </p:nvSpPr>
        <p:spPr>
          <a:xfrm>
            <a:off x="5782859" y="1443841"/>
            <a:ext cx="513515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我们需要一个让所有图片都向中心靠拢的方法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这样“没那么细分”的类别之间也能建立联系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均值、插值等“概念理解”的表现才会真正体现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向什么中心靠拢呢？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就向标准正态分布吧！</a:t>
            </a:r>
            <a:endParaRPr lang="en-US" altLang="zh-CN" dirty="0">
              <a:latin typeface="+mn-ea"/>
            </a:endParaRPr>
          </a:p>
          <a:p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r>
              <a:rPr lang="zh-CN" altLang="en-US" dirty="0">
                <a:latin typeface="+mn-ea"/>
              </a:rPr>
              <a:t>怎么衡量“向心程度”呢？问问数学系的朋友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数学系的朋友：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KL 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散度</a:t>
            </a:r>
            <a:r>
              <a:rPr lang="zh-CN" altLang="en-US" dirty="0">
                <a:latin typeface="+mn-ea"/>
              </a:rPr>
              <a:t>可以衡量分布间的相似性</a:t>
            </a:r>
            <a:endParaRPr lang="en-US" altLang="zh-CN" dirty="0"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24AD88B-40B4-4412-C443-D59057D2C646}"/>
              </a:ext>
            </a:extLst>
          </p:cNvPr>
          <p:cNvSpPr txBox="1"/>
          <p:nvPr/>
        </p:nvSpPr>
        <p:spPr>
          <a:xfrm>
            <a:off x="5782859" y="4812399"/>
            <a:ext cx="1120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高斯似然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CFC34D3-36BC-BCB9-C531-3D476BAAFD4B}"/>
              </a:ext>
            </a:extLst>
          </p:cNvPr>
          <p:cNvSpPr txBox="1"/>
          <p:nvPr/>
        </p:nvSpPr>
        <p:spPr>
          <a:xfrm>
            <a:off x="5782858" y="5648193"/>
            <a:ext cx="1120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KL 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散度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4F60A2B-4595-6F9F-CAE9-D9DEFAA6A4BD}"/>
              </a:ext>
            </a:extLst>
          </p:cNvPr>
          <p:cNvSpPr/>
          <p:nvPr/>
        </p:nvSpPr>
        <p:spPr>
          <a:xfrm>
            <a:off x="9400012" y="4725495"/>
            <a:ext cx="1408331" cy="5431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Encoder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47800A1-FFDE-A3B0-44B3-1FB7619D1719}"/>
              </a:ext>
            </a:extLst>
          </p:cNvPr>
          <p:cNvSpPr/>
          <p:nvPr/>
        </p:nvSpPr>
        <p:spPr>
          <a:xfrm>
            <a:off x="9400011" y="5561289"/>
            <a:ext cx="1408331" cy="54314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Decoder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3C1F25D-7967-2D67-1E60-BD19A5E6DB0E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6903708" y="4997065"/>
            <a:ext cx="2496304" cy="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AFCA7029-3AA5-430B-FD0A-B25D3BF42FBE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6903707" y="4997065"/>
            <a:ext cx="2496305" cy="835794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E030BDB-03A8-3A78-9D5E-E78A17C72CA1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>
            <a:off x="6903708" y="4997065"/>
            <a:ext cx="2496303" cy="835794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2E8B4F2A-72C7-F150-DB27-F64B595BBF20}"/>
              </a:ext>
            </a:extLst>
          </p:cNvPr>
          <p:cNvSpPr/>
          <p:nvPr/>
        </p:nvSpPr>
        <p:spPr>
          <a:xfrm>
            <a:off x="7447693" y="5139758"/>
            <a:ext cx="1408331" cy="543140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ELBO*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FEEBD41-3446-6EAA-D2C1-CFFB1EB53F41}"/>
              </a:ext>
            </a:extLst>
          </p:cNvPr>
          <p:cNvSpPr/>
          <p:nvPr/>
        </p:nvSpPr>
        <p:spPr>
          <a:xfrm>
            <a:off x="5856354" y="4681846"/>
            <a:ext cx="5061664" cy="1458789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ELBO*</a:t>
            </a:r>
            <a:r>
              <a:rPr lang="zh-CN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：实际上，在使用中我们优化的是</a:t>
            </a:r>
            <a:endParaRPr lang="en-US" altLang="zh-CN" sz="14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altLang="zh-CN" sz="14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altLang="zh-CN" sz="14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ELBO = E[log p(</a:t>
            </a:r>
            <a:r>
              <a:rPr lang="en-US" altLang="zh-CN" sz="1400" b="1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x|z</a:t>
            </a:r>
            <a:r>
              <a:rPr lang="en-US" altLang="zh-CN" sz="14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)] - KL(q(</a:t>
            </a:r>
            <a:r>
              <a:rPr lang="en-US" altLang="zh-CN" sz="1400" b="1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z|x</a:t>
            </a:r>
            <a:r>
              <a:rPr lang="en-US" altLang="zh-CN" sz="14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)||p(z))</a:t>
            </a:r>
          </a:p>
          <a:p>
            <a:pPr algn="ctr"/>
            <a:endParaRPr lang="en-US" altLang="zh-CN" sz="14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这样我们可以把两个优化任务合并成一个，改善训练</a:t>
            </a:r>
            <a:endParaRPr lang="en-US" altLang="zh-CN" sz="14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41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7" grpId="0" animBg="1"/>
      <p:bldP spid="18" grpId="0" animBg="1"/>
      <p:bldP spid="29" grpId="0" animBg="1"/>
      <p:bldP spid="3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07A29-9137-35AE-6DD0-4C4E0CC21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1711-752F-6189-835B-5619ADA7B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pPr lvl="0"/>
            <a:r>
              <a:rPr lang="zh-CN" altLang="en-US" dirty="0"/>
              <a:t>变分自编码器 </a:t>
            </a:r>
            <a:r>
              <a:rPr lang="en-US" altLang="zh-CN" dirty="0"/>
              <a:t>(Variational Auto Encoder,</a:t>
            </a:r>
            <a:r>
              <a:rPr lang="zh-CN" altLang="en-US" dirty="0"/>
              <a:t> </a:t>
            </a:r>
            <a:r>
              <a:rPr lang="en-US" altLang="zh-CN" dirty="0"/>
              <a:t>VAE)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7F6D87-5C40-422D-FD92-7141B8B78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0AD0C04-4BEB-8B6E-7FC6-8389BE95C476}"/>
              </a:ext>
            </a:extLst>
          </p:cNvPr>
          <p:cNvSpPr/>
          <p:nvPr/>
        </p:nvSpPr>
        <p:spPr>
          <a:xfrm>
            <a:off x="844629" y="1342378"/>
            <a:ext cx="1408331" cy="4562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n*n</a:t>
            </a:r>
            <a:r>
              <a:rPr lang="zh-CN" altLang="en-US" sz="1400" b="1" dirty="0"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latin typeface="Consolas" panose="020B0609020204030204" pitchFamily="49" charset="0"/>
              </a:rPr>
              <a:t>Conv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467D7E61-BB30-DC54-555D-A91B3587D069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flipH="1">
            <a:off x="1548794" y="1798614"/>
            <a:ext cx="1" cy="49093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556D50DA-D4AD-ECDD-504E-256F452035AD}"/>
              </a:ext>
            </a:extLst>
          </p:cNvPr>
          <p:cNvSpPr/>
          <p:nvPr/>
        </p:nvSpPr>
        <p:spPr>
          <a:xfrm>
            <a:off x="1273786" y="2289544"/>
            <a:ext cx="550015" cy="54314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5E78DBD-DC66-49D3-2EF8-3156C8AC1DC4}"/>
              </a:ext>
            </a:extLst>
          </p:cNvPr>
          <p:cNvCxnSpPr>
            <a:cxnSpLocks/>
            <a:stCxn id="9" idx="4"/>
            <a:endCxn id="14" idx="0"/>
          </p:cNvCxnSpPr>
          <p:nvPr/>
        </p:nvCxnSpPr>
        <p:spPr>
          <a:xfrm>
            <a:off x="1548794" y="2832684"/>
            <a:ext cx="0" cy="150540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9E58CD31-1FB3-3D9E-1677-3D64382FC8C9}"/>
              </a:ext>
            </a:extLst>
          </p:cNvPr>
          <p:cNvSpPr/>
          <p:nvPr/>
        </p:nvSpPr>
        <p:spPr>
          <a:xfrm>
            <a:off x="1273786" y="4338084"/>
            <a:ext cx="550015" cy="54314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D6C7D44-B7FE-0FA1-6211-8254DF391066}"/>
              </a:ext>
            </a:extLst>
          </p:cNvPr>
          <p:cNvSpPr/>
          <p:nvPr/>
        </p:nvSpPr>
        <p:spPr>
          <a:xfrm>
            <a:off x="844629" y="5366441"/>
            <a:ext cx="1408331" cy="4562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Anti Conv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6D99D86-4F34-D180-AB24-20CA1E377AA8}"/>
              </a:ext>
            </a:extLst>
          </p:cNvPr>
          <p:cNvCxnSpPr>
            <a:cxnSpLocks/>
            <a:stCxn id="14" idx="4"/>
            <a:endCxn id="16" idx="0"/>
          </p:cNvCxnSpPr>
          <p:nvPr/>
        </p:nvCxnSpPr>
        <p:spPr>
          <a:xfrm>
            <a:off x="1548794" y="4881224"/>
            <a:ext cx="1" cy="485217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141716E0-F690-5E91-4664-A94B92420AF4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1548793" y="5822677"/>
            <a:ext cx="2" cy="485217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D55BBC89-0500-CDB3-24E0-A5966D399868}"/>
              </a:ext>
            </a:extLst>
          </p:cNvPr>
          <p:cNvSpPr/>
          <p:nvPr/>
        </p:nvSpPr>
        <p:spPr>
          <a:xfrm>
            <a:off x="758088" y="1275906"/>
            <a:ext cx="1581053" cy="1998922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D2ED3E6-5064-9302-68E3-B9A70F9344A6}"/>
              </a:ext>
            </a:extLst>
          </p:cNvPr>
          <p:cNvSpPr/>
          <p:nvPr/>
        </p:nvSpPr>
        <p:spPr>
          <a:xfrm>
            <a:off x="766725" y="3888851"/>
            <a:ext cx="1581053" cy="1998922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B2991B8-45AE-C201-0BA7-F422D6E62F9F}"/>
              </a:ext>
            </a:extLst>
          </p:cNvPr>
          <p:cNvSpPr txBox="1"/>
          <p:nvPr/>
        </p:nvSpPr>
        <p:spPr>
          <a:xfrm>
            <a:off x="2424950" y="2121478"/>
            <a:ext cx="928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</a:rPr>
              <a:t>Encoder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0F4F909-7332-28CB-D9CD-E9B3A51539AA}"/>
              </a:ext>
            </a:extLst>
          </p:cNvPr>
          <p:cNvSpPr txBox="1"/>
          <p:nvPr/>
        </p:nvSpPr>
        <p:spPr>
          <a:xfrm>
            <a:off x="2424950" y="4727335"/>
            <a:ext cx="928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</a:rPr>
              <a:t>Decoder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E3AE712-3ED0-2E63-3578-7A2C17756763}"/>
              </a:ext>
            </a:extLst>
          </p:cNvPr>
          <p:cNvSpPr txBox="1"/>
          <p:nvPr/>
        </p:nvSpPr>
        <p:spPr>
          <a:xfrm>
            <a:off x="1617265" y="2403567"/>
            <a:ext cx="928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</a:rPr>
              <a:t>MLP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D7EBE78-D19F-721F-2C51-FB716260CD14}"/>
              </a:ext>
            </a:extLst>
          </p:cNvPr>
          <p:cNvSpPr txBox="1"/>
          <p:nvPr/>
        </p:nvSpPr>
        <p:spPr>
          <a:xfrm>
            <a:off x="1617265" y="4452107"/>
            <a:ext cx="928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</a:rPr>
              <a:t>MLP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35D71B0-4A2B-FCA4-3589-91480FFF8CEF}"/>
              </a:ext>
            </a:extLst>
          </p:cNvPr>
          <p:cNvSpPr txBox="1"/>
          <p:nvPr/>
        </p:nvSpPr>
        <p:spPr>
          <a:xfrm>
            <a:off x="1557251" y="5909581"/>
            <a:ext cx="1233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</a:rPr>
              <a:t>Image Out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A3C4DEB-F7A6-63B0-B28F-E894897A8A5B}"/>
              </a:ext>
            </a:extLst>
          </p:cNvPr>
          <p:cNvSpPr txBox="1"/>
          <p:nvPr/>
        </p:nvSpPr>
        <p:spPr>
          <a:xfrm>
            <a:off x="3353363" y="1273881"/>
            <a:ext cx="51351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完成了训练的 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VAE 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编码器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-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解码器可以生成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b="1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与输入训练图像相似但是不同的图片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而且不需要任何额外的输入提示（除了采样点）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这是真正意义上的“无中生有！”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9A56E285-2C60-7BEA-CFBB-53C6A2640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363" y="3522034"/>
            <a:ext cx="4954625" cy="1998922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41CF7734-776B-8B6F-F106-88C9EC91AAA9}"/>
              </a:ext>
            </a:extLst>
          </p:cNvPr>
          <p:cNvSpPr txBox="1"/>
          <p:nvPr/>
        </p:nvSpPr>
        <p:spPr>
          <a:xfrm>
            <a:off x="3353363" y="5780657"/>
            <a:ext cx="5135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VAE 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在 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MNIST 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和 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Frey Face 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数据集上全面领先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BEF8C4FE-680F-BB07-A546-F84EAB014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371" y="1273881"/>
            <a:ext cx="2922529" cy="206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299E382F-A1B5-E96F-F994-AD185B193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371" y="3914554"/>
            <a:ext cx="2922524" cy="214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172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40A25-249A-6377-5255-17EFE3457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A9A56-7ECC-5CEE-2A86-4FA3D02AD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pPr lvl="0"/>
            <a:r>
              <a:rPr lang="zh-CN" altLang="en-US" dirty="0"/>
              <a:t>生成式对抗网络 </a:t>
            </a:r>
            <a:r>
              <a:rPr lang="en-US" altLang="zh-CN" dirty="0"/>
              <a:t>(Generative Adversarial Networks, GANs)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D17A89-CB6B-8F2C-3FA9-5B20F0822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23452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D05C6B6-09DB-618F-6C5C-25BCF4A41074}"/>
              </a:ext>
            </a:extLst>
          </p:cNvPr>
          <p:cNvSpPr txBox="1"/>
          <p:nvPr/>
        </p:nvSpPr>
        <p:spPr>
          <a:xfrm>
            <a:off x="660400" y="1292224"/>
            <a:ext cx="10858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Goodfellow, Ian J., et al. </a:t>
            </a:r>
            <a:r>
              <a:rPr lang="en-US" altLang="zh-CN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"Generative adversarial nets." </a:t>
            </a:r>
            <a:r>
              <a:rPr lang="en-US" altLang="zh-CN" sz="16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Advances in neural information processing systems 27 (2014).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Goodfellow, Ian, et al. </a:t>
            </a:r>
            <a:r>
              <a:rPr lang="en-US" altLang="zh-CN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"Generative adversarial networks." </a:t>
            </a:r>
            <a:r>
              <a:rPr lang="en-US" altLang="zh-CN" sz="16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Communications of the ACM 63.11 (2020): 139-144.</a:t>
            </a:r>
            <a:endParaRPr lang="zh-CN" altLang="en-US" sz="16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8C683B4-B01B-0E7E-C269-19201FB191C5}"/>
              </a:ext>
            </a:extLst>
          </p:cNvPr>
          <p:cNvSpPr txBox="1"/>
          <p:nvPr/>
        </p:nvSpPr>
        <p:spPr>
          <a:xfrm>
            <a:off x="660400" y="2140524"/>
            <a:ext cx="513515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VAE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很厉害，有一大批论文开始研究如何优化它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而面对同样的问题，一位好人提出了新的看法：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b="1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可是我真的很讨厌数学推理诶！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什么散度的，能不能让神经网络自己内部解决呢？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latin typeface="Arial" panose="020B0604020202020204" pitchFamily="34" charset="0"/>
              </a:rPr>
              <a:t>或许我们不需要理解数学</a:t>
            </a:r>
            <a:r>
              <a:rPr lang="en-US" altLang="zh-CN" dirty="0">
                <a:latin typeface="Arial" panose="020B0604020202020204" pitchFamily="34" charset="0"/>
              </a:rPr>
              <a:t>——</a:t>
            </a:r>
            <a:r>
              <a:rPr lang="zh-CN" altLang="en-US" dirty="0">
                <a:latin typeface="Arial" panose="020B0604020202020204" pitchFamily="34" charset="0"/>
              </a:rPr>
              <a:t>只要生成好即可</a:t>
            </a:r>
            <a:endParaRPr lang="en-US" altLang="zh-CN" dirty="0">
              <a:latin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</a:rPr>
              <a:t>怎么依靠这种思路设计模型？</a:t>
            </a:r>
            <a:endParaRPr lang="en-US" altLang="zh-CN" dirty="0">
              <a:latin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</a:rPr>
              <a:t>Goodfellow </a:t>
            </a:r>
            <a:r>
              <a:rPr lang="zh-CN" altLang="en-US" dirty="0">
                <a:latin typeface="Arial" panose="020B0604020202020204" pitchFamily="34" charset="0"/>
              </a:rPr>
              <a:t>有一个剑走偏锋的想法</a:t>
            </a:r>
            <a:r>
              <a:rPr lang="en-US" altLang="zh-CN" dirty="0">
                <a:latin typeface="Arial" panose="020B0604020202020204" pitchFamily="34" charset="0"/>
              </a:rPr>
              <a:t>……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5F5C175-1FFC-2822-B5A8-7403C082CAD2}"/>
              </a:ext>
            </a:extLst>
          </p:cNvPr>
          <p:cNvSpPr txBox="1"/>
          <p:nvPr/>
        </p:nvSpPr>
        <p:spPr>
          <a:xfrm>
            <a:off x="6096000" y="2140524"/>
            <a:ext cx="51351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</a:rPr>
              <a:t>假设我们设计两个神经网络</a:t>
            </a:r>
            <a:endParaRPr lang="en-US" altLang="zh-CN" dirty="0">
              <a:latin typeface="Arial" panose="020B0604020202020204" pitchFamily="34" charset="0"/>
            </a:endParaRPr>
          </a:p>
          <a:p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</a:rPr>
              <a:t>一个负责生成（</a:t>
            </a:r>
            <a:r>
              <a:rPr lang="en-US" altLang="zh-CN" dirty="0">
                <a:latin typeface="Arial" panose="020B0604020202020204" pitchFamily="34" charset="0"/>
              </a:rPr>
              <a:t>G</a:t>
            </a:r>
            <a:r>
              <a:rPr lang="zh-CN" altLang="en-US" dirty="0">
                <a:latin typeface="Arial" panose="020B0604020202020204" pitchFamily="34" charset="0"/>
              </a:rPr>
              <a:t>），一个负责判断分数（</a:t>
            </a:r>
            <a:r>
              <a:rPr lang="en-US" altLang="zh-CN" dirty="0">
                <a:latin typeface="Arial" panose="020B0604020202020204" pitchFamily="34" charset="0"/>
              </a:rPr>
              <a:t>D</a:t>
            </a:r>
            <a:r>
              <a:rPr lang="zh-CN" altLang="en-US" dirty="0">
                <a:latin typeface="Arial" panose="020B0604020202020204" pitchFamily="34" charset="0"/>
              </a:rPr>
              <a:t>）</a:t>
            </a:r>
            <a:endParaRPr lang="en-US" altLang="zh-CN" dirty="0">
              <a:latin typeface="Arial" panose="020B0604020202020204" pitchFamily="34" charset="0"/>
            </a:endParaRPr>
          </a:p>
          <a:p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</a:rPr>
              <a:t>Discriminator</a:t>
            </a:r>
            <a:r>
              <a:rPr lang="zh-CN" altLang="en-US" dirty="0">
                <a:latin typeface="Arial" panose="020B0604020202020204" pitchFamily="34" charset="0"/>
              </a:rPr>
              <a:t>：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让原图给分为 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1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，生成图给分为 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0</a:t>
            </a:r>
          </a:p>
          <a:p>
            <a:endParaRPr lang="en-US" altLang="zh-CN" dirty="0">
              <a:latin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</a:rPr>
              <a:t>Generator</a:t>
            </a:r>
            <a:r>
              <a:rPr lang="zh-CN" altLang="en-US" dirty="0">
                <a:latin typeface="Arial" panose="020B0604020202020204" pitchFamily="34" charset="0"/>
              </a:rPr>
              <a:t>：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让生成图得分尽可能向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 1 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靠近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A58A612-1387-A670-0561-9821F1DFCF5B}"/>
              </a:ext>
            </a:extLst>
          </p:cNvPr>
          <p:cNvSpPr/>
          <p:nvPr/>
        </p:nvSpPr>
        <p:spPr>
          <a:xfrm>
            <a:off x="6195563" y="4435374"/>
            <a:ext cx="1408331" cy="4562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G </a:t>
            </a:r>
            <a:r>
              <a:rPr lang="zh-CN" altLang="en-US" sz="1400" b="1" dirty="0">
                <a:latin typeface="Consolas" panose="020B0609020204030204" pitchFamily="49" charset="0"/>
              </a:rPr>
              <a:t>网络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2CE216A-79F7-9321-1000-4E2227AE98C0}"/>
              </a:ext>
            </a:extLst>
          </p:cNvPr>
          <p:cNvSpPr/>
          <p:nvPr/>
        </p:nvSpPr>
        <p:spPr>
          <a:xfrm>
            <a:off x="9690100" y="4435374"/>
            <a:ext cx="1408331" cy="4562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D </a:t>
            </a:r>
            <a:r>
              <a:rPr lang="zh-CN" altLang="en-US" sz="1400" b="1" dirty="0">
                <a:latin typeface="Consolas" panose="020B0609020204030204" pitchFamily="49" charset="0"/>
              </a:rPr>
              <a:t>网络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1E6F4CD-644E-1040-F018-9EE5BD29EFA8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7603894" y="4663492"/>
            <a:ext cx="2086206" cy="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F6220367-F30A-9F18-1ACB-8B0767061498}"/>
              </a:ext>
            </a:extLst>
          </p:cNvPr>
          <p:cNvCxnSpPr>
            <a:cxnSpLocks/>
            <a:stCxn id="9" idx="2"/>
            <a:endCxn id="8" idx="2"/>
          </p:cNvCxnSpPr>
          <p:nvPr/>
        </p:nvCxnSpPr>
        <p:spPr>
          <a:xfrm rot="5400000">
            <a:off x="8646998" y="3144342"/>
            <a:ext cx="12700" cy="3494537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AAC27110-9F44-DDE3-A1D9-8641E55AC681}"/>
              </a:ext>
            </a:extLst>
          </p:cNvPr>
          <p:cNvSpPr txBox="1"/>
          <p:nvPr/>
        </p:nvSpPr>
        <p:spPr>
          <a:xfrm>
            <a:off x="8213413" y="4284680"/>
            <a:ext cx="905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</a:rPr>
              <a:t>生成图片</a:t>
            </a:r>
            <a:endParaRPr lang="en-US" altLang="zh-CN" sz="1400" b="1" dirty="0">
              <a:solidFill>
                <a:schemeClr val="tx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4B8E562-9934-A075-8AFC-55939849473F}"/>
              </a:ext>
            </a:extLst>
          </p:cNvPr>
          <p:cNvSpPr txBox="1"/>
          <p:nvPr/>
        </p:nvSpPr>
        <p:spPr>
          <a:xfrm>
            <a:off x="8213413" y="5210207"/>
            <a:ext cx="905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</a:rPr>
              <a:t>判断分数</a:t>
            </a:r>
            <a:endParaRPr lang="en-US" altLang="zh-CN" sz="1400" b="1" dirty="0">
              <a:solidFill>
                <a:schemeClr val="tx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59A8326-582A-106D-852E-5FD127B55577}"/>
              </a:ext>
            </a:extLst>
          </p:cNvPr>
          <p:cNvSpPr txBox="1"/>
          <p:nvPr/>
        </p:nvSpPr>
        <p:spPr>
          <a:xfrm>
            <a:off x="10024223" y="5210207"/>
            <a:ext cx="905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</a:rPr>
              <a:t>训练网络</a:t>
            </a:r>
            <a:endParaRPr lang="en-US" altLang="zh-CN" sz="1400" b="1" dirty="0">
              <a:solidFill>
                <a:schemeClr val="tx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1D4DC9E-3F95-5D35-F510-4BD129424F75}"/>
              </a:ext>
            </a:extLst>
          </p:cNvPr>
          <p:cNvSpPr txBox="1"/>
          <p:nvPr/>
        </p:nvSpPr>
        <p:spPr>
          <a:xfrm>
            <a:off x="6453485" y="5210207"/>
            <a:ext cx="905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</a:rPr>
              <a:t>训练网络</a:t>
            </a:r>
            <a:endParaRPr lang="en-US" altLang="zh-CN" sz="1400" b="1" dirty="0">
              <a:solidFill>
                <a:schemeClr val="tx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E597AF70-FB68-F109-AF08-466FE26B4EA1}"/>
              </a:ext>
            </a:extLst>
          </p:cNvPr>
          <p:cNvCxnSpPr>
            <a:cxnSpLocks/>
            <a:stCxn id="25" idx="1"/>
            <a:endCxn id="8" idx="1"/>
          </p:cNvCxnSpPr>
          <p:nvPr/>
        </p:nvCxnSpPr>
        <p:spPr>
          <a:xfrm rot="10800000">
            <a:off x="6195564" y="4663493"/>
            <a:ext cx="251571" cy="1134375"/>
          </a:xfrm>
          <a:prstGeom prst="bentConnector3">
            <a:avLst>
              <a:gd name="adj1" fmla="val 190869"/>
            </a:avLst>
          </a:prstGeom>
          <a:ln w="1905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61AC823A-6BFA-C26E-49AD-AE0FDE273D86}"/>
              </a:ext>
            </a:extLst>
          </p:cNvPr>
          <p:cNvSpPr txBox="1"/>
          <p:nvPr/>
        </p:nvSpPr>
        <p:spPr>
          <a:xfrm>
            <a:off x="6447134" y="5643978"/>
            <a:ext cx="905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噪声向量</a:t>
            </a:r>
            <a:endParaRPr lang="en-US" altLang="zh-CN" sz="1400" b="1" dirty="0">
              <a:solidFill>
                <a:schemeClr val="accent3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95050BF-DDB9-3E06-8DE9-2CEEC4BBCEC0}"/>
              </a:ext>
            </a:extLst>
          </p:cNvPr>
          <p:cNvSpPr txBox="1"/>
          <p:nvPr/>
        </p:nvSpPr>
        <p:spPr>
          <a:xfrm>
            <a:off x="10024222" y="5643978"/>
            <a:ext cx="905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真实图片</a:t>
            </a:r>
            <a:endParaRPr lang="en-US" altLang="zh-CN" sz="1400" b="1" dirty="0">
              <a:solidFill>
                <a:schemeClr val="accent3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E06E803A-6FD8-3764-1E03-EE31A5BB3ACA}"/>
              </a:ext>
            </a:extLst>
          </p:cNvPr>
          <p:cNvCxnSpPr>
            <a:cxnSpLocks/>
            <a:stCxn id="26" idx="3"/>
            <a:endCxn id="9" idx="3"/>
          </p:cNvCxnSpPr>
          <p:nvPr/>
        </p:nvCxnSpPr>
        <p:spPr>
          <a:xfrm flipV="1">
            <a:off x="10929409" y="4663492"/>
            <a:ext cx="169022" cy="1134375"/>
          </a:xfrm>
          <a:prstGeom prst="bentConnector3">
            <a:avLst>
              <a:gd name="adj1" fmla="val 235249"/>
            </a:avLst>
          </a:prstGeom>
          <a:ln w="1905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209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4301D-70F4-B489-A55D-8DE0D772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382DC-BD88-0877-7005-265B91FC7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pPr lvl="0"/>
            <a:r>
              <a:rPr lang="zh-CN" altLang="en-US" dirty="0"/>
              <a:t>生成式对抗网络 </a:t>
            </a:r>
            <a:r>
              <a:rPr lang="en-US" altLang="zh-CN" dirty="0"/>
              <a:t>(Generative Adversarial Networks, GANs)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690EA5-C00C-D752-A14E-88491361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91DD454-2F9C-0CBD-F725-8F8965154F92}"/>
              </a:ext>
            </a:extLst>
          </p:cNvPr>
          <p:cNvSpPr txBox="1"/>
          <p:nvPr/>
        </p:nvSpPr>
        <p:spPr>
          <a:xfrm>
            <a:off x="660400" y="1353124"/>
            <a:ext cx="513515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我们稍微具体一点介绍一下训练 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GAN 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的流程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……</a:t>
            </a: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latin typeface="Arial" panose="020B0604020202020204" pitchFamily="34" charset="0"/>
              </a:rPr>
              <a:t>使用的损失函数：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交叉熵（对数期望损失）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</a:rPr>
              <a:t>第一步：给 </a:t>
            </a:r>
            <a:r>
              <a:rPr lang="en-US" altLang="zh-CN" dirty="0">
                <a:latin typeface="Arial" panose="020B0604020202020204" pitchFamily="34" charset="0"/>
              </a:rPr>
              <a:t>D </a:t>
            </a:r>
            <a:r>
              <a:rPr lang="zh-CN" altLang="en-US" dirty="0">
                <a:latin typeface="Arial" panose="020B0604020202020204" pitchFamily="34" charset="0"/>
              </a:rPr>
              <a:t>看真实图，计算得分情况</a:t>
            </a:r>
            <a:endParaRPr lang="en-US" altLang="zh-CN" dirty="0">
              <a:latin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</a:rPr>
              <a:t>第二步：用 </a:t>
            </a:r>
            <a:r>
              <a:rPr lang="en-US" altLang="zh-CN" dirty="0">
                <a:latin typeface="Arial" panose="020B0604020202020204" pitchFamily="34" charset="0"/>
              </a:rPr>
              <a:t>G </a:t>
            </a:r>
            <a:r>
              <a:rPr lang="zh-CN" altLang="en-US" dirty="0">
                <a:latin typeface="Arial" panose="020B0604020202020204" pitchFamily="34" charset="0"/>
              </a:rPr>
              <a:t>从噪声生成一张假图</a:t>
            </a:r>
            <a:endParaRPr lang="en-US" altLang="zh-CN" dirty="0">
              <a:latin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</a:rPr>
              <a:t>第三步：给 </a:t>
            </a:r>
            <a:r>
              <a:rPr lang="en-US" altLang="zh-CN" dirty="0">
                <a:latin typeface="Arial" panose="020B0604020202020204" pitchFamily="34" charset="0"/>
              </a:rPr>
              <a:t>D </a:t>
            </a:r>
            <a:r>
              <a:rPr lang="zh-CN" altLang="en-US" dirty="0">
                <a:latin typeface="Arial" panose="020B0604020202020204" pitchFamily="34" charset="0"/>
              </a:rPr>
              <a:t>看假图，计算得分情况</a:t>
            </a:r>
            <a:endParaRPr lang="en-US" altLang="zh-CN" dirty="0">
              <a:latin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</a:rPr>
              <a:t>第四步：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用真图 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-&gt; 1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，假图 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-&gt; 0 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的损失训练 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D</a:t>
            </a:r>
          </a:p>
          <a:p>
            <a:endParaRPr lang="en-US" altLang="zh-CN" dirty="0">
              <a:latin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</a:rPr>
              <a:t>第五步：用 </a:t>
            </a:r>
            <a:r>
              <a:rPr lang="en-US" altLang="zh-CN" dirty="0">
                <a:latin typeface="Arial" panose="020B0604020202020204" pitchFamily="34" charset="0"/>
              </a:rPr>
              <a:t>G </a:t>
            </a:r>
            <a:r>
              <a:rPr lang="zh-CN" altLang="en-US" dirty="0">
                <a:latin typeface="Arial" panose="020B0604020202020204" pitchFamily="34" charset="0"/>
              </a:rPr>
              <a:t>从噪声再生成一张假图</a:t>
            </a:r>
            <a:endParaRPr lang="en-US" altLang="zh-CN" dirty="0">
              <a:latin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</a:rPr>
              <a:t>第六步：给 </a:t>
            </a:r>
            <a:r>
              <a:rPr lang="en-US" altLang="zh-CN" dirty="0">
                <a:latin typeface="Arial" panose="020B0604020202020204" pitchFamily="34" charset="0"/>
              </a:rPr>
              <a:t>D </a:t>
            </a:r>
            <a:r>
              <a:rPr lang="zh-CN" altLang="en-US" dirty="0">
                <a:latin typeface="Arial" panose="020B0604020202020204" pitchFamily="34" charset="0"/>
              </a:rPr>
              <a:t>看假图，计算得分情况</a:t>
            </a:r>
            <a:endParaRPr lang="en-US" altLang="zh-CN" dirty="0">
              <a:latin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</a:rPr>
              <a:t>第七步：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用假图 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-&gt; 1 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的损失训练 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G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63FFACB-69E7-9E69-349B-4CFD2E3AF8AD}"/>
              </a:ext>
            </a:extLst>
          </p:cNvPr>
          <p:cNvSpPr/>
          <p:nvPr/>
        </p:nvSpPr>
        <p:spPr>
          <a:xfrm>
            <a:off x="6096000" y="3632208"/>
            <a:ext cx="1408331" cy="4562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G </a:t>
            </a:r>
            <a:r>
              <a:rPr lang="zh-CN" altLang="en-US" sz="1400" b="1" dirty="0">
                <a:latin typeface="Consolas" panose="020B0609020204030204" pitchFamily="49" charset="0"/>
              </a:rPr>
              <a:t>网络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25D3B62-8E7E-CFE3-5C31-B7D288CD3318}"/>
              </a:ext>
            </a:extLst>
          </p:cNvPr>
          <p:cNvSpPr/>
          <p:nvPr/>
        </p:nvSpPr>
        <p:spPr>
          <a:xfrm>
            <a:off x="9590535" y="3632208"/>
            <a:ext cx="1408331" cy="4562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D </a:t>
            </a:r>
            <a:r>
              <a:rPr lang="zh-CN" altLang="en-US" sz="1400" b="1" dirty="0">
                <a:latin typeface="Consolas" panose="020B0609020204030204" pitchFamily="49" charset="0"/>
              </a:rPr>
              <a:t>网络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0DAF77-69D4-C880-C436-23C2AD4BFB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33" b="32849"/>
          <a:stretch>
            <a:fillRect/>
          </a:stretch>
        </p:blipFill>
        <p:spPr bwMode="auto">
          <a:xfrm>
            <a:off x="9638720" y="2170807"/>
            <a:ext cx="1311965" cy="79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3A71488-C8A3-C282-2196-DBE30E6904A8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10294701" y="2962032"/>
            <a:ext cx="2" cy="670176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" name="Picture 4">
            <a:extLst>
              <a:ext uri="{FF2B5EF4-FFF2-40B4-BE49-F238E27FC236}">
                <a16:creationId xmlns:a16="http://schemas.microsoft.com/office/drawing/2014/main" id="{8D67E181-F3D9-6874-DCAA-6FA8DAFD0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370" y="4702339"/>
            <a:ext cx="1265589" cy="79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B6BDA167-ECED-32DD-4887-8CBA524FC9D5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 flipH="1">
            <a:off x="6800165" y="4088444"/>
            <a:ext cx="1" cy="613895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E8E2F541-D2E8-49A6-4FC2-E2B9BF5B231C}"/>
              </a:ext>
            </a:extLst>
          </p:cNvPr>
          <p:cNvCxnSpPr>
            <a:cxnSpLocks/>
            <a:stCxn id="12" idx="3"/>
            <a:endCxn id="6" idx="2"/>
          </p:cNvCxnSpPr>
          <p:nvPr/>
        </p:nvCxnSpPr>
        <p:spPr>
          <a:xfrm flipV="1">
            <a:off x="7432959" y="4088444"/>
            <a:ext cx="2861742" cy="100950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23F73C0D-869C-2052-8578-E865E2D900FE}"/>
              </a:ext>
            </a:extLst>
          </p:cNvPr>
          <p:cNvSpPr txBox="1"/>
          <p:nvPr/>
        </p:nvSpPr>
        <p:spPr>
          <a:xfrm>
            <a:off x="9389514" y="3036260"/>
            <a:ext cx="905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0.XXXXX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9546201-BC05-2444-741A-65A5F5FAF49B}"/>
              </a:ext>
            </a:extLst>
          </p:cNvPr>
          <p:cNvSpPr txBox="1"/>
          <p:nvPr/>
        </p:nvSpPr>
        <p:spPr>
          <a:xfrm>
            <a:off x="6899585" y="4244006"/>
            <a:ext cx="905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Consolas" panose="020B0609020204030204" pitchFamily="49" charset="0"/>
              </a:rPr>
              <a:t>G(noise)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AB333AD-4F5A-9C81-B437-D10D3317F658}"/>
              </a:ext>
            </a:extLst>
          </p:cNvPr>
          <p:cNvSpPr txBox="1"/>
          <p:nvPr/>
        </p:nvSpPr>
        <p:spPr>
          <a:xfrm>
            <a:off x="7957783" y="5246411"/>
            <a:ext cx="117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Consolas" panose="020B0609020204030204" pitchFamily="49" charset="0"/>
              </a:rPr>
              <a:t>D(G(noise))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A21BF06-C949-338E-0BE1-4717C2198649}"/>
              </a:ext>
            </a:extLst>
          </p:cNvPr>
          <p:cNvSpPr txBox="1"/>
          <p:nvPr/>
        </p:nvSpPr>
        <p:spPr>
          <a:xfrm>
            <a:off x="10386570" y="3036260"/>
            <a:ext cx="520426" cy="308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Consolas" panose="020B0609020204030204" pitchFamily="49" charset="0"/>
              </a:rPr>
              <a:t>D(x)</a:t>
            </a:r>
          </a:p>
        </p:txBody>
      </p:sp>
      <p:pic>
        <p:nvPicPr>
          <p:cNvPr id="7170" name="Picture 2" descr="金渐层”的优缺点，看完你还会养吗？ - 知乎">
            <a:extLst>
              <a:ext uri="{FF2B5EF4-FFF2-40B4-BE49-F238E27FC236}">
                <a16:creationId xmlns:a16="http://schemas.microsoft.com/office/drawing/2014/main" id="{DD252CBB-A418-CCFF-968A-BB268745C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370" y="2168357"/>
            <a:ext cx="1265590" cy="79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0D8262E4-CE91-5F13-8989-D9EBF4BBC057}"/>
              </a:ext>
            </a:extLst>
          </p:cNvPr>
          <p:cNvCxnSpPr>
            <a:cxnSpLocks/>
            <a:stCxn id="5" idx="0"/>
            <a:endCxn id="7170" idx="2"/>
          </p:cNvCxnSpPr>
          <p:nvPr/>
        </p:nvCxnSpPr>
        <p:spPr>
          <a:xfrm flipH="1" flipV="1">
            <a:off x="6800165" y="2962032"/>
            <a:ext cx="1" cy="670176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1D70C977-2B4A-5943-3A45-9B5B228A2832}"/>
              </a:ext>
            </a:extLst>
          </p:cNvPr>
          <p:cNvSpPr txBox="1"/>
          <p:nvPr/>
        </p:nvSpPr>
        <p:spPr>
          <a:xfrm>
            <a:off x="5649115" y="3143231"/>
            <a:ext cx="1105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Consolas" panose="020B0609020204030204" pitchFamily="49" charset="0"/>
              </a:rPr>
              <a:t>G(noise’)</a:t>
            </a:r>
          </a:p>
        </p:txBody>
      </p:sp>
      <p:cxnSp>
        <p:nvCxnSpPr>
          <p:cNvPr id="38" name="连接符: 肘形 37">
            <a:extLst>
              <a:ext uri="{FF2B5EF4-FFF2-40B4-BE49-F238E27FC236}">
                <a16:creationId xmlns:a16="http://schemas.microsoft.com/office/drawing/2014/main" id="{1D61D76A-1FEC-8917-785E-67DBD52A596D}"/>
              </a:ext>
            </a:extLst>
          </p:cNvPr>
          <p:cNvCxnSpPr>
            <a:cxnSpLocks/>
            <a:stCxn id="6" idx="1"/>
            <a:endCxn id="6" idx="3"/>
          </p:cNvCxnSpPr>
          <p:nvPr/>
        </p:nvCxnSpPr>
        <p:spPr>
          <a:xfrm rot="10800000" flipH="1">
            <a:off x="9590534" y="3860326"/>
            <a:ext cx="1408331" cy="12700"/>
          </a:xfrm>
          <a:prstGeom prst="bentConnector5">
            <a:avLst>
              <a:gd name="adj1" fmla="val -16232"/>
              <a:gd name="adj2" fmla="val 3596205"/>
              <a:gd name="adj3" fmla="val 116232"/>
            </a:avLst>
          </a:prstGeom>
          <a:ln w="1905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连接符: 肘形 40">
            <a:extLst>
              <a:ext uri="{FF2B5EF4-FFF2-40B4-BE49-F238E27FC236}">
                <a16:creationId xmlns:a16="http://schemas.microsoft.com/office/drawing/2014/main" id="{EF5D745A-05BD-3653-AAC3-7565F219BB65}"/>
              </a:ext>
            </a:extLst>
          </p:cNvPr>
          <p:cNvCxnSpPr>
            <a:cxnSpLocks/>
            <a:stCxn id="7170" idx="3"/>
            <a:endCxn id="6" idx="2"/>
          </p:cNvCxnSpPr>
          <p:nvPr/>
        </p:nvCxnSpPr>
        <p:spPr>
          <a:xfrm>
            <a:off x="7432960" y="2565195"/>
            <a:ext cx="2861741" cy="1523249"/>
          </a:xfrm>
          <a:prstGeom prst="bentConnector4">
            <a:avLst>
              <a:gd name="adj1" fmla="val 37697"/>
              <a:gd name="adj2" fmla="val 11500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7058D0A4-5201-737B-BAF7-AA8FD121A62B}"/>
              </a:ext>
            </a:extLst>
          </p:cNvPr>
          <p:cNvSpPr txBox="1"/>
          <p:nvPr/>
        </p:nvSpPr>
        <p:spPr>
          <a:xfrm>
            <a:off x="7789999" y="2168357"/>
            <a:ext cx="1347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Consolas" panose="020B0609020204030204" pitchFamily="49" charset="0"/>
              </a:rPr>
              <a:t>D(G(noise’))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63E4AD0-661E-8D8C-710A-08235988A73F}"/>
              </a:ext>
            </a:extLst>
          </p:cNvPr>
          <p:cNvSpPr txBox="1"/>
          <p:nvPr/>
        </p:nvSpPr>
        <p:spPr>
          <a:xfrm>
            <a:off x="7557627" y="3491020"/>
            <a:ext cx="905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0.XXXXX</a:t>
            </a: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733EA4C4-B9D0-54E6-F7ED-194859AE210D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7504331" y="3860326"/>
            <a:ext cx="2086204" cy="0"/>
          </a:xfrm>
          <a:prstGeom prst="straightConnector1">
            <a:avLst/>
          </a:prstGeom>
          <a:ln w="1905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953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D9963-CFFB-B4AA-EA41-2A7EF39D5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A0DEA-64B4-C08F-9C1F-CA8017354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pPr lvl="0"/>
            <a:r>
              <a:rPr lang="zh-CN" altLang="en-US" dirty="0"/>
              <a:t>声明：前置知识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1097E0-1B7D-1D88-1772-BCEEAFBE7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C5914C-5F2D-71A4-5B97-BE7075BB6586}"/>
              </a:ext>
            </a:extLst>
          </p:cNvPr>
          <p:cNvSpPr txBox="1"/>
          <p:nvPr/>
        </p:nvSpPr>
        <p:spPr>
          <a:xfrm>
            <a:off x="660400" y="1769877"/>
            <a:ext cx="5435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基础微积分（逃无可逃）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基础线性代数（除了矩阵乘法都被我躲掉了）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基础概率统计（除了正态分布基本都被我躲掉了）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基本计算机知识（没有也行）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如果你会写 </a:t>
            </a:r>
            <a:r>
              <a:rPr lang="en-US" altLang="zh-CN" dirty="0" err="1"/>
              <a:t>PyTorch</a:t>
            </a:r>
            <a:r>
              <a:rPr lang="en-US" altLang="zh-CN" dirty="0"/>
              <a:t> </a:t>
            </a:r>
            <a:r>
              <a:rPr lang="zh-CN" altLang="en-US" dirty="0"/>
              <a:t>那么最好，就可以指导实践了</a:t>
            </a:r>
            <a:endParaRPr lang="en-US" altLang="zh-C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5C35EC-AE52-2140-FBDF-E84C7F9C8A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" t="2118" r="929" b="-1"/>
          <a:stretch>
            <a:fillRect/>
          </a:stretch>
        </p:blipFill>
        <p:spPr bwMode="auto">
          <a:xfrm>
            <a:off x="6652156" y="1792780"/>
            <a:ext cx="4866744" cy="281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0E3B960-DD34-6B61-7FF1-12F0A80822DD}"/>
              </a:ext>
            </a:extLst>
          </p:cNvPr>
          <p:cNvSpPr txBox="1"/>
          <p:nvPr/>
        </p:nvSpPr>
        <p:spPr>
          <a:xfrm>
            <a:off x="3041069" y="5174876"/>
            <a:ext cx="60971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/>
          </a:p>
          <a:p>
            <a:pPr algn="ctr"/>
            <a:r>
              <a:rPr lang="zh-CN" altLang="en-US" dirty="0"/>
              <a:t>在这里放某位 </a:t>
            </a:r>
            <a:r>
              <a:rPr lang="en-US" altLang="zh-CN" dirty="0"/>
              <a:t>WXF </a:t>
            </a:r>
            <a:r>
              <a:rPr lang="zh-CN" altLang="en-US" dirty="0"/>
              <a:t>老师镇楼（雾）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50369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7AC28-B477-17B6-794A-1B3722F73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2FEFD-BF52-1E91-CF01-62E5294B6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pPr lvl="0"/>
            <a:r>
              <a:rPr lang="zh-CN" altLang="en-US" dirty="0"/>
              <a:t>生成式对抗网络 </a:t>
            </a:r>
            <a:r>
              <a:rPr lang="en-US" altLang="zh-CN" dirty="0"/>
              <a:t>(Generative Adversarial Networks, GANs)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2B3701-E616-C0ED-6F61-F016662A4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B0AE71C-9AC6-CDB1-39E7-23B17FF7EFD8}"/>
              </a:ext>
            </a:extLst>
          </p:cNvPr>
          <p:cNvSpPr txBox="1"/>
          <p:nvPr/>
        </p:nvSpPr>
        <p:spPr>
          <a:xfrm>
            <a:off x="660400" y="1353124"/>
            <a:ext cx="5135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GAN 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的数学本质花了一段时间才被填补整齐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……</a:t>
            </a:r>
          </a:p>
          <a:p>
            <a:endParaRPr lang="en-US" altLang="zh-CN" b="1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但 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GAN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 是真正开创了生成模型时代的那个方法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r>
              <a:rPr lang="en-US" altLang="zh-CN" dirty="0">
                <a:latin typeface="+mn-ea"/>
              </a:rPr>
              <a:t>AIGC </a:t>
            </a:r>
            <a:r>
              <a:rPr lang="zh-CN" altLang="en-US" dirty="0">
                <a:latin typeface="+mn-ea"/>
              </a:rPr>
              <a:t>在 </a:t>
            </a:r>
            <a:r>
              <a:rPr lang="en-US" altLang="zh-CN" dirty="0">
                <a:latin typeface="+mn-ea"/>
              </a:rPr>
              <a:t>GAN </a:t>
            </a:r>
            <a:r>
              <a:rPr lang="zh-CN" altLang="en-US" dirty="0">
                <a:latin typeface="+mn-ea"/>
              </a:rPr>
              <a:t>之后真正变得有使用价值了</a:t>
            </a:r>
            <a:r>
              <a:rPr lang="en-US" altLang="zh-CN" dirty="0">
                <a:latin typeface="+mn-ea"/>
              </a:rPr>
              <a:t>……</a:t>
            </a:r>
          </a:p>
        </p:txBody>
      </p:sp>
      <p:pic>
        <p:nvPicPr>
          <p:cNvPr id="9222" name="Picture 6" descr="Generative Adversarial Networks ...">
            <a:extLst>
              <a:ext uri="{FF2B5EF4-FFF2-40B4-BE49-F238E27FC236}">
                <a16:creationId xmlns:a16="http://schemas.microsoft.com/office/drawing/2014/main" id="{7B259D53-507F-BC1A-6659-F4C6BFF30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66" y="3231080"/>
            <a:ext cx="4944824" cy="255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D836D72-8F05-3C7F-B09F-F8E77BB2126D}"/>
              </a:ext>
            </a:extLst>
          </p:cNvPr>
          <p:cNvSpPr txBox="1"/>
          <p:nvPr/>
        </p:nvSpPr>
        <p:spPr>
          <a:xfrm>
            <a:off x="6096000" y="3852281"/>
            <a:ext cx="51351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不过，</a:t>
            </a:r>
            <a:r>
              <a:rPr lang="en-US" altLang="zh-CN" dirty="0">
                <a:latin typeface="+mn-ea"/>
              </a:rPr>
              <a:t>GAN </a:t>
            </a:r>
            <a:r>
              <a:rPr lang="zh-CN" altLang="en-US" dirty="0">
                <a:latin typeface="+mn-ea"/>
              </a:rPr>
              <a:t>也有它自己的问题</a:t>
            </a:r>
            <a:endParaRPr lang="en-US" altLang="zh-CN" dirty="0">
              <a:latin typeface="+mn-ea"/>
            </a:endParaRPr>
          </a:p>
          <a:p>
            <a:endParaRPr lang="en-US" altLang="zh-CN" b="1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GAN </a:t>
            </a:r>
            <a:r>
              <a:rPr lang="zh-CN" altLang="en-US" dirty="0">
                <a:latin typeface="+mn-ea"/>
              </a:rPr>
              <a:t>的玄学本质导致它的训练稳定性不理想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生成器和判别器之间微妙的平衡并不容易维持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生成模型的世界里需要更稳定、更强大的算法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</p:txBody>
      </p:sp>
      <p:pic>
        <p:nvPicPr>
          <p:cNvPr id="9224" name="Picture 8" descr="Generative Adversarial Networks and ...">
            <a:extLst>
              <a:ext uri="{FF2B5EF4-FFF2-40B4-BE49-F238E27FC236}">
                <a16:creationId xmlns:a16="http://schemas.microsoft.com/office/drawing/2014/main" id="{580BF67A-4DD5-58B3-3AE7-4259263DD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219" y="1353124"/>
            <a:ext cx="4756150" cy="227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814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668EC-2518-BB2A-DEB7-A660899F1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38CB1-1EA1-5F0A-9809-64AFE9AC1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0" y="2787119"/>
            <a:ext cx="10858500" cy="900112"/>
          </a:xfrm>
        </p:spPr>
        <p:txBody>
          <a:bodyPr/>
          <a:lstStyle/>
          <a:p>
            <a:pPr lvl="0" algn="ctr"/>
            <a:r>
              <a:rPr lang="zh-CN" altLang="en-US" dirty="0"/>
              <a:t>但计算机科学界的平静被</a:t>
            </a:r>
            <a:r>
              <a:rPr lang="en-US" altLang="zh-CN" dirty="0"/>
              <a:t> 2017 </a:t>
            </a:r>
            <a:r>
              <a:rPr lang="zh-CN" altLang="en-US" dirty="0"/>
              <a:t>年的一声惊雷打破了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1726E8-C3EC-D51A-B133-9D18DE643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700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51EEF-7A16-C694-61E2-8487243DB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1CC7F-15DF-53B0-E139-DF3BC14BA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4635" y="1737304"/>
            <a:ext cx="4674265" cy="1036670"/>
          </a:xfrm>
        </p:spPr>
        <p:txBody>
          <a:bodyPr>
            <a:normAutofit/>
          </a:bodyPr>
          <a:lstStyle/>
          <a:p>
            <a:pPr lvl="0"/>
            <a:r>
              <a:rPr lang="zh-CN" altLang="en-US" dirty="0"/>
              <a:t>大模型时代其一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B44956-7B27-CC8C-81CB-619E393CBA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4635" y="2788113"/>
            <a:ext cx="4674265" cy="3810034"/>
          </a:xfrm>
        </p:spPr>
        <p:txBody>
          <a:bodyPr/>
          <a:lstStyle/>
          <a:p>
            <a:pPr lvl="0"/>
            <a:r>
              <a:rPr lang="en-US" altLang="zh-CN" dirty="0"/>
              <a:t>Transformer, GPT, ChatGPT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7253B-DB05-93CC-644C-97FD5F94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053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82FF6-6547-12C0-10B1-DF4E9A74F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88978-75B0-359E-665C-61FF3C82B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pPr lvl="0"/>
            <a:r>
              <a:rPr lang="en-US" altLang="zh-CN" dirty="0"/>
              <a:t>Attention is All You Need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ABC519-7C6A-E81E-8566-B4460A753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1C6C3A9-0406-E77C-0F58-ABAB0ED3D8DE}"/>
              </a:ext>
            </a:extLst>
          </p:cNvPr>
          <p:cNvSpPr txBox="1"/>
          <p:nvPr/>
        </p:nvSpPr>
        <p:spPr>
          <a:xfrm>
            <a:off x="660400" y="1292224"/>
            <a:ext cx="10858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Vaswani, Ashish, et al. </a:t>
            </a:r>
            <a:r>
              <a:rPr lang="en-US" altLang="zh-CN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"Attention is all you need." </a:t>
            </a:r>
            <a:r>
              <a:rPr lang="en-US" altLang="zh-CN" sz="16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Advances in neural information processing systems 30 (2017).</a:t>
            </a:r>
            <a:endParaRPr lang="zh-CN" altLang="en-US" sz="16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6DBF5D2-3CC5-8BF8-BCB3-284881F6DC67}"/>
              </a:ext>
            </a:extLst>
          </p:cNvPr>
          <p:cNvSpPr txBox="1"/>
          <p:nvPr/>
        </p:nvSpPr>
        <p:spPr>
          <a:xfrm>
            <a:off x="660400" y="1894303"/>
            <a:ext cx="513515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赛博年代的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《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红楼梦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》</a:t>
            </a: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latin typeface="+mn-ea"/>
              </a:rPr>
              <a:t>重要性和里程碑意义不言而喻的一篇文章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想说的很多，但是又说不出来多少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还记得之前提过的两个问题吗？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超深神经网络问题和超长序列编码问题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由 </a:t>
            </a:r>
            <a:r>
              <a:rPr lang="en-US" altLang="zh-CN" dirty="0">
                <a:latin typeface="+mn-ea"/>
              </a:rPr>
              <a:t>Attention </a:t>
            </a:r>
            <a:r>
              <a:rPr lang="zh-CN" altLang="en-US" dirty="0">
                <a:latin typeface="+mn-ea"/>
              </a:rPr>
              <a:t>构建的 </a:t>
            </a:r>
            <a:r>
              <a:rPr lang="en-US" altLang="zh-CN" dirty="0">
                <a:latin typeface="+mn-ea"/>
              </a:rPr>
              <a:t>Transformer </a:t>
            </a:r>
            <a:r>
              <a:rPr lang="zh-CN" altLang="en-US" dirty="0">
                <a:latin typeface="+mn-ea"/>
              </a:rPr>
              <a:t>结构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一次性解决了人工智能领域的两大难题</a:t>
            </a:r>
            <a:r>
              <a:rPr lang="en-US" altLang="zh-CN" dirty="0">
                <a:latin typeface="+mn-ea"/>
              </a:rPr>
              <a:t>……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CE4D4D4-A498-39B3-7B53-563122CF2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94303"/>
            <a:ext cx="4377267" cy="9287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D461D94-ED00-81A5-4E07-B882B9855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86618"/>
            <a:ext cx="4377267" cy="300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93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6DCF5-6765-A51D-19E7-36337D868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580B-D4F4-DB32-1096-29F26D89D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pPr lvl="0"/>
            <a:r>
              <a:rPr lang="en-US" altLang="zh-CN" dirty="0"/>
              <a:t>Attention is All You Need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D8C448-EF67-CC49-9FF7-B336ACC7D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EF7173-8094-16AA-4888-53C4273972FA}"/>
              </a:ext>
            </a:extLst>
          </p:cNvPr>
          <p:cNvSpPr txBox="1"/>
          <p:nvPr/>
        </p:nvSpPr>
        <p:spPr>
          <a:xfrm>
            <a:off x="660400" y="1270525"/>
            <a:ext cx="513515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所以，究竟什么是 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Attention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？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让我们回到传统 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NLP 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的时代：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每一个单词对应一个固定的预训练词向量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然后它们被一个一个塞入 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LSTM 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网络中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每一轮调整整体隐层权重，最终得出一个向量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这个向量经过解码器可以得出一个结果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……</a:t>
            </a: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有什么问题吗？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一个固定 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128 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维的向量有可能表示一篇文章吗？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02317C3-902E-D747-1424-2EDB226F8B4B}"/>
              </a:ext>
            </a:extLst>
          </p:cNvPr>
          <p:cNvSpPr txBox="1"/>
          <p:nvPr/>
        </p:nvSpPr>
        <p:spPr>
          <a:xfrm>
            <a:off x="6096000" y="1270525"/>
            <a:ext cx="513515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事实上，单词的含义随着上下文而改变：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r>
              <a:rPr lang="zh-CN" altLang="en-US" dirty="0">
                <a:latin typeface="+mn-ea"/>
              </a:rPr>
              <a:t>我们需要一种随着上下文能够调整语义的机制</a:t>
            </a:r>
            <a:r>
              <a:rPr lang="en-US" altLang="zh-CN" dirty="0">
                <a:latin typeface="+mn-ea"/>
              </a:rPr>
              <a:t>……</a:t>
            </a: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怎么办？</a:t>
            </a:r>
            <a:r>
              <a:rPr lang="en-US" altLang="zh-CN" dirty="0">
                <a:latin typeface="+mn-ea"/>
              </a:rPr>
              <a:t>——</a:t>
            </a:r>
            <a:r>
              <a:rPr lang="zh-CN" altLang="en-US" dirty="0">
                <a:latin typeface="+mn-ea"/>
              </a:rPr>
              <a:t>依靠人类语言直觉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人脑：输入新词后会理解词块上下文，重建关系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换句话说：人脑的“注意力”会动态调整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有没有办法让计算机模拟这个原理？</a:t>
            </a:r>
            <a:endParaRPr lang="en-US" altLang="zh-CN" dirty="0">
              <a:latin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A0A64ED-34AE-6D0F-CA9B-CEF8523AF2BE}"/>
              </a:ext>
            </a:extLst>
          </p:cNvPr>
          <p:cNvSpPr/>
          <p:nvPr/>
        </p:nvSpPr>
        <p:spPr>
          <a:xfrm>
            <a:off x="6195563" y="4415496"/>
            <a:ext cx="1408331" cy="4562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latin typeface="Consolas" panose="020B0609020204030204" pitchFamily="49" charset="0"/>
              </a:rPr>
              <a:t>树木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BE44884-5E6F-BF66-78C7-1F19C2CF84C9}"/>
              </a:ext>
            </a:extLst>
          </p:cNvPr>
          <p:cNvSpPr/>
          <p:nvPr/>
        </p:nvSpPr>
        <p:spPr>
          <a:xfrm>
            <a:off x="7959413" y="4415496"/>
            <a:ext cx="1408331" cy="4562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latin typeface="Consolas" panose="020B0609020204030204" pitchFamily="49" charset="0"/>
              </a:rPr>
              <a:t>百年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23C56D4-8671-0BFF-90B5-F4BE2F22DA84}"/>
              </a:ext>
            </a:extLst>
          </p:cNvPr>
          <p:cNvSpPr/>
          <p:nvPr/>
        </p:nvSpPr>
        <p:spPr>
          <a:xfrm>
            <a:off x="9723263" y="4415496"/>
            <a:ext cx="1408331" cy="4562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latin typeface="Consolas" panose="020B0609020204030204" pitchFamily="49" charset="0"/>
              </a:rPr>
              <a:t>树人</a:t>
            </a:r>
          </a:p>
        </p:txBody>
      </p: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8FB86E97-3D29-4E8D-34CB-64238962D7D1}"/>
              </a:ext>
            </a:extLst>
          </p:cNvPr>
          <p:cNvCxnSpPr>
            <a:cxnSpLocks/>
            <a:stCxn id="6" idx="0"/>
          </p:cNvCxnSpPr>
          <p:nvPr/>
        </p:nvCxnSpPr>
        <p:spPr>
          <a:xfrm rot="16200000" flipV="1">
            <a:off x="6437055" y="3952822"/>
            <a:ext cx="221183" cy="70416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连接符: 肘形 11">
            <a:extLst>
              <a:ext uri="{FF2B5EF4-FFF2-40B4-BE49-F238E27FC236}">
                <a16:creationId xmlns:a16="http://schemas.microsoft.com/office/drawing/2014/main" id="{C23F5E92-0B5E-5665-C48D-2829BC51B7BF}"/>
              </a:ext>
            </a:extLst>
          </p:cNvPr>
          <p:cNvCxnSpPr>
            <a:cxnSpLocks/>
            <a:stCxn id="7" idx="0"/>
            <a:endCxn id="6" idx="0"/>
          </p:cNvCxnSpPr>
          <p:nvPr/>
        </p:nvCxnSpPr>
        <p:spPr>
          <a:xfrm rot="16200000" flipV="1">
            <a:off x="7781654" y="3533571"/>
            <a:ext cx="12700" cy="1763850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FA2819AD-7ADA-5FF0-2410-15F580B6ED73}"/>
              </a:ext>
            </a:extLst>
          </p:cNvPr>
          <p:cNvCxnSpPr>
            <a:cxnSpLocks/>
            <a:stCxn id="6" idx="2"/>
            <a:endCxn id="7" idx="2"/>
          </p:cNvCxnSpPr>
          <p:nvPr/>
        </p:nvCxnSpPr>
        <p:spPr>
          <a:xfrm rot="16200000" flipH="1">
            <a:off x="7781654" y="3989807"/>
            <a:ext cx="12700" cy="1763850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连接符: 肘形 27">
            <a:extLst>
              <a:ext uri="{FF2B5EF4-FFF2-40B4-BE49-F238E27FC236}">
                <a16:creationId xmlns:a16="http://schemas.microsoft.com/office/drawing/2014/main" id="{C43FE9BF-9921-1028-BCFC-6B4D838CA383}"/>
              </a:ext>
            </a:extLst>
          </p:cNvPr>
          <p:cNvCxnSpPr>
            <a:cxnSpLocks/>
            <a:stCxn id="8" idx="0"/>
            <a:endCxn id="7" idx="0"/>
          </p:cNvCxnSpPr>
          <p:nvPr/>
        </p:nvCxnSpPr>
        <p:spPr>
          <a:xfrm rot="16200000" flipV="1">
            <a:off x="9545504" y="3533571"/>
            <a:ext cx="12700" cy="1763850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927C9938-67A6-6897-E0A8-3B777BB756E0}"/>
              </a:ext>
            </a:extLst>
          </p:cNvPr>
          <p:cNvCxnSpPr>
            <a:cxnSpLocks/>
            <a:stCxn id="6" idx="2"/>
            <a:endCxn id="8" idx="2"/>
          </p:cNvCxnSpPr>
          <p:nvPr/>
        </p:nvCxnSpPr>
        <p:spPr>
          <a:xfrm rot="16200000" flipH="1">
            <a:off x="8663579" y="3107882"/>
            <a:ext cx="12700" cy="3527700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连接符: 肘形 37">
            <a:extLst>
              <a:ext uri="{FF2B5EF4-FFF2-40B4-BE49-F238E27FC236}">
                <a16:creationId xmlns:a16="http://schemas.microsoft.com/office/drawing/2014/main" id="{073BB6A5-96FF-E8C1-DE78-7A0E44456123}"/>
              </a:ext>
            </a:extLst>
          </p:cNvPr>
          <p:cNvCxnSpPr>
            <a:cxnSpLocks/>
            <a:stCxn id="8" idx="2"/>
            <a:endCxn id="7" idx="2"/>
          </p:cNvCxnSpPr>
          <p:nvPr/>
        </p:nvCxnSpPr>
        <p:spPr>
          <a:xfrm rot="5400000">
            <a:off x="9545504" y="3989807"/>
            <a:ext cx="12700" cy="1763850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41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2BDF4-0EB6-4C01-B3D6-2BBFE6AB6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95F6D-E0D9-E521-F026-65A7C2CFA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pPr lvl="0"/>
            <a:r>
              <a:rPr lang="en-US" altLang="zh-CN" dirty="0"/>
              <a:t>Attention is All You Need – </a:t>
            </a:r>
            <a:r>
              <a:rPr lang="zh-CN" altLang="en-US" dirty="0"/>
              <a:t>嵌入层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A9245B-D8A4-191B-037A-4AD42046B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AEAC7F9-C65D-0753-3C08-ABB1762E79D1}"/>
              </a:ext>
            </a:extLst>
          </p:cNvPr>
          <p:cNvSpPr txBox="1"/>
          <p:nvPr/>
        </p:nvSpPr>
        <p:spPr>
          <a:xfrm>
            <a:off x="660400" y="1270525"/>
            <a:ext cx="513515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开创性工作：自注意力机制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b="1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latin typeface="+mn-ea"/>
              </a:rPr>
              <a:t>我 喜欢 吃 苹果</a:t>
            </a:r>
            <a:r>
              <a:rPr lang="en-US" altLang="zh-CN" dirty="0">
                <a:latin typeface="+mn-ea"/>
              </a:rPr>
              <a:t>——</a:t>
            </a:r>
            <a:r>
              <a:rPr lang="zh-CN" altLang="en-US" dirty="0">
                <a:latin typeface="+mn-ea"/>
              </a:rPr>
              <a:t>人类如何理解这句话？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基本理解：主谓宾“我”，“吃”，“苹果”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中级理解：“苹果”是“人”能“吃”的东西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高级理解：表达了“我”的喜爱之情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一句话的语义是相当丰富且分有层次的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神经网络应该在学会各词语的语义基础上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学会“问自己不同层次的问题”调整理解</a:t>
            </a:r>
            <a:endParaRPr lang="en-US" altLang="zh-CN" dirty="0"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7BAA16C-0F61-615F-AD16-438D11CF0951}"/>
              </a:ext>
            </a:extLst>
          </p:cNvPr>
          <p:cNvSpPr txBox="1"/>
          <p:nvPr/>
        </p:nvSpPr>
        <p:spPr>
          <a:xfrm>
            <a:off x="6089650" y="1270525"/>
            <a:ext cx="5135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第一阶段：认识各个单词的基本含义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学习目标：单词的基本表示和顺序关系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F5CBC38-B195-9651-D60A-D60B20FCD312}"/>
              </a:ext>
            </a:extLst>
          </p:cNvPr>
          <p:cNvSpPr/>
          <p:nvPr/>
        </p:nvSpPr>
        <p:spPr>
          <a:xfrm>
            <a:off x="6216827" y="3780368"/>
            <a:ext cx="1408331" cy="4562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Neural Net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7BCF8CD-DA7E-0F2C-E49C-D35A32951B5F}"/>
              </a:ext>
            </a:extLst>
          </p:cNvPr>
          <p:cNvSpPr/>
          <p:nvPr/>
        </p:nvSpPr>
        <p:spPr>
          <a:xfrm>
            <a:off x="6216827" y="2615212"/>
            <a:ext cx="1408331" cy="4562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latin typeface="Consolas" panose="020B0609020204030204" pitchFamily="49" charset="0"/>
              </a:rPr>
              <a:t>单词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9BDF8D4-5C3C-5B4D-CB97-DC9A9F2A9A8D}"/>
              </a:ext>
            </a:extLst>
          </p:cNvPr>
          <p:cNvSpPr/>
          <p:nvPr/>
        </p:nvSpPr>
        <p:spPr>
          <a:xfrm>
            <a:off x="8046426" y="3779971"/>
            <a:ext cx="1408331" cy="4562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latin typeface="Consolas" panose="020B0609020204030204" pitchFamily="49" charset="0"/>
              </a:rPr>
              <a:t>单词位置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F7313B6-EC69-4471-DF5F-ACEBA5B8EE53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6920993" y="3071448"/>
            <a:ext cx="0" cy="70892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3E9BA7B-814D-66C5-EAB9-0BBB18C9BA18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920991" y="4236207"/>
            <a:ext cx="1829601" cy="1455756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0CA220F-A13D-BDF6-254F-88E06646A2D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920993" y="4236604"/>
            <a:ext cx="0" cy="1455359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15FF5C5A-DD25-331E-926B-19393734579A}"/>
              </a:ext>
            </a:extLst>
          </p:cNvPr>
          <p:cNvSpPr txBox="1"/>
          <p:nvPr/>
        </p:nvSpPr>
        <p:spPr>
          <a:xfrm>
            <a:off x="8123055" y="4800045"/>
            <a:ext cx="627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Consolas" panose="020B0609020204030204" pitchFamily="49" charset="0"/>
              </a:rPr>
              <a:t>PE(t)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838F7BC-5E4E-8705-C916-DFAC7500A19C}"/>
              </a:ext>
            </a:extLst>
          </p:cNvPr>
          <p:cNvSpPr txBox="1"/>
          <p:nvPr/>
        </p:nvSpPr>
        <p:spPr>
          <a:xfrm>
            <a:off x="6433953" y="3268897"/>
            <a:ext cx="276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Consolas" panose="020B0609020204030204" pitchFamily="49" charset="0"/>
              </a:rPr>
              <a:t>t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5291495-A2E5-5C97-D4D8-35DABFCA95A7}"/>
              </a:ext>
            </a:extLst>
          </p:cNvPr>
          <p:cNvSpPr txBox="1"/>
          <p:nvPr/>
        </p:nvSpPr>
        <p:spPr>
          <a:xfrm>
            <a:off x="6157932" y="4811612"/>
            <a:ext cx="552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Consolas" panose="020B0609020204030204" pitchFamily="49" charset="0"/>
              </a:rPr>
              <a:t>E(t)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8F373EB-2120-DB2A-F887-040CD5FDA95A}"/>
              </a:ext>
            </a:extLst>
          </p:cNvPr>
          <p:cNvSpPr txBox="1"/>
          <p:nvPr/>
        </p:nvSpPr>
        <p:spPr>
          <a:xfrm>
            <a:off x="7861300" y="2415533"/>
            <a:ext cx="5135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单词 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-&gt; 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高维向量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b="1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创新：没有递归所以需要声明位置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788326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6A72E-B4A5-93CD-C09A-94E1F16BC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3495A-77F0-913C-7E4D-C9F237BF9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pPr lvl="0"/>
            <a:r>
              <a:rPr lang="en-US" altLang="zh-CN" dirty="0"/>
              <a:t>Attention is All You Need – </a:t>
            </a:r>
            <a:r>
              <a:rPr lang="zh-CN" altLang="en-US" dirty="0"/>
              <a:t>编码器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0C0B4D-01C9-F250-8E1B-018F95FE0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BE41F85-D100-F923-5207-DAC2CFAB2402}"/>
              </a:ext>
            </a:extLst>
          </p:cNvPr>
          <p:cNvSpPr txBox="1"/>
          <p:nvPr/>
        </p:nvSpPr>
        <p:spPr>
          <a:xfrm>
            <a:off x="660400" y="1270525"/>
            <a:ext cx="513515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第二阶段：用重复的自注意力结构学习各层语义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b="1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语义被分为三个部分：提问 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Q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、索引 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K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、表义 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V</a:t>
            </a: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苹果：谁吃我？我能被吃！我有营养！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r>
              <a:rPr lang="zh-CN" altLang="en-US" dirty="0">
                <a:latin typeface="+mn-ea"/>
              </a:rPr>
              <a:t>注意力机制：用提问 </a:t>
            </a:r>
            <a:r>
              <a:rPr lang="en-US" altLang="zh-CN" dirty="0">
                <a:latin typeface="+mn-ea"/>
              </a:rPr>
              <a:t>Q </a:t>
            </a:r>
            <a:r>
              <a:rPr lang="zh-CN" altLang="en-US" dirty="0">
                <a:latin typeface="+mn-ea"/>
              </a:rPr>
              <a:t>匹配索引 </a:t>
            </a:r>
            <a:r>
              <a:rPr lang="en-US" altLang="zh-CN" dirty="0">
                <a:latin typeface="+mn-ea"/>
              </a:rPr>
              <a:t>K </a:t>
            </a:r>
            <a:r>
              <a:rPr lang="zh-CN" altLang="en-US" dirty="0">
                <a:latin typeface="+mn-ea"/>
              </a:rPr>
              <a:t>修正语义向量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残差链接：借用 </a:t>
            </a:r>
            <a:r>
              <a:rPr lang="en-US" altLang="zh-CN" dirty="0" err="1">
                <a:latin typeface="+mn-ea"/>
              </a:rPr>
              <a:t>ResNet</a:t>
            </a:r>
            <a:r>
              <a:rPr lang="en-US" altLang="zh-CN" dirty="0">
                <a:latin typeface="+mn-ea"/>
              </a:rPr>
              <a:t> </a:t>
            </a:r>
            <a:r>
              <a:rPr lang="zh-CN" altLang="en-US" dirty="0">
                <a:latin typeface="+mn-ea"/>
              </a:rPr>
              <a:t>原理避免丢失信息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可深度堆叠：多层 </a:t>
            </a:r>
            <a:r>
              <a:rPr lang="en-US" altLang="zh-CN" dirty="0">
                <a:latin typeface="+mn-ea"/>
              </a:rPr>
              <a:t>Transformer Block </a:t>
            </a:r>
            <a:r>
              <a:rPr lang="zh-CN" altLang="en-US" dirty="0">
                <a:latin typeface="+mn-ea"/>
              </a:rPr>
              <a:t>堆叠有效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W_Q, W_K, W_V </a:t>
            </a:r>
            <a:r>
              <a:rPr lang="zh-CN" altLang="en-US" dirty="0">
                <a:latin typeface="+mn-ea"/>
              </a:rPr>
              <a:t>先随机初始化</a:t>
            </a:r>
            <a:endParaRPr lang="en-US" altLang="zh-CN" dirty="0">
              <a:latin typeface="+mn-ea"/>
            </a:endParaRPr>
          </a:p>
          <a:p>
            <a:endParaRPr lang="en-US" altLang="zh-CN" b="1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再在反向传播过程中得到学习</a:t>
            </a:r>
            <a:endParaRPr lang="en-US" altLang="zh-CN" dirty="0">
              <a:latin typeface="+mn-ea"/>
            </a:endParaRPr>
          </a:p>
          <a:p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TF Block 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输入各词向量，输出调整后的各词向量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B9C3934-F0AF-947A-A07D-60AD1ADBA476}"/>
              </a:ext>
            </a:extLst>
          </p:cNvPr>
          <p:cNvSpPr/>
          <p:nvPr/>
        </p:nvSpPr>
        <p:spPr>
          <a:xfrm>
            <a:off x="6096000" y="2041793"/>
            <a:ext cx="1401982" cy="4562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Attn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7DF0595-143C-0AC2-F74E-298FB0ED813D}"/>
              </a:ext>
            </a:extLst>
          </p:cNvPr>
          <p:cNvSpPr/>
          <p:nvPr/>
        </p:nvSpPr>
        <p:spPr>
          <a:xfrm>
            <a:off x="6096000" y="2739855"/>
            <a:ext cx="1408331" cy="4562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Add &amp; Norm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AA96508-EB7F-E613-D9BB-2D8254EBE76A}"/>
              </a:ext>
            </a:extLst>
          </p:cNvPr>
          <p:cNvSpPr/>
          <p:nvPr/>
        </p:nvSpPr>
        <p:spPr>
          <a:xfrm>
            <a:off x="6096000" y="3437917"/>
            <a:ext cx="1401981" cy="4562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MLP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883EEED-5298-EB6D-0894-9971737B492F}"/>
              </a:ext>
            </a:extLst>
          </p:cNvPr>
          <p:cNvSpPr/>
          <p:nvPr/>
        </p:nvSpPr>
        <p:spPr>
          <a:xfrm>
            <a:off x="6092824" y="4135979"/>
            <a:ext cx="1408331" cy="4562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Add &amp; Norm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B1BBB70-3319-9D5B-59A8-C177828D6472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6796991" y="1474527"/>
            <a:ext cx="3176" cy="567266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1FEF592-74A7-0625-AAAC-D585630FE775}"/>
              </a:ext>
            </a:extLst>
          </p:cNvPr>
          <p:cNvSpPr txBox="1"/>
          <p:nvPr/>
        </p:nvSpPr>
        <p:spPr>
          <a:xfrm>
            <a:off x="6845829" y="1470263"/>
            <a:ext cx="1408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Consolas" panose="020B0609020204030204" pitchFamily="49" charset="0"/>
              </a:rPr>
              <a:t>E(t) + PE(t)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93FF7006-8AB6-74D0-6835-17809B6B4E1C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6796991" y="2498029"/>
            <a:ext cx="3175" cy="241826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5D65C99-9DBD-6084-6C5F-35385E892675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6796991" y="3196091"/>
            <a:ext cx="3175" cy="241826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0EF54940-9609-CEC9-7186-9BE8641A20D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6796990" y="3894153"/>
            <a:ext cx="1" cy="241826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6450D8F0-85F6-3430-54B6-09AED9F27705}"/>
              </a:ext>
            </a:extLst>
          </p:cNvPr>
          <p:cNvCxnSpPr>
            <a:cxnSpLocks/>
            <a:endCxn id="6" idx="3"/>
          </p:cNvCxnSpPr>
          <p:nvPr/>
        </p:nvCxnSpPr>
        <p:spPr>
          <a:xfrm rot="16200000" flipH="1">
            <a:off x="6594940" y="2058582"/>
            <a:ext cx="1111440" cy="707341"/>
          </a:xfrm>
          <a:prstGeom prst="bentConnector4">
            <a:avLst>
              <a:gd name="adj1" fmla="val -1079"/>
              <a:gd name="adj2" fmla="val 13231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F86AD57A-8A6A-F0CE-420D-E2831C946630}"/>
              </a:ext>
            </a:extLst>
          </p:cNvPr>
          <p:cNvCxnSpPr>
            <a:cxnSpLocks/>
            <a:endCxn id="8" idx="3"/>
          </p:cNvCxnSpPr>
          <p:nvPr/>
        </p:nvCxnSpPr>
        <p:spPr>
          <a:xfrm rot="16200000" flipH="1">
            <a:off x="6615070" y="3478012"/>
            <a:ext cx="1068004" cy="704166"/>
          </a:xfrm>
          <a:prstGeom prst="bentConnector4">
            <a:avLst>
              <a:gd name="adj1" fmla="val 161"/>
              <a:gd name="adj2" fmla="val 13246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73CD5BB9-CC93-406F-C875-508BDB5EDE11}"/>
              </a:ext>
            </a:extLst>
          </p:cNvPr>
          <p:cNvCxnSpPr>
            <a:cxnSpLocks/>
            <a:stCxn id="8" idx="2"/>
            <a:endCxn id="83" idx="0"/>
          </p:cNvCxnSpPr>
          <p:nvPr/>
        </p:nvCxnSpPr>
        <p:spPr>
          <a:xfrm>
            <a:off x="6796990" y="4592215"/>
            <a:ext cx="1" cy="71177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箭头: 右 39">
            <a:extLst>
              <a:ext uri="{FF2B5EF4-FFF2-40B4-BE49-F238E27FC236}">
                <a16:creationId xmlns:a16="http://schemas.microsoft.com/office/drawing/2014/main" id="{78603F39-DE31-7162-E755-11112BFE028A}"/>
              </a:ext>
            </a:extLst>
          </p:cNvPr>
          <p:cNvSpPr/>
          <p:nvPr/>
        </p:nvSpPr>
        <p:spPr>
          <a:xfrm>
            <a:off x="7900475" y="2149479"/>
            <a:ext cx="392187" cy="274320"/>
          </a:xfrm>
          <a:prstGeom prst="right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D4BF7524-1695-B949-A3BE-E969B736EE23}"/>
              </a:ext>
            </a:extLst>
          </p:cNvPr>
          <p:cNvSpPr/>
          <p:nvPr/>
        </p:nvSpPr>
        <p:spPr>
          <a:xfrm>
            <a:off x="6006210" y="1966263"/>
            <a:ext cx="1808522" cy="2742006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127AB4D-AA6C-6042-5788-80AC9CC8F6B7}"/>
              </a:ext>
            </a:extLst>
          </p:cNvPr>
          <p:cNvSpPr txBox="1"/>
          <p:nvPr/>
        </p:nvSpPr>
        <p:spPr>
          <a:xfrm>
            <a:off x="6910471" y="4817999"/>
            <a:ext cx="640800" cy="315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Consolas" panose="020B0609020204030204" pitchFamily="49" charset="0"/>
              </a:rPr>
              <a:t>E’(t)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C14BCF34-AF9D-B95C-7CFF-B4E63D702839}"/>
              </a:ext>
            </a:extLst>
          </p:cNvPr>
          <p:cNvSpPr/>
          <p:nvPr/>
        </p:nvSpPr>
        <p:spPr>
          <a:xfrm>
            <a:off x="8350577" y="1960632"/>
            <a:ext cx="2806879" cy="2742006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2CD011F-2B3A-92D4-4889-4279B1359800}"/>
              </a:ext>
            </a:extLst>
          </p:cNvPr>
          <p:cNvSpPr/>
          <p:nvPr/>
        </p:nvSpPr>
        <p:spPr>
          <a:xfrm>
            <a:off x="8417105" y="2041793"/>
            <a:ext cx="663037" cy="4562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Q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33FDDEB-E067-66C3-A9FF-0DE286B9CAC4}"/>
              </a:ext>
            </a:extLst>
          </p:cNvPr>
          <p:cNvSpPr/>
          <p:nvPr/>
        </p:nvSpPr>
        <p:spPr>
          <a:xfrm>
            <a:off x="9422498" y="2041793"/>
            <a:ext cx="663037" cy="4562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K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7424A29-23BF-E3F5-0465-D9FAD218C20F}"/>
              </a:ext>
            </a:extLst>
          </p:cNvPr>
          <p:cNvSpPr/>
          <p:nvPr/>
        </p:nvSpPr>
        <p:spPr>
          <a:xfrm>
            <a:off x="10427891" y="2041793"/>
            <a:ext cx="663037" cy="4562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V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0DF459A3-7E72-C8CC-3018-D9F0669B20FB}"/>
              </a:ext>
            </a:extLst>
          </p:cNvPr>
          <p:cNvCxnSpPr>
            <a:cxnSpLocks/>
            <a:endCxn id="44" idx="0"/>
          </p:cNvCxnSpPr>
          <p:nvPr/>
        </p:nvCxnSpPr>
        <p:spPr>
          <a:xfrm flipH="1">
            <a:off x="8748624" y="1633959"/>
            <a:ext cx="1005392" cy="407834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B291B4E2-8A08-CB2B-34C5-81F70F3AC825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9754017" y="1633959"/>
            <a:ext cx="0" cy="407834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EE6E2F52-EC64-40B8-4D30-6B38285CC5EE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9754017" y="1633959"/>
            <a:ext cx="1005393" cy="407834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EF48B668-967E-E746-A5CB-1274B2F5B20F}"/>
              </a:ext>
            </a:extLst>
          </p:cNvPr>
          <p:cNvSpPr txBox="1"/>
          <p:nvPr/>
        </p:nvSpPr>
        <p:spPr>
          <a:xfrm>
            <a:off x="8834370" y="1501489"/>
            <a:ext cx="488401" cy="317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Consolas" panose="020B0609020204030204" pitchFamily="49" charset="0"/>
              </a:rPr>
              <a:t>W_Q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32C30008-6299-5C18-047D-00CCDB7DF293}"/>
              </a:ext>
            </a:extLst>
          </p:cNvPr>
          <p:cNvSpPr txBox="1"/>
          <p:nvPr/>
        </p:nvSpPr>
        <p:spPr>
          <a:xfrm>
            <a:off x="9509030" y="1339055"/>
            <a:ext cx="488401" cy="317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Consolas" panose="020B0609020204030204" pitchFamily="49" charset="0"/>
              </a:rPr>
              <a:t>W_K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D22F9011-67C0-55D1-8744-837BE89C5401}"/>
              </a:ext>
            </a:extLst>
          </p:cNvPr>
          <p:cNvSpPr txBox="1"/>
          <p:nvPr/>
        </p:nvSpPr>
        <p:spPr>
          <a:xfrm>
            <a:off x="10183690" y="1510325"/>
            <a:ext cx="488401" cy="317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Consolas" panose="020B0609020204030204" pitchFamily="49" charset="0"/>
              </a:rPr>
              <a:t>W_V</a:t>
            </a: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9A0AD3D8-26CB-CF4B-C9F5-92A95E565E3E}"/>
              </a:ext>
            </a:extLst>
          </p:cNvPr>
          <p:cNvSpPr/>
          <p:nvPr/>
        </p:nvSpPr>
        <p:spPr>
          <a:xfrm>
            <a:off x="6092825" y="5303985"/>
            <a:ext cx="1408331" cy="456236"/>
          </a:xfrm>
          <a:prstGeom prst="rect">
            <a:avLst/>
          </a:prstGeom>
          <a:solidFill>
            <a:schemeClr val="accent5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Attn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3B2756BB-C8F4-3F26-847D-142C5B3BB221}"/>
              </a:ext>
            </a:extLst>
          </p:cNvPr>
          <p:cNvSpPr/>
          <p:nvPr/>
        </p:nvSpPr>
        <p:spPr>
          <a:xfrm>
            <a:off x="8417105" y="2739855"/>
            <a:ext cx="1668430" cy="4562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Scaled </a:t>
            </a:r>
            <a:r>
              <a:rPr lang="en-US" altLang="zh-CN" sz="1400" b="1" dirty="0" err="1">
                <a:latin typeface="Consolas" panose="020B0609020204030204" pitchFamily="49" charset="0"/>
              </a:rPr>
              <a:t>MatMul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B5DBC748-B9D3-E9F6-D10C-9A4B8D782EA6}"/>
              </a:ext>
            </a:extLst>
          </p:cNvPr>
          <p:cNvSpPr/>
          <p:nvPr/>
        </p:nvSpPr>
        <p:spPr>
          <a:xfrm>
            <a:off x="8417105" y="3431567"/>
            <a:ext cx="1668430" cy="4562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err="1">
                <a:latin typeface="Consolas" panose="020B0609020204030204" pitchFamily="49" charset="0"/>
              </a:rPr>
              <a:t>Softmax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811D083E-8FCD-58DB-C05F-7ED965DB44C4}"/>
              </a:ext>
            </a:extLst>
          </p:cNvPr>
          <p:cNvCxnSpPr>
            <a:cxnSpLocks/>
            <a:stCxn id="44" idx="2"/>
            <a:endCxn id="107" idx="0"/>
          </p:cNvCxnSpPr>
          <p:nvPr/>
        </p:nvCxnSpPr>
        <p:spPr>
          <a:xfrm>
            <a:off x="8748624" y="2498029"/>
            <a:ext cx="502696" cy="241826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13B88E48-AA8F-B3DE-A147-0D6B0AEE5BA7}"/>
              </a:ext>
            </a:extLst>
          </p:cNvPr>
          <p:cNvCxnSpPr>
            <a:cxnSpLocks/>
            <a:stCxn id="45" idx="2"/>
            <a:endCxn id="107" idx="0"/>
          </p:cNvCxnSpPr>
          <p:nvPr/>
        </p:nvCxnSpPr>
        <p:spPr>
          <a:xfrm flipH="1">
            <a:off x="9251320" y="2498029"/>
            <a:ext cx="502697" cy="241826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E40E9FBD-D4CD-0C2C-231D-4F87ADF95300}"/>
              </a:ext>
            </a:extLst>
          </p:cNvPr>
          <p:cNvCxnSpPr>
            <a:cxnSpLocks/>
            <a:stCxn id="107" idx="2"/>
            <a:endCxn id="112" idx="0"/>
          </p:cNvCxnSpPr>
          <p:nvPr/>
        </p:nvCxnSpPr>
        <p:spPr>
          <a:xfrm>
            <a:off x="9251320" y="3196091"/>
            <a:ext cx="0" cy="235476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2" name="矩形 121">
            <a:extLst>
              <a:ext uri="{FF2B5EF4-FFF2-40B4-BE49-F238E27FC236}">
                <a16:creationId xmlns:a16="http://schemas.microsoft.com/office/drawing/2014/main" id="{984BA4F6-2D76-EF1D-95A9-612F898F40D6}"/>
              </a:ext>
            </a:extLst>
          </p:cNvPr>
          <p:cNvSpPr/>
          <p:nvPr/>
        </p:nvSpPr>
        <p:spPr>
          <a:xfrm>
            <a:off x="9422498" y="4135979"/>
            <a:ext cx="1668430" cy="4562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err="1">
                <a:latin typeface="Consolas" panose="020B0609020204030204" pitchFamily="49" charset="0"/>
              </a:rPr>
              <a:t>MatMul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cxnSp>
        <p:nvCxnSpPr>
          <p:cNvPr id="129" name="连接符: 肘形 128">
            <a:extLst>
              <a:ext uri="{FF2B5EF4-FFF2-40B4-BE49-F238E27FC236}">
                <a16:creationId xmlns:a16="http://schemas.microsoft.com/office/drawing/2014/main" id="{7EA8425D-EE66-DE34-A764-A6EA0949CB44}"/>
              </a:ext>
            </a:extLst>
          </p:cNvPr>
          <p:cNvCxnSpPr>
            <a:cxnSpLocks/>
            <a:stCxn id="112" idx="2"/>
            <a:endCxn id="122" idx="1"/>
          </p:cNvCxnSpPr>
          <p:nvPr/>
        </p:nvCxnSpPr>
        <p:spPr>
          <a:xfrm rot="16200000" flipH="1">
            <a:off x="9098762" y="4040361"/>
            <a:ext cx="476294" cy="17117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连接符: 肘形 135">
            <a:extLst>
              <a:ext uri="{FF2B5EF4-FFF2-40B4-BE49-F238E27FC236}">
                <a16:creationId xmlns:a16="http://schemas.microsoft.com/office/drawing/2014/main" id="{32354212-7D22-1F66-C2F9-D5899490E2D7}"/>
              </a:ext>
            </a:extLst>
          </p:cNvPr>
          <p:cNvCxnSpPr>
            <a:cxnSpLocks/>
            <a:stCxn id="46" idx="2"/>
            <a:endCxn id="122" idx="0"/>
          </p:cNvCxnSpPr>
          <p:nvPr/>
        </p:nvCxnSpPr>
        <p:spPr>
          <a:xfrm rot="5400000">
            <a:off x="9689087" y="3065656"/>
            <a:ext cx="1637950" cy="50269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箭头连接符 138">
            <a:extLst>
              <a:ext uri="{FF2B5EF4-FFF2-40B4-BE49-F238E27FC236}">
                <a16:creationId xmlns:a16="http://schemas.microsoft.com/office/drawing/2014/main" id="{90F24195-D14C-ABCF-E65B-5ED365120334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10256713" y="4592215"/>
            <a:ext cx="0" cy="251729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2" name="文本框 141">
            <a:extLst>
              <a:ext uri="{FF2B5EF4-FFF2-40B4-BE49-F238E27FC236}">
                <a16:creationId xmlns:a16="http://schemas.microsoft.com/office/drawing/2014/main" id="{1CD4364F-AA6F-2022-1905-D49FD9D27C4E}"/>
              </a:ext>
            </a:extLst>
          </p:cNvPr>
          <p:cNvSpPr txBox="1"/>
          <p:nvPr/>
        </p:nvSpPr>
        <p:spPr>
          <a:xfrm>
            <a:off x="8103719" y="5235853"/>
            <a:ext cx="3299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Attention(Q, K, V) = </a:t>
            </a:r>
            <a:r>
              <a:rPr lang="en-US" altLang="zh-CN" b="1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Softmax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(QK^T / sqrt(d))V</a:t>
            </a: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70E7D1C7-6FBF-6DE0-7C42-4B48F0248B0D}"/>
              </a:ext>
            </a:extLst>
          </p:cNvPr>
          <p:cNvSpPr txBox="1"/>
          <p:nvPr/>
        </p:nvSpPr>
        <p:spPr>
          <a:xfrm>
            <a:off x="8103719" y="4874259"/>
            <a:ext cx="3299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onsolas" panose="020B0609020204030204" pitchFamily="49" charset="0"/>
              </a:rPr>
              <a:t>Q, K, V = E’(t) * W</a:t>
            </a:r>
          </a:p>
        </p:txBody>
      </p:sp>
    </p:spTree>
    <p:extLst>
      <p:ext uri="{BB962C8B-B14F-4D97-AF65-F5344CB8AC3E}">
        <p14:creationId xmlns:p14="http://schemas.microsoft.com/office/powerpoint/2010/main" val="9665060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2BFCC-C8C7-D355-24DC-256BC0E6C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76B40-B46B-B506-7D7D-BDCEFE10E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pPr lvl="0"/>
            <a:r>
              <a:rPr lang="en-US" altLang="zh-CN" dirty="0"/>
              <a:t>Attention is All You Need – </a:t>
            </a:r>
            <a:r>
              <a:rPr lang="zh-CN" altLang="en-US" dirty="0"/>
              <a:t>解码器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64B47E-A05B-C831-B888-4E66E2979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D1521D5-4643-A981-3019-2331F2F1C2DC}"/>
              </a:ext>
            </a:extLst>
          </p:cNvPr>
          <p:cNvSpPr/>
          <p:nvPr/>
        </p:nvSpPr>
        <p:spPr>
          <a:xfrm>
            <a:off x="1175490" y="1902956"/>
            <a:ext cx="1401982" cy="4562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Masked Attn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C8D6040-AA26-F0B4-4665-BFE63EEFE226}"/>
              </a:ext>
            </a:extLst>
          </p:cNvPr>
          <p:cNvSpPr/>
          <p:nvPr/>
        </p:nvSpPr>
        <p:spPr>
          <a:xfrm>
            <a:off x="1175490" y="2601018"/>
            <a:ext cx="1408331" cy="4562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Add &amp; Norm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7A3A5BA-A68A-D3FF-1571-087796B4C160}"/>
              </a:ext>
            </a:extLst>
          </p:cNvPr>
          <p:cNvSpPr/>
          <p:nvPr/>
        </p:nvSpPr>
        <p:spPr>
          <a:xfrm>
            <a:off x="1175490" y="4670521"/>
            <a:ext cx="1401981" cy="4562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MLP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F3E23D2-0B8B-5F84-6786-5821F042E069}"/>
              </a:ext>
            </a:extLst>
          </p:cNvPr>
          <p:cNvSpPr/>
          <p:nvPr/>
        </p:nvSpPr>
        <p:spPr>
          <a:xfrm>
            <a:off x="1172314" y="5368583"/>
            <a:ext cx="1408331" cy="4562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Add &amp; Norm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8AED07C-E192-EE3F-F0DE-A5C42E3F9257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1876481" y="1335690"/>
            <a:ext cx="3176" cy="567266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7F3B1AE6-64F5-AB9C-96D4-EA0DDC46D9CC}"/>
              </a:ext>
            </a:extLst>
          </p:cNvPr>
          <p:cNvSpPr txBox="1"/>
          <p:nvPr/>
        </p:nvSpPr>
        <p:spPr>
          <a:xfrm>
            <a:off x="1956688" y="1296514"/>
            <a:ext cx="1408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Consolas" panose="020B0609020204030204" pitchFamily="49" charset="0"/>
              </a:rPr>
              <a:t>E(t) + PE(t)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B1B1A70-72E8-4519-28DF-F06E6A807F01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876481" y="2359192"/>
            <a:ext cx="3175" cy="241826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2BAE112-780E-DD3B-AEB1-19B42E812A60}"/>
              </a:ext>
            </a:extLst>
          </p:cNvPr>
          <p:cNvCxnSpPr>
            <a:cxnSpLocks/>
            <a:stCxn id="6" idx="2"/>
            <a:endCxn id="21" idx="0"/>
          </p:cNvCxnSpPr>
          <p:nvPr/>
        </p:nvCxnSpPr>
        <p:spPr>
          <a:xfrm flipH="1">
            <a:off x="1873306" y="3057254"/>
            <a:ext cx="6350" cy="241826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4A83B0E-7359-AD13-0C63-D29E0C8DB3DD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876480" y="5126757"/>
            <a:ext cx="1" cy="241826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3B6DD00D-10E0-DCE4-CF01-96B538645AFF}"/>
              </a:ext>
            </a:extLst>
          </p:cNvPr>
          <p:cNvCxnSpPr>
            <a:cxnSpLocks/>
            <a:endCxn id="6" idx="3"/>
          </p:cNvCxnSpPr>
          <p:nvPr/>
        </p:nvCxnSpPr>
        <p:spPr>
          <a:xfrm rot="16200000" flipH="1">
            <a:off x="1676018" y="1921333"/>
            <a:ext cx="1111440" cy="704166"/>
          </a:xfrm>
          <a:prstGeom prst="bentConnector4">
            <a:avLst>
              <a:gd name="adj1" fmla="val -2992"/>
              <a:gd name="adj2" fmla="val 13246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194628C9-98ED-A4D8-751F-527E63CC4A7B}"/>
              </a:ext>
            </a:extLst>
          </p:cNvPr>
          <p:cNvSpPr/>
          <p:nvPr/>
        </p:nvSpPr>
        <p:spPr>
          <a:xfrm>
            <a:off x="1085700" y="1827425"/>
            <a:ext cx="1808522" cy="4135417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A96CA30-4559-24F7-84F5-BC616B590693}"/>
              </a:ext>
            </a:extLst>
          </p:cNvPr>
          <p:cNvSpPr txBox="1"/>
          <p:nvPr/>
        </p:nvSpPr>
        <p:spPr>
          <a:xfrm>
            <a:off x="2894222" y="5622003"/>
            <a:ext cx="640800" cy="315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Consolas" panose="020B0609020204030204" pitchFamily="49" charset="0"/>
              </a:rPr>
              <a:t>E’(t)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3B678FC-C937-CED6-EFA1-F8567AD49F1E}"/>
              </a:ext>
            </a:extLst>
          </p:cNvPr>
          <p:cNvSpPr/>
          <p:nvPr/>
        </p:nvSpPr>
        <p:spPr>
          <a:xfrm>
            <a:off x="1169140" y="3299080"/>
            <a:ext cx="1408331" cy="456236"/>
          </a:xfrm>
          <a:prstGeom prst="rect">
            <a:avLst/>
          </a:prstGeom>
          <a:solidFill>
            <a:schemeClr val="accent4">
              <a:lumMod val="25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Cross Attn</a:t>
            </a:r>
            <a:endParaRPr lang="zh-CN" altLang="en-US" sz="1400" b="1" dirty="0">
              <a:solidFill>
                <a:schemeClr val="accent3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D5E2D141-087F-F759-745C-2036870DD2BB}"/>
              </a:ext>
            </a:extLst>
          </p:cNvPr>
          <p:cNvCxnSpPr>
            <a:cxnSpLocks/>
            <a:stCxn id="21" idx="2"/>
            <a:endCxn id="41" idx="0"/>
          </p:cNvCxnSpPr>
          <p:nvPr/>
        </p:nvCxnSpPr>
        <p:spPr>
          <a:xfrm flipH="1">
            <a:off x="1873305" y="3755316"/>
            <a:ext cx="1" cy="237386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39AA28F7-26C0-E3D1-1DAD-985EAD3BF12F}"/>
              </a:ext>
            </a:extLst>
          </p:cNvPr>
          <p:cNvCxnSpPr>
            <a:cxnSpLocks/>
            <a:endCxn id="21" idx="3"/>
          </p:cNvCxnSpPr>
          <p:nvPr/>
        </p:nvCxnSpPr>
        <p:spPr>
          <a:xfrm flipH="1">
            <a:off x="2577471" y="3527198"/>
            <a:ext cx="1583401" cy="0"/>
          </a:xfrm>
          <a:prstGeom prst="straightConnector1">
            <a:avLst/>
          </a:prstGeom>
          <a:ln w="1905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连接符: 肘形 33">
            <a:extLst>
              <a:ext uri="{FF2B5EF4-FFF2-40B4-BE49-F238E27FC236}">
                <a16:creationId xmlns:a16="http://schemas.microsoft.com/office/drawing/2014/main" id="{70A74BA4-E31A-0586-0213-DFDED90CE630}"/>
              </a:ext>
            </a:extLst>
          </p:cNvPr>
          <p:cNvCxnSpPr>
            <a:cxnSpLocks/>
            <a:endCxn id="41" idx="3"/>
          </p:cNvCxnSpPr>
          <p:nvPr/>
        </p:nvCxnSpPr>
        <p:spPr>
          <a:xfrm rot="16200000" flipH="1">
            <a:off x="1703855" y="3347204"/>
            <a:ext cx="1049415" cy="697815"/>
          </a:xfrm>
          <a:prstGeom prst="bentConnector4">
            <a:avLst>
              <a:gd name="adj1" fmla="val -721"/>
              <a:gd name="adj2" fmla="val 13275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829BFCE9-0BFC-E7C5-A161-D71638B85425}"/>
              </a:ext>
            </a:extLst>
          </p:cNvPr>
          <p:cNvSpPr/>
          <p:nvPr/>
        </p:nvSpPr>
        <p:spPr>
          <a:xfrm>
            <a:off x="1169139" y="3992702"/>
            <a:ext cx="1408331" cy="4562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Add &amp; Norm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A5593FF0-D092-CA15-72F8-FE7B84B8E3BA}"/>
              </a:ext>
            </a:extLst>
          </p:cNvPr>
          <p:cNvCxnSpPr>
            <a:cxnSpLocks/>
            <a:stCxn id="41" idx="2"/>
            <a:endCxn id="7" idx="0"/>
          </p:cNvCxnSpPr>
          <p:nvPr/>
        </p:nvCxnSpPr>
        <p:spPr>
          <a:xfrm>
            <a:off x="1873305" y="4448938"/>
            <a:ext cx="3176" cy="221583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连接符: 肘形 48">
            <a:extLst>
              <a:ext uri="{FF2B5EF4-FFF2-40B4-BE49-F238E27FC236}">
                <a16:creationId xmlns:a16="http://schemas.microsoft.com/office/drawing/2014/main" id="{2F35F202-0BB8-6691-BD49-81A9894DBB07}"/>
              </a:ext>
            </a:extLst>
          </p:cNvPr>
          <p:cNvCxnSpPr>
            <a:cxnSpLocks/>
            <a:endCxn id="8" idx="3"/>
          </p:cNvCxnSpPr>
          <p:nvPr/>
        </p:nvCxnSpPr>
        <p:spPr>
          <a:xfrm rot="16200000" flipH="1">
            <a:off x="1696539" y="4712595"/>
            <a:ext cx="1055950" cy="712262"/>
          </a:xfrm>
          <a:prstGeom prst="bentConnector4">
            <a:avLst>
              <a:gd name="adj1" fmla="val -408"/>
              <a:gd name="adj2" fmla="val 13209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A8D175A5-E6FD-E0BB-14B3-EAA080177939}"/>
              </a:ext>
            </a:extLst>
          </p:cNvPr>
          <p:cNvSpPr txBox="1"/>
          <p:nvPr/>
        </p:nvSpPr>
        <p:spPr>
          <a:xfrm>
            <a:off x="2894222" y="3587356"/>
            <a:ext cx="1543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Encoder K, V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725B0C3A-4CE7-C8FA-1CA9-7B695B7384F9}"/>
              </a:ext>
            </a:extLst>
          </p:cNvPr>
          <p:cNvSpPr txBox="1"/>
          <p:nvPr/>
        </p:nvSpPr>
        <p:spPr>
          <a:xfrm>
            <a:off x="2900572" y="3171431"/>
            <a:ext cx="1408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Consolas" panose="020B0609020204030204" pitchFamily="49" charset="0"/>
              </a:rPr>
              <a:t>Decoder Q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27B756BA-F13D-1EBC-1CE9-CE6A0E707072}"/>
              </a:ext>
            </a:extLst>
          </p:cNvPr>
          <p:cNvSpPr txBox="1"/>
          <p:nvPr/>
        </p:nvSpPr>
        <p:spPr>
          <a:xfrm>
            <a:off x="3022831" y="1831269"/>
            <a:ext cx="5135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有遮罩注意力：</a:t>
            </a:r>
            <a:endParaRPr lang="en-US" altLang="zh-CN" dirty="0"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解码器只看到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当前单词前的信息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46607045-68C1-7920-E75E-49D6B04E4E1A}"/>
              </a:ext>
            </a:extLst>
          </p:cNvPr>
          <p:cNvSpPr txBox="1"/>
          <p:nvPr/>
        </p:nvSpPr>
        <p:spPr>
          <a:xfrm>
            <a:off x="3022830" y="3949152"/>
            <a:ext cx="5135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交叉注意力：</a:t>
            </a:r>
            <a:endParaRPr lang="en-US" altLang="zh-CN" dirty="0"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参考编码器学习的输入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指导输出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ECB8228F-DA29-22D3-04D0-A1BC9E0120E0}"/>
              </a:ext>
            </a:extLst>
          </p:cNvPr>
          <p:cNvSpPr txBox="1"/>
          <p:nvPr/>
        </p:nvSpPr>
        <p:spPr>
          <a:xfrm>
            <a:off x="6096000" y="1274576"/>
            <a:ext cx="513515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解码器承担的任务比较重，所以更复杂一点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latin typeface="+mn-ea"/>
              </a:rPr>
              <a:t>我们用一个任务形态来理解解码器：机器翻译</a:t>
            </a:r>
            <a:endParaRPr lang="en-US" altLang="zh-CN" dirty="0">
              <a:latin typeface="+mn-ea"/>
            </a:endParaRPr>
          </a:p>
          <a:p>
            <a:endParaRPr lang="en-US" altLang="zh-CN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r>
              <a:rPr lang="zh-CN" altLang="en-US" dirty="0">
                <a:latin typeface="+mn-ea"/>
              </a:rPr>
              <a:t>输入：</a:t>
            </a:r>
            <a:r>
              <a:rPr lang="en-US" altLang="zh-CN" dirty="0">
                <a:latin typeface="+mn-ea"/>
              </a:rPr>
              <a:t>I love eating apples.</a:t>
            </a: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期望输出：我爱吃苹果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编码器只掌握英文，解码器只掌握中文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编码器看到的：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I love eating apples.</a:t>
            </a:r>
          </a:p>
          <a:p>
            <a:endParaRPr lang="en-US" altLang="zh-CN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解码器看到的：我爱吃 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[MASK]</a:t>
            </a: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解码器需要输出：苹果（在词表矩阵里的位置）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Cross Attention 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是链接两个语言的桥梁！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578538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65467-099B-8A47-A00A-F49027288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C26B2-F447-B766-8DB5-E993FCB76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pPr lvl="0"/>
            <a:r>
              <a:rPr lang="en-US" altLang="zh-CN" dirty="0"/>
              <a:t>Attention is All You Need – </a:t>
            </a:r>
            <a:r>
              <a:rPr lang="zh-CN" altLang="en-US" dirty="0"/>
              <a:t>多头注意力 </a:t>
            </a:r>
            <a:r>
              <a:rPr lang="en-US" altLang="zh-CN" dirty="0"/>
              <a:t>&amp; </a:t>
            </a:r>
            <a:r>
              <a:rPr lang="zh-CN" altLang="en-US" dirty="0"/>
              <a:t>反向传播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607B96-79AD-2E50-16CC-D80B4C421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8F49F91-485E-7BC9-FC7D-5F14B80D64F0}"/>
              </a:ext>
            </a:extLst>
          </p:cNvPr>
          <p:cNvSpPr txBox="1"/>
          <p:nvPr/>
        </p:nvSpPr>
        <p:spPr>
          <a:xfrm>
            <a:off x="660400" y="1270525"/>
            <a:ext cx="5135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借鉴 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CNN 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的经验，单一输入无法很好地学习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多头注意力：给 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Attention 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上了“卷积核”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65FE1FC-EE2B-416F-4AB0-8755182FBBFC}"/>
              </a:ext>
            </a:extLst>
          </p:cNvPr>
          <p:cNvSpPr/>
          <p:nvPr/>
        </p:nvSpPr>
        <p:spPr>
          <a:xfrm>
            <a:off x="762000" y="2435681"/>
            <a:ext cx="5033559" cy="4562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Embedding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2DAD517-F62E-9538-E854-1F64AD0BDD01}"/>
              </a:ext>
            </a:extLst>
          </p:cNvPr>
          <p:cNvSpPr/>
          <p:nvPr/>
        </p:nvSpPr>
        <p:spPr>
          <a:xfrm>
            <a:off x="1391978" y="3178904"/>
            <a:ext cx="577611" cy="4562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H2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9C68859-DD53-8F25-160B-3DF8A163AD21}"/>
              </a:ext>
            </a:extLst>
          </p:cNvPr>
          <p:cNvSpPr/>
          <p:nvPr/>
        </p:nvSpPr>
        <p:spPr>
          <a:xfrm>
            <a:off x="2020391" y="3178904"/>
            <a:ext cx="577611" cy="4562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H3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48E8B7A-5B47-4226-32D2-65B77BB0306D}"/>
              </a:ext>
            </a:extLst>
          </p:cNvPr>
          <p:cNvSpPr/>
          <p:nvPr/>
        </p:nvSpPr>
        <p:spPr>
          <a:xfrm>
            <a:off x="2650369" y="3178904"/>
            <a:ext cx="577611" cy="4562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H4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6C0F1A2-7C13-3403-AF3E-B4F3D87A4D0E}"/>
              </a:ext>
            </a:extLst>
          </p:cNvPr>
          <p:cNvSpPr/>
          <p:nvPr/>
        </p:nvSpPr>
        <p:spPr>
          <a:xfrm>
            <a:off x="762000" y="3178904"/>
            <a:ext cx="577611" cy="4562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H1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05E288E-A67E-B90A-07FE-84E53941C286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1050806" y="2891917"/>
            <a:ext cx="0" cy="286987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D8DF7199-AAE8-BF1E-74E8-D0DCE05CFAC9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680783" y="2891917"/>
            <a:ext cx="1" cy="286987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3968306B-61A6-EC2C-A696-59862FC6ABFA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309196" y="2891917"/>
            <a:ext cx="1" cy="286987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2A495E54-9E6A-9ACD-0759-0C29FD0B7F68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939174" y="2891917"/>
            <a:ext cx="1" cy="286987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71A3DF70-A2DB-0862-3604-A3263C1BCC0A}"/>
              </a:ext>
            </a:extLst>
          </p:cNvPr>
          <p:cNvSpPr/>
          <p:nvPr/>
        </p:nvSpPr>
        <p:spPr>
          <a:xfrm>
            <a:off x="3946371" y="3178904"/>
            <a:ext cx="577611" cy="4562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H6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51DE01A-9386-2A62-FCB1-DE3B4B441277}"/>
              </a:ext>
            </a:extLst>
          </p:cNvPr>
          <p:cNvSpPr/>
          <p:nvPr/>
        </p:nvSpPr>
        <p:spPr>
          <a:xfrm>
            <a:off x="4574784" y="3178904"/>
            <a:ext cx="577611" cy="4562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H7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DB5223B-DB4B-3268-3F1A-88CC76467A10}"/>
              </a:ext>
            </a:extLst>
          </p:cNvPr>
          <p:cNvSpPr/>
          <p:nvPr/>
        </p:nvSpPr>
        <p:spPr>
          <a:xfrm>
            <a:off x="5204762" y="3178904"/>
            <a:ext cx="577611" cy="4562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H8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282F1C8-A3B6-D0DA-C573-39533EBFBC34}"/>
              </a:ext>
            </a:extLst>
          </p:cNvPr>
          <p:cNvSpPr/>
          <p:nvPr/>
        </p:nvSpPr>
        <p:spPr>
          <a:xfrm>
            <a:off x="3316393" y="3178904"/>
            <a:ext cx="577611" cy="4562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H5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7A125505-C3B8-5029-28B2-25F6A221BDDC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3605199" y="2891917"/>
            <a:ext cx="0" cy="286987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5850D365-E721-3609-62D2-30C39EB54849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4235176" y="2891917"/>
            <a:ext cx="1" cy="286987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8D6C0DBA-5569-8F90-B42C-17E3DAACEACA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4863589" y="2891917"/>
            <a:ext cx="1" cy="286987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08DE3C45-11D8-F0FD-B42C-671224209554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5493567" y="2891917"/>
            <a:ext cx="1" cy="286987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3DCF7F47-DDA2-827F-C2CC-08522537C748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3278779" y="3672840"/>
            <a:ext cx="0" cy="200725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79FB18B0-9C6C-D992-A9B4-891575E047E2}"/>
              </a:ext>
            </a:extLst>
          </p:cNvPr>
          <p:cNvSpPr/>
          <p:nvPr/>
        </p:nvSpPr>
        <p:spPr>
          <a:xfrm>
            <a:off x="2577788" y="3873565"/>
            <a:ext cx="1401982" cy="4562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Attn * 8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E713F6A0-B173-E7C2-09D3-4FFC7BEAD5AC}"/>
              </a:ext>
            </a:extLst>
          </p:cNvPr>
          <p:cNvSpPr txBox="1"/>
          <p:nvPr/>
        </p:nvSpPr>
        <p:spPr>
          <a:xfrm>
            <a:off x="6096000" y="1270525"/>
            <a:ext cx="513515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反向传播：由解码器输出的结果和真实数据比对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调整各 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TF Block 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及结尾线性层的神经网络权重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调整 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W_Q, W_K, W_V 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权重矩阵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调整多头注意力输出投影的线性层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调整 </a:t>
            </a:r>
            <a:r>
              <a:rPr lang="en-US" altLang="zh-CN" dirty="0">
                <a:latin typeface="+mn-ea"/>
              </a:rPr>
              <a:t>Embedding </a:t>
            </a:r>
            <a:r>
              <a:rPr lang="zh-CN" altLang="en-US" dirty="0">
                <a:latin typeface="+mn-ea"/>
              </a:rPr>
              <a:t>的嵌入矩阵（和位置编码）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调整 </a:t>
            </a:r>
            <a:r>
              <a:rPr lang="en-US" altLang="zh-CN" dirty="0">
                <a:latin typeface="+mn-ea"/>
              </a:rPr>
              <a:t>Norm </a:t>
            </a:r>
            <a:r>
              <a:rPr lang="zh-CN" altLang="en-US" dirty="0">
                <a:latin typeface="+mn-ea"/>
              </a:rPr>
              <a:t>层的参数</a:t>
            </a:r>
            <a:r>
              <a:rPr lang="en-US" altLang="zh-CN" dirty="0">
                <a:latin typeface="+mn-ea"/>
              </a:rPr>
              <a:t>……</a:t>
            </a:r>
            <a:r>
              <a:rPr lang="zh-CN" altLang="en-US" dirty="0">
                <a:latin typeface="+mn-ea"/>
              </a:rPr>
              <a:t>总之调整一大堆东西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通常选用的 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Loss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：交叉熵（对数损失）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6242399D-F0E9-A62C-DD05-3FB62BA51C14}"/>
              </a:ext>
            </a:extLst>
          </p:cNvPr>
          <p:cNvCxnSpPr>
            <a:cxnSpLocks/>
            <a:stCxn id="38" idx="2"/>
            <a:endCxn id="48" idx="0"/>
          </p:cNvCxnSpPr>
          <p:nvPr/>
        </p:nvCxnSpPr>
        <p:spPr>
          <a:xfrm>
            <a:off x="3278779" y="4329801"/>
            <a:ext cx="1" cy="261671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883B007A-4E34-300F-5FB5-F12CE9E02A41}"/>
              </a:ext>
            </a:extLst>
          </p:cNvPr>
          <p:cNvSpPr/>
          <p:nvPr/>
        </p:nvSpPr>
        <p:spPr>
          <a:xfrm>
            <a:off x="762000" y="4591472"/>
            <a:ext cx="5033559" cy="4562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err="1">
                <a:latin typeface="Consolas" panose="020B0609020204030204" pitchFamily="49" charset="0"/>
              </a:rPr>
              <a:t>Concat</a:t>
            </a:r>
            <a:r>
              <a:rPr lang="en-US" altLang="zh-CN" sz="1400" b="1" dirty="0">
                <a:latin typeface="Consolas" panose="020B0609020204030204" pitchFamily="49" charset="0"/>
              </a:rPr>
              <a:t>: E’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6CDD97D1-6E80-9678-B255-232F4581CA5E}"/>
              </a:ext>
            </a:extLst>
          </p:cNvPr>
          <p:cNvSpPr/>
          <p:nvPr/>
        </p:nvSpPr>
        <p:spPr>
          <a:xfrm>
            <a:off x="2577788" y="5314459"/>
            <a:ext cx="1401982" cy="4562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Linear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946B6E16-1844-E6ED-3ACE-00D17E16D52F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 flipH="1">
            <a:off x="3278779" y="5047708"/>
            <a:ext cx="1" cy="266751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76646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FBBAD-D854-FBFD-A4D1-C446EE278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A63FE-B352-B0D7-EA03-718724091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pPr lvl="0"/>
            <a:r>
              <a:rPr lang="en-US" altLang="zh-CN" dirty="0"/>
              <a:t>Attention is All You Need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D1F514-0491-3A90-4BE8-9DC8AAEA0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CBC805-BD64-231F-D325-B7D0B93E5AAB}"/>
              </a:ext>
            </a:extLst>
          </p:cNvPr>
          <p:cNvSpPr txBox="1"/>
          <p:nvPr/>
        </p:nvSpPr>
        <p:spPr>
          <a:xfrm>
            <a:off x="660400" y="1270525"/>
            <a:ext cx="51351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原 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Transformer 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在机器翻译任务达到了最高表现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b="1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但是它本身的成绩其实并不那么惊艳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仅仅比基于传统结构的模型好了几个百分点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在 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2017 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年，它不过又是一个新奇的学术玩具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……</a:t>
            </a:r>
            <a:endParaRPr lang="en-US" altLang="zh-CN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17BF4DB-EF7B-A98D-20C9-271EA50A2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44" y="3762051"/>
            <a:ext cx="5062615" cy="229935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6CD0F57-2421-F097-24E3-ADE02E7B36A2}"/>
              </a:ext>
            </a:extLst>
          </p:cNvPr>
          <p:cNvSpPr txBox="1"/>
          <p:nvPr/>
        </p:nvSpPr>
        <p:spPr>
          <a:xfrm>
            <a:off x="6096000" y="1270525"/>
            <a:ext cx="513515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但是，面对如此“呼唤伟大”的坚决论点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一颗决定要摆脱繁琐 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RNN 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结构的种子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在前沿 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NLP 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学者们的心中开始生根发芽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在还没有人意识到所谓 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Scaling Law 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的当年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Transformer 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急需一个重大突破证明自己！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拥有世界上最成熟的翻译软件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且刚击败李世石、柯洁 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站在人工智能风口浪尖的 </a:t>
            </a:r>
            <a:r>
              <a:rPr lang="en-US" altLang="zh-CN" dirty="0">
                <a:latin typeface="+mn-ea"/>
              </a:rPr>
              <a:t>Google </a:t>
            </a:r>
            <a:r>
              <a:rPr lang="zh-CN" altLang="en-US" dirty="0">
                <a:latin typeface="+mn-ea"/>
              </a:rPr>
              <a:t>决心入场</a:t>
            </a:r>
            <a:r>
              <a:rPr lang="en-US" altLang="zh-CN" dirty="0">
                <a:latin typeface="+mn-ea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805800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64FCC-5933-6E59-5552-E329458E4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4635" y="1737304"/>
            <a:ext cx="4674265" cy="1036670"/>
          </a:xfrm>
        </p:spPr>
        <p:txBody>
          <a:bodyPr>
            <a:normAutofit/>
          </a:bodyPr>
          <a:lstStyle/>
          <a:p>
            <a:pPr lvl="0"/>
            <a:r>
              <a:rPr lang="zh-CN" altLang="en-US" dirty="0"/>
              <a:t>什么是人工智能？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A9821-1319-56D4-E67C-25330DC8A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4635" y="2788113"/>
            <a:ext cx="4674265" cy="3810034"/>
          </a:xfrm>
        </p:spPr>
        <p:txBody>
          <a:bodyPr/>
          <a:lstStyle/>
          <a:p>
            <a:pPr lvl="0"/>
            <a:r>
              <a:rPr lang="zh-CN" altLang="en-US" dirty="0"/>
              <a:t>人工智能训练的基本原理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D7CBC-F975-8DE9-35EC-139DE50F2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139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D87D7-40B9-1C19-F643-731B611E5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41048-FA72-290B-A644-AF93A38A1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pPr lvl="0"/>
            <a:r>
              <a:rPr lang="en-US" altLang="zh-CN" dirty="0"/>
              <a:t>Transformer </a:t>
            </a:r>
            <a:r>
              <a:rPr lang="zh-CN" altLang="en-US" dirty="0"/>
              <a:t>的早期应用：</a:t>
            </a:r>
            <a:r>
              <a:rPr lang="en-US" altLang="zh-CN" dirty="0"/>
              <a:t>BERT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A03F4A-6925-FD4A-A755-1A704BF4B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DDFC62-DE55-ADD7-34CF-69722685BC83}"/>
              </a:ext>
            </a:extLst>
          </p:cNvPr>
          <p:cNvSpPr txBox="1"/>
          <p:nvPr/>
        </p:nvSpPr>
        <p:spPr>
          <a:xfrm>
            <a:off x="660400" y="1292224"/>
            <a:ext cx="10858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Devlin, Jacob, et al. </a:t>
            </a:r>
            <a:r>
              <a:rPr lang="en-US" altLang="zh-CN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"Bert: Pre-training of deep bidirectional transformers for language understanding." </a:t>
            </a:r>
            <a:r>
              <a:rPr lang="en-US" altLang="zh-CN" sz="16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Proceedings of the 2019 conference of the North American chapter of the association for computational linguistics: human language technologies, volume 1 (long and short papers). 2019.</a:t>
            </a:r>
            <a:endParaRPr lang="zh-CN" altLang="en-US" sz="1600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2DE3436-ED7B-DF2D-C4ED-4D40203A762E}"/>
              </a:ext>
            </a:extLst>
          </p:cNvPr>
          <p:cNvSpPr txBox="1"/>
          <p:nvPr/>
        </p:nvSpPr>
        <p:spPr>
          <a:xfrm>
            <a:off x="660400" y="2386746"/>
            <a:ext cx="51351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Google 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理解 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Transformer 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结构的革命性意义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模型无法发挥实力的原因似乎是大家不会用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……</a:t>
            </a: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学界一直以来的习惯需要做一点小小的修改了！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Google 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需要从 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Transformer 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的特点入手：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先前的训练机制：做少量高质量的任务适配数据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然而这真的符合 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Transformer 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的“偏好”吗？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89E0D3-115C-27E4-D196-E3909FF012B0}"/>
              </a:ext>
            </a:extLst>
          </p:cNvPr>
          <p:cNvSpPr txBox="1"/>
          <p:nvPr/>
        </p:nvSpPr>
        <p:spPr>
          <a:xfrm>
            <a:off x="6089650" y="2386746"/>
            <a:ext cx="51351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作为全局建模能力很强的模型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r>
              <a:rPr lang="zh-CN" altLang="en-US" dirty="0">
                <a:latin typeface="+mn-ea"/>
              </a:rPr>
              <a:t>让它在“我爱</a:t>
            </a:r>
            <a:r>
              <a:rPr lang="en-US" altLang="zh-CN" dirty="0">
                <a:latin typeface="+mn-ea"/>
              </a:rPr>
              <a:t> [MASK] </a:t>
            </a:r>
            <a:r>
              <a:rPr lang="zh-CN" altLang="en-US" dirty="0">
                <a:latin typeface="+mn-ea"/>
              </a:rPr>
              <a:t>天安门”补出北京很容易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这个特点极大降低了数据质量的要求！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我们可以直接丢一篇文章给他看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随机遮盖几个词，训练它补全出来！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曾经渴望不可及的“综合语言能力”近在咫尺</a:t>
            </a:r>
            <a:r>
              <a:rPr lang="en-US" altLang="zh-CN" dirty="0">
                <a:latin typeface="+mn-ea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7754156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C47D3-8E8F-37FB-A0CA-83C6796F9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5821D-F5BA-A6A5-4DF0-CE659B3A7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pPr lvl="0"/>
            <a:r>
              <a:rPr lang="en-US" altLang="zh-CN" dirty="0"/>
              <a:t>Transformer </a:t>
            </a:r>
            <a:r>
              <a:rPr lang="zh-CN" altLang="en-US" dirty="0"/>
              <a:t>的早期应用：</a:t>
            </a:r>
            <a:r>
              <a:rPr lang="en-US" altLang="zh-CN" dirty="0"/>
              <a:t>BERT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15A1EF-68E0-7A73-3963-C1F24D59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D0F9F46-1AD9-0E53-592C-89254C7F801B}"/>
              </a:ext>
            </a:extLst>
          </p:cNvPr>
          <p:cNvSpPr txBox="1"/>
          <p:nvPr/>
        </p:nvSpPr>
        <p:spPr>
          <a:xfrm>
            <a:off x="660400" y="1339825"/>
            <a:ext cx="513515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有了好的方向，现在只需要解决两个小问题了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想要补全，就需要改变原 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TF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 “看一半”的习惯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并且我们可以把原模型的 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Decoder 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整个甩掉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因为我们现在只要一个输入、一个输出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得出结果：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一种新的双向预训练编码器！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输入：有遮罩的完整句子，用 </a:t>
            </a:r>
            <a:r>
              <a:rPr lang="en-US" altLang="zh-CN" dirty="0">
                <a:latin typeface="+mn-ea"/>
              </a:rPr>
              <a:t>Segment </a:t>
            </a:r>
            <a:r>
              <a:rPr lang="zh-CN" altLang="en-US" dirty="0">
                <a:latin typeface="+mn-ea"/>
              </a:rPr>
              <a:t>分割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输出：预测词汇理解词义，预测上下句理解语篇</a:t>
            </a:r>
            <a:endParaRPr lang="en-US" altLang="zh-CN" dirty="0">
              <a:latin typeface="+mn-ea"/>
            </a:endParaRPr>
          </a:p>
          <a:p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训练流程就此打通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——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语言本身就是标注！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AB7A1EC-56A3-B00A-66D1-4412AEFC39C4}"/>
              </a:ext>
            </a:extLst>
          </p:cNvPr>
          <p:cNvSpPr/>
          <p:nvPr/>
        </p:nvSpPr>
        <p:spPr>
          <a:xfrm>
            <a:off x="6473288" y="2193837"/>
            <a:ext cx="1401982" cy="4562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Attn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FE1F1F6-EC3C-5F9B-B896-87CED499C797}"/>
              </a:ext>
            </a:extLst>
          </p:cNvPr>
          <p:cNvSpPr/>
          <p:nvPr/>
        </p:nvSpPr>
        <p:spPr>
          <a:xfrm>
            <a:off x="6473288" y="2891899"/>
            <a:ext cx="1408331" cy="4562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Add &amp; Norm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BC6BEE6-BD53-1F11-E687-1F9F45A3CFF1}"/>
              </a:ext>
            </a:extLst>
          </p:cNvPr>
          <p:cNvSpPr/>
          <p:nvPr/>
        </p:nvSpPr>
        <p:spPr>
          <a:xfrm>
            <a:off x="6473288" y="3589961"/>
            <a:ext cx="1401981" cy="4562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MLP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F0412C-8CD5-4107-A152-D5A32D390A07}"/>
              </a:ext>
            </a:extLst>
          </p:cNvPr>
          <p:cNvSpPr/>
          <p:nvPr/>
        </p:nvSpPr>
        <p:spPr>
          <a:xfrm>
            <a:off x="6470112" y="4288023"/>
            <a:ext cx="1408331" cy="4562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Add &amp; Norm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1B71B40-9A84-02A3-2427-D5B6123224D5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7174279" y="1626571"/>
            <a:ext cx="3176" cy="567266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88B22D8E-479D-1076-BBA4-408AB972CC38}"/>
              </a:ext>
            </a:extLst>
          </p:cNvPr>
          <p:cNvSpPr txBox="1"/>
          <p:nvPr/>
        </p:nvSpPr>
        <p:spPr>
          <a:xfrm>
            <a:off x="6209482" y="1314003"/>
            <a:ext cx="2156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Consolas" panose="020B0609020204030204" pitchFamily="49" charset="0"/>
              </a:rPr>
              <a:t>E(t) + SE(t) + PE(t)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76F05C7-BAE3-CFAA-C569-E18405B099FD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7174279" y="2650073"/>
            <a:ext cx="3175" cy="241826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AAE8FBE-091E-B6CD-36D1-B42190BFE321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7174279" y="3348135"/>
            <a:ext cx="3175" cy="241826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B3CBF048-A013-FDF1-6B13-FF96DB354D59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7174278" y="4046197"/>
            <a:ext cx="1" cy="241826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C1C17FE9-9817-3E65-9152-337FDDA85124}"/>
              </a:ext>
            </a:extLst>
          </p:cNvPr>
          <p:cNvCxnSpPr>
            <a:cxnSpLocks/>
            <a:endCxn id="6" idx="3"/>
          </p:cNvCxnSpPr>
          <p:nvPr/>
        </p:nvCxnSpPr>
        <p:spPr>
          <a:xfrm rot="16200000" flipH="1">
            <a:off x="6972228" y="2210626"/>
            <a:ext cx="1111440" cy="707341"/>
          </a:xfrm>
          <a:prstGeom prst="bentConnector4">
            <a:avLst>
              <a:gd name="adj1" fmla="val -1079"/>
              <a:gd name="adj2" fmla="val 13231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6431731F-B01E-AB85-6670-3F8A4A58AAD0}"/>
              </a:ext>
            </a:extLst>
          </p:cNvPr>
          <p:cNvCxnSpPr>
            <a:cxnSpLocks/>
            <a:endCxn id="8" idx="3"/>
          </p:cNvCxnSpPr>
          <p:nvPr/>
        </p:nvCxnSpPr>
        <p:spPr>
          <a:xfrm rot="16200000" flipH="1">
            <a:off x="6992358" y="3630056"/>
            <a:ext cx="1068004" cy="704166"/>
          </a:xfrm>
          <a:prstGeom prst="bentConnector4">
            <a:avLst>
              <a:gd name="adj1" fmla="val 161"/>
              <a:gd name="adj2" fmla="val 13246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8EF337B-C643-16BA-6AC1-3101299FDA8B}"/>
              </a:ext>
            </a:extLst>
          </p:cNvPr>
          <p:cNvCxnSpPr>
            <a:cxnSpLocks/>
            <a:stCxn id="8" idx="2"/>
            <a:endCxn id="19" idx="0"/>
          </p:cNvCxnSpPr>
          <p:nvPr/>
        </p:nvCxnSpPr>
        <p:spPr>
          <a:xfrm flipH="1">
            <a:off x="6583593" y="4744259"/>
            <a:ext cx="590685" cy="60779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2C6D814F-56C8-D88A-5E34-C9C0991A4FD0}"/>
              </a:ext>
            </a:extLst>
          </p:cNvPr>
          <p:cNvSpPr/>
          <p:nvPr/>
        </p:nvSpPr>
        <p:spPr>
          <a:xfrm>
            <a:off x="6383498" y="2118307"/>
            <a:ext cx="1808522" cy="2742006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4F3F9ED-017D-1A92-B214-7D8A762431DB}"/>
              </a:ext>
            </a:extLst>
          </p:cNvPr>
          <p:cNvSpPr/>
          <p:nvPr/>
        </p:nvSpPr>
        <p:spPr>
          <a:xfrm>
            <a:off x="5879427" y="5352049"/>
            <a:ext cx="1408331" cy="456236"/>
          </a:xfrm>
          <a:prstGeom prst="rect">
            <a:avLst/>
          </a:prstGeom>
          <a:solidFill>
            <a:schemeClr val="accent5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MLM Network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A25B0FE-344F-1868-69F0-1C18856A6717}"/>
              </a:ext>
            </a:extLst>
          </p:cNvPr>
          <p:cNvSpPr/>
          <p:nvPr/>
        </p:nvSpPr>
        <p:spPr>
          <a:xfrm>
            <a:off x="7487854" y="5356028"/>
            <a:ext cx="1408331" cy="456236"/>
          </a:xfrm>
          <a:prstGeom prst="rect">
            <a:avLst/>
          </a:prstGeom>
          <a:solidFill>
            <a:schemeClr val="accent5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NSP Network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905CBC8B-652B-1FE2-450F-CCE6AF266727}"/>
              </a:ext>
            </a:extLst>
          </p:cNvPr>
          <p:cNvCxnSpPr>
            <a:cxnSpLocks/>
            <a:stCxn id="8" idx="2"/>
            <a:endCxn id="21" idx="0"/>
          </p:cNvCxnSpPr>
          <p:nvPr/>
        </p:nvCxnSpPr>
        <p:spPr>
          <a:xfrm>
            <a:off x="7174278" y="4744259"/>
            <a:ext cx="1017742" cy="611769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80CAA5CF-AB58-F1AB-58B0-BA576595AFF3}"/>
              </a:ext>
            </a:extLst>
          </p:cNvPr>
          <p:cNvSpPr txBox="1"/>
          <p:nvPr/>
        </p:nvSpPr>
        <p:spPr>
          <a:xfrm>
            <a:off x="5916132" y="4901496"/>
            <a:ext cx="790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Consolas" panose="020B0609020204030204" pitchFamily="49" charset="0"/>
              </a:rPr>
              <a:t>[MASK]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FB0C816-17FE-511F-A3EE-B17F3FF68AF0}"/>
              </a:ext>
            </a:extLst>
          </p:cNvPr>
          <p:cNvSpPr txBox="1"/>
          <p:nvPr/>
        </p:nvSpPr>
        <p:spPr>
          <a:xfrm>
            <a:off x="8068701" y="4901496"/>
            <a:ext cx="790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Consolas" panose="020B0609020204030204" pitchFamily="49" charset="0"/>
              </a:rPr>
              <a:t>[CLS]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03101B5-DFA6-9F6E-CF51-1F8B1486AC45}"/>
              </a:ext>
            </a:extLst>
          </p:cNvPr>
          <p:cNvSpPr txBox="1"/>
          <p:nvPr/>
        </p:nvSpPr>
        <p:spPr>
          <a:xfrm>
            <a:off x="8366035" y="3076972"/>
            <a:ext cx="3006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n-ea"/>
              </a:rPr>
              <a:t>BERT</a:t>
            </a:r>
            <a:r>
              <a:rPr lang="zh-CN" altLang="en-US" dirty="0">
                <a:latin typeface="+mn-ea"/>
              </a:rPr>
              <a:t> 结构：堆叠 </a:t>
            </a:r>
            <a:r>
              <a:rPr lang="en-US" altLang="zh-CN" dirty="0">
                <a:latin typeface="+mn-ea"/>
              </a:rPr>
              <a:t>Encoder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13B9107-6E2D-8DFB-ACEE-BA047375A818}"/>
              </a:ext>
            </a:extLst>
          </p:cNvPr>
          <p:cNvSpPr txBox="1"/>
          <p:nvPr/>
        </p:nvSpPr>
        <p:spPr>
          <a:xfrm>
            <a:off x="8366035" y="3826358"/>
            <a:ext cx="3006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n-ea"/>
              </a:rPr>
              <a:t>Attention </a:t>
            </a:r>
            <a:r>
              <a:rPr lang="zh-CN" altLang="en-US" dirty="0">
                <a:latin typeface="+mn-ea"/>
              </a:rPr>
              <a:t>跑完后</a:t>
            </a:r>
            <a:endParaRPr lang="en-US" altLang="zh-CN" dirty="0">
              <a:latin typeface="+mn-ea"/>
            </a:endParaRPr>
          </a:p>
          <a:p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[MASK] 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位置做预测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[CLS] 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位置做上下句判断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57610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01EF2-81DB-E73D-8140-6F011AFB8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F2001-0D12-69F2-778F-8F0C8F0EF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pPr lvl="0"/>
            <a:r>
              <a:rPr lang="en-US" altLang="zh-CN" dirty="0"/>
              <a:t>Transformer </a:t>
            </a:r>
            <a:r>
              <a:rPr lang="zh-CN" altLang="en-US" dirty="0"/>
              <a:t>的早期应用：</a:t>
            </a:r>
            <a:r>
              <a:rPr lang="en-US" altLang="zh-CN" dirty="0"/>
              <a:t>BERT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2E8ECA-D970-106C-5512-597E38AB4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EF0345E-6BFD-E77A-2DE1-3935FE584FD5}"/>
              </a:ext>
            </a:extLst>
          </p:cNvPr>
          <p:cNvSpPr txBox="1"/>
          <p:nvPr/>
        </p:nvSpPr>
        <p:spPr>
          <a:xfrm>
            <a:off x="660400" y="1339825"/>
            <a:ext cx="51351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不过，在模型掌握了最基本的语言能力之后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b="1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我们还需要用标注调整通用模型达到专用效果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r>
              <a:rPr lang="zh-CN" altLang="en-US" dirty="0">
                <a:latin typeface="+mn-ea"/>
              </a:rPr>
              <a:t>这种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“预训练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-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微调”</a:t>
            </a:r>
            <a:r>
              <a:rPr lang="zh-CN" altLang="en-US" dirty="0">
                <a:latin typeface="+mn-ea"/>
              </a:rPr>
              <a:t>模式改变了一切，绵延至今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BERT </a:t>
            </a:r>
            <a:r>
              <a:rPr lang="zh-CN" altLang="en-US" dirty="0">
                <a:latin typeface="+mn-ea"/>
              </a:rPr>
              <a:t>是一个改变了一切的模型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它在语言理解任务达到的高度让所有人望尘莫及</a:t>
            </a:r>
            <a:endParaRPr lang="en-US" altLang="zh-CN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CF1A33-26CD-BC92-9D69-A91E9565B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35" y="4109211"/>
            <a:ext cx="5004904" cy="192496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3635DB4-3E12-35DD-9CCF-AB35A02066A9}"/>
              </a:ext>
            </a:extLst>
          </p:cNvPr>
          <p:cNvSpPr txBox="1"/>
          <p:nvPr/>
        </p:nvSpPr>
        <p:spPr>
          <a:xfrm>
            <a:off x="6096000" y="1339824"/>
            <a:ext cx="513515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BERT 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给了我们一些重新看待人工智能的角度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从 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BERT 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起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语言任务彻底失去了人类直观的“时序”概念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语言任务中人类监督的功能也被彻底颠覆了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而且相比前人，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BERT 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理解语言的方法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latin typeface="+mn-ea"/>
              </a:rPr>
              <a:t>在 </a:t>
            </a:r>
            <a:r>
              <a:rPr lang="en-US" altLang="zh-CN" dirty="0">
                <a:latin typeface="+mn-ea"/>
              </a:rPr>
              <a:t>110M </a:t>
            </a:r>
            <a:r>
              <a:rPr lang="zh-CN" altLang="en-US" dirty="0">
                <a:latin typeface="+mn-ea"/>
              </a:rPr>
              <a:t>参数的汪洋大海里</a:t>
            </a:r>
            <a:endParaRPr lang="en-US" altLang="zh-CN" dirty="0">
              <a:latin typeface="+mn-ea"/>
            </a:endParaRPr>
          </a:p>
          <a:p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彻底失去了最后一丁点的可解释性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我们终于创造了一种我们真正无法理解的智能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BERT 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是第一款现代范式的“大语言模型”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11213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4B601-B7CD-23CE-18D4-C97C83B9E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4AAA8-86AC-8D9A-AF78-451A4BBF0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pPr lvl="0"/>
            <a:r>
              <a:rPr lang="en-US" altLang="zh-CN" dirty="0"/>
              <a:t>OpenAI</a:t>
            </a:r>
            <a:r>
              <a:rPr lang="zh-CN" altLang="en-US" dirty="0"/>
              <a:t> 的苦难行军：</a:t>
            </a:r>
            <a:r>
              <a:rPr lang="en-US" altLang="zh-CN" dirty="0"/>
              <a:t>GPT-3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574556-B24D-4973-953C-EAAB287C0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DF30F07-3636-EEE1-C030-E495AE734518}"/>
              </a:ext>
            </a:extLst>
          </p:cNvPr>
          <p:cNvSpPr txBox="1"/>
          <p:nvPr/>
        </p:nvSpPr>
        <p:spPr>
          <a:xfrm>
            <a:off x="660400" y="1292224"/>
            <a:ext cx="10858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Brown, Tom, et al. </a:t>
            </a:r>
            <a:r>
              <a:rPr lang="en-US" altLang="zh-CN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"Language models are few-shot learners." </a:t>
            </a:r>
            <a:r>
              <a:rPr lang="en-US" altLang="zh-CN" sz="16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Advances in neural information processing systems 33 (2020): 1877-1901.</a:t>
            </a:r>
            <a:endParaRPr lang="zh-CN" altLang="en-US" sz="16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E4609F-5F49-BADC-5D31-F14017A9756A}"/>
              </a:ext>
            </a:extLst>
          </p:cNvPr>
          <p:cNvSpPr txBox="1"/>
          <p:nvPr/>
        </p:nvSpPr>
        <p:spPr>
          <a:xfrm>
            <a:off x="660400" y="2140524"/>
            <a:ext cx="513515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与此同时，一家名为 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OpenAI 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的公司则在思考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b="1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我为什么不能把 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Encoder 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的上帝视角枷锁抛弃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b="1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直接让模型想生成多少东西就生成多少东西呢？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r>
              <a:rPr lang="zh-CN" altLang="en-US" dirty="0">
                <a:latin typeface="+mn-ea"/>
              </a:rPr>
              <a:t>必须假设 </a:t>
            </a:r>
            <a:r>
              <a:rPr lang="en-US" altLang="zh-CN" dirty="0">
                <a:latin typeface="+mn-ea"/>
              </a:rPr>
              <a:t>OpenAI </a:t>
            </a:r>
            <a:r>
              <a:rPr lang="zh-CN" altLang="en-US" dirty="0">
                <a:latin typeface="+mn-ea"/>
              </a:rPr>
              <a:t>看到 </a:t>
            </a:r>
            <a:r>
              <a:rPr lang="en-US" altLang="zh-CN" dirty="0">
                <a:latin typeface="+mn-ea"/>
              </a:rPr>
              <a:t>TF </a:t>
            </a:r>
            <a:r>
              <a:rPr lang="zh-CN" altLang="en-US" dirty="0">
                <a:latin typeface="+mn-ea"/>
              </a:rPr>
              <a:t>的时候是欢欣雀跃的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Decoder </a:t>
            </a:r>
            <a:r>
              <a:rPr lang="zh-CN" altLang="en-US" dirty="0">
                <a:latin typeface="+mn-ea"/>
              </a:rPr>
              <a:t>这种只需要上文就能输出下一个字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还能处理随便多长的文字序列的模型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不正是所有 </a:t>
            </a:r>
            <a:r>
              <a:rPr lang="en-US" altLang="zh-CN" dirty="0">
                <a:latin typeface="+mn-ea"/>
              </a:rPr>
              <a:t>AGI </a:t>
            </a:r>
            <a:r>
              <a:rPr lang="zh-CN" altLang="en-US" dirty="0">
                <a:latin typeface="+mn-ea"/>
              </a:rPr>
              <a:t>的追求者梦寐以求的吗？</a:t>
            </a:r>
            <a:endParaRPr lang="en-US" altLang="zh-CN" dirty="0">
              <a:latin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C4AA885-87F9-1536-C28B-32F30351B27C}"/>
              </a:ext>
            </a:extLst>
          </p:cNvPr>
          <p:cNvSpPr/>
          <p:nvPr/>
        </p:nvSpPr>
        <p:spPr>
          <a:xfrm>
            <a:off x="7105854" y="2548848"/>
            <a:ext cx="1401982" cy="4562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Masked Attn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E408FE6-0F3B-99DF-119B-1F3D2135FA4A}"/>
              </a:ext>
            </a:extLst>
          </p:cNvPr>
          <p:cNvSpPr/>
          <p:nvPr/>
        </p:nvSpPr>
        <p:spPr>
          <a:xfrm>
            <a:off x="7105854" y="3246910"/>
            <a:ext cx="1408331" cy="4562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Add &amp; Norm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C2714D9-5B1A-C101-4BFA-0BF4CE47A99D}"/>
              </a:ext>
            </a:extLst>
          </p:cNvPr>
          <p:cNvSpPr/>
          <p:nvPr/>
        </p:nvSpPr>
        <p:spPr>
          <a:xfrm>
            <a:off x="7109029" y="3943851"/>
            <a:ext cx="1401981" cy="4562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MLP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A83E0A9-F650-DEFC-00A1-5BB0A483AB8E}"/>
              </a:ext>
            </a:extLst>
          </p:cNvPr>
          <p:cNvSpPr/>
          <p:nvPr/>
        </p:nvSpPr>
        <p:spPr>
          <a:xfrm>
            <a:off x="7105854" y="4646728"/>
            <a:ext cx="1408331" cy="4562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Add &amp; Norm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8B78F33-9267-73C4-4702-B9FB4416809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7806845" y="1981582"/>
            <a:ext cx="3176" cy="567266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88DFC9C-7AD7-CF09-EEE1-27719B2E656E}"/>
              </a:ext>
            </a:extLst>
          </p:cNvPr>
          <p:cNvSpPr txBox="1"/>
          <p:nvPr/>
        </p:nvSpPr>
        <p:spPr>
          <a:xfrm>
            <a:off x="7887052" y="1942406"/>
            <a:ext cx="1408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Consolas" panose="020B0609020204030204" pitchFamily="49" charset="0"/>
              </a:rPr>
              <a:t>E(t) + PE(t)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4B06E15-F965-8E9E-615F-A70D0C021E17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7806845" y="3005084"/>
            <a:ext cx="3175" cy="241826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FC9D034-2F15-6820-C60E-3FD99D3C8F77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7810020" y="4400087"/>
            <a:ext cx="0" cy="246641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3FC98C95-FD77-3779-74FE-15CDC4CDBCC7}"/>
              </a:ext>
            </a:extLst>
          </p:cNvPr>
          <p:cNvCxnSpPr>
            <a:cxnSpLocks/>
            <a:endCxn id="7" idx="3"/>
          </p:cNvCxnSpPr>
          <p:nvPr/>
        </p:nvCxnSpPr>
        <p:spPr>
          <a:xfrm rot="16200000" flipH="1">
            <a:off x="7606382" y="2567225"/>
            <a:ext cx="1111440" cy="704166"/>
          </a:xfrm>
          <a:prstGeom prst="bentConnector4">
            <a:avLst>
              <a:gd name="adj1" fmla="val -2992"/>
              <a:gd name="adj2" fmla="val 13246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A5115795-9E81-2054-BFEC-12659907C339}"/>
              </a:ext>
            </a:extLst>
          </p:cNvPr>
          <p:cNvSpPr/>
          <p:nvPr/>
        </p:nvSpPr>
        <p:spPr>
          <a:xfrm>
            <a:off x="7016064" y="2473317"/>
            <a:ext cx="1808522" cy="2706729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1D43788-7C06-329B-B6B9-8CD16771D9CE}"/>
              </a:ext>
            </a:extLst>
          </p:cNvPr>
          <p:cNvSpPr txBox="1"/>
          <p:nvPr/>
        </p:nvSpPr>
        <p:spPr>
          <a:xfrm>
            <a:off x="7920325" y="5266039"/>
            <a:ext cx="640800" cy="315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Consolas" panose="020B0609020204030204" pitchFamily="49" charset="0"/>
              </a:rPr>
              <a:t>E’(t)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0D3987A0-3C70-3C28-BC37-F6589E82B04A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7810020" y="3703146"/>
            <a:ext cx="0" cy="240705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A1FB0B2C-E789-A3E3-83D2-6A881454190E}"/>
              </a:ext>
            </a:extLst>
          </p:cNvPr>
          <p:cNvCxnSpPr>
            <a:cxnSpLocks/>
            <a:endCxn id="9" idx="3"/>
          </p:cNvCxnSpPr>
          <p:nvPr/>
        </p:nvCxnSpPr>
        <p:spPr>
          <a:xfrm rot="16200000" flipH="1">
            <a:off x="7615710" y="3976371"/>
            <a:ext cx="1089612" cy="707338"/>
          </a:xfrm>
          <a:prstGeom prst="bentConnector4">
            <a:avLst>
              <a:gd name="adj1" fmla="val -388"/>
              <a:gd name="adj2" fmla="val 13231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4C3C4560-19FC-DB06-226A-929AC7703465}"/>
              </a:ext>
            </a:extLst>
          </p:cNvPr>
          <p:cNvCxnSpPr>
            <a:cxnSpLocks/>
            <a:stCxn id="9" idx="2"/>
            <a:endCxn id="42" idx="0"/>
          </p:cNvCxnSpPr>
          <p:nvPr/>
        </p:nvCxnSpPr>
        <p:spPr>
          <a:xfrm flipH="1">
            <a:off x="7806846" y="5102964"/>
            <a:ext cx="3174" cy="551642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73FB7D6A-1128-C3B4-7313-C3DFA6D204BC}"/>
              </a:ext>
            </a:extLst>
          </p:cNvPr>
          <p:cNvSpPr/>
          <p:nvPr/>
        </p:nvSpPr>
        <p:spPr>
          <a:xfrm>
            <a:off x="7105855" y="5654606"/>
            <a:ext cx="1401981" cy="45623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MLP</a:t>
            </a:r>
            <a:endParaRPr lang="zh-CN" altLang="en-US" sz="1400" b="1" dirty="0">
              <a:solidFill>
                <a:schemeClr val="accent3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51" name="连接符: 肘形 50">
            <a:extLst>
              <a:ext uri="{FF2B5EF4-FFF2-40B4-BE49-F238E27FC236}">
                <a16:creationId xmlns:a16="http://schemas.microsoft.com/office/drawing/2014/main" id="{EA41703F-5DF3-71D4-279C-08764CF2F9BF}"/>
              </a:ext>
            </a:extLst>
          </p:cNvPr>
          <p:cNvCxnSpPr>
            <a:cxnSpLocks/>
            <a:stCxn id="42" idx="1"/>
          </p:cNvCxnSpPr>
          <p:nvPr/>
        </p:nvCxnSpPr>
        <p:spPr>
          <a:xfrm rot="10800000" flipH="1">
            <a:off x="7105855" y="2226034"/>
            <a:ext cx="700990" cy="3656690"/>
          </a:xfrm>
          <a:prstGeom prst="bentConnector4">
            <a:avLst>
              <a:gd name="adj1" fmla="val -32611"/>
              <a:gd name="adj2" fmla="val 100051"/>
            </a:avLst>
          </a:prstGeom>
          <a:ln w="1905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55DBFCC3-E4CB-4E34-9EDC-804210B6663B}"/>
              </a:ext>
            </a:extLst>
          </p:cNvPr>
          <p:cNvSpPr txBox="1"/>
          <p:nvPr/>
        </p:nvSpPr>
        <p:spPr>
          <a:xfrm>
            <a:off x="6096000" y="3703146"/>
            <a:ext cx="700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预测</a:t>
            </a:r>
            <a:endParaRPr lang="en-US" altLang="zh-CN" sz="1400" b="1" dirty="0">
              <a:solidFill>
                <a:schemeClr val="accent3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pPr algn="r"/>
            <a:r>
              <a:rPr lang="en-US" altLang="zh-CN" sz="14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Token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D6DF6BEE-7245-42D8-37EA-CB27B3AB7A34}"/>
              </a:ext>
            </a:extLst>
          </p:cNvPr>
          <p:cNvSpPr txBox="1"/>
          <p:nvPr/>
        </p:nvSpPr>
        <p:spPr>
          <a:xfrm>
            <a:off x="8914376" y="2473317"/>
            <a:ext cx="2342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继续预测下一个 </a:t>
            </a:r>
            <a:r>
              <a:rPr lang="en-US" altLang="zh-CN" sz="14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Token</a:t>
            </a:r>
          </a:p>
          <a:p>
            <a:r>
              <a:rPr lang="zh-CN" altLang="en-US" sz="14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直到模型觉得差不多了</a:t>
            </a:r>
            <a:r>
              <a:rPr lang="en-US" altLang="zh-CN" sz="14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3ACBEF58-C20D-7B80-3982-CFB919A4AB62}"/>
              </a:ext>
            </a:extLst>
          </p:cNvPr>
          <p:cNvSpPr txBox="1"/>
          <p:nvPr/>
        </p:nvSpPr>
        <p:spPr>
          <a:xfrm>
            <a:off x="8914375" y="3475028"/>
            <a:ext cx="2342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Consolas" panose="020B0609020204030204" pitchFamily="49" charset="0"/>
              </a:rPr>
              <a:t>去除了 </a:t>
            </a:r>
            <a:r>
              <a:rPr lang="en-US" altLang="zh-CN" sz="1400" dirty="0">
                <a:latin typeface="Consolas" panose="020B0609020204030204" pitchFamily="49" charset="0"/>
              </a:rPr>
              <a:t>Cross Attn</a:t>
            </a:r>
          </a:p>
          <a:p>
            <a:r>
              <a:rPr lang="zh-CN" altLang="en-US" sz="1400" dirty="0">
                <a:latin typeface="Consolas" panose="020B0609020204030204" pitchFamily="49" charset="0"/>
              </a:rPr>
              <a:t>因为根本没有 </a:t>
            </a:r>
            <a:r>
              <a:rPr lang="en-US" altLang="zh-CN" sz="1400" dirty="0">
                <a:latin typeface="Consolas" panose="020B0609020204030204" pitchFamily="49" charset="0"/>
              </a:rPr>
              <a:t>Encoder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198A8387-2822-B9E6-389C-E36D20635047}"/>
              </a:ext>
            </a:extLst>
          </p:cNvPr>
          <p:cNvSpPr txBox="1"/>
          <p:nvPr/>
        </p:nvSpPr>
        <p:spPr>
          <a:xfrm>
            <a:off x="8914375" y="4712504"/>
            <a:ext cx="2342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Consolas" panose="020B0609020204030204" pitchFamily="49" charset="0"/>
              </a:rPr>
              <a:t>训练方法：</a:t>
            </a:r>
            <a:endParaRPr lang="en-US" altLang="zh-CN" sz="1400" dirty="0">
              <a:latin typeface="Consolas" panose="020B0609020204030204" pitchFamily="49" charset="0"/>
            </a:endParaRPr>
          </a:p>
          <a:p>
            <a:r>
              <a:rPr lang="zh-CN" altLang="en-US" sz="1400" dirty="0">
                <a:latin typeface="Consolas" panose="020B0609020204030204" pitchFamily="49" charset="0"/>
              </a:rPr>
              <a:t>给它看文章，让它往后补</a:t>
            </a:r>
            <a:endParaRPr lang="en-US" altLang="zh-CN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9926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79894-7694-7D9E-9297-0AA9555EC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6EA1E-E059-4791-7E08-F8B7E7167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pPr lvl="0"/>
            <a:r>
              <a:rPr lang="en-US" altLang="zh-CN" dirty="0"/>
              <a:t>OpenAI</a:t>
            </a:r>
            <a:r>
              <a:rPr lang="zh-CN" altLang="en-US" dirty="0"/>
              <a:t> 的苦难行军：</a:t>
            </a:r>
            <a:r>
              <a:rPr lang="en-US" altLang="zh-CN" dirty="0"/>
              <a:t>GPT-3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D3969A-C190-F9FD-D3D6-A755D4EF4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DC6D752-5366-731E-BE59-B61D9CC76533}"/>
              </a:ext>
            </a:extLst>
          </p:cNvPr>
          <p:cNvSpPr txBox="1"/>
          <p:nvPr/>
        </p:nvSpPr>
        <p:spPr>
          <a:xfrm>
            <a:off x="660400" y="1358646"/>
            <a:ext cx="513515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不过，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2018 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年的世界还没有做好准备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OpenAI 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的激进没有立刻得到回报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GPT-1 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是非常失败的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…</a:t>
            </a:r>
            <a:r>
              <a:rPr lang="zh-CN" altLang="en-US" dirty="0">
                <a:latin typeface="+mn-ea"/>
              </a:rPr>
              <a:t>一个重大问题：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算力不足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这限制了参数的增长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没人知道究竟多少参数、多少 </a:t>
            </a:r>
            <a:r>
              <a:rPr lang="en-US" altLang="zh-CN" dirty="0">
                <a:latin typeface="+mn-ea"/>
              </a:rPr>
              <a:t>QKV </a:t>
            </a:r>
            <a:r>
              <a:rPr lang="zh-CN" altLang="en-US" dirty="0">
                <a:latin typeface="+mn-ea"/>
              </a:rPr>
              <a:t>矩阵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才能让 </a:t>
            </a:r>
            <a:r>
              <a:rPr lang="en-US" altLang="zh-CN" dirty="0">
                <a:latin typeface="+mn-ea"/>
              </a:rPr>
              <a:t>GPT </a:t>
            </a:r>
            <a:r>
              <a:rPr lang="zh-CN" altLang="en-US" dirty="0">
                <a:latin typeface="+mn-ea"/>
              </a:rPr>
              <a:t>涌现出理解语言的能力！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Attention </a:t>
            </a:r>
            <a:r>
              <a:rPr lang="zh-CN" altLang="en-US" dirty="0">
                <a:latin typeface="+mn-ea"/>
              </a:rPr>
              <a:t>并不是一个节约算力的算法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GPU 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加速虽然已经广泛普及，但从未如此重要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B1E0502-169A-BAD4-424B-3DF9BAE24995}"/>
              </a:ext>
            </a:extLst>
          </p:cNvPr>
          <p:cNvSpPr txBox="1"/>
          <p:nvPr/>
        </p:nvSpPr>
        <p:spPr>
          <a:xfrm>
            <a:off x="6096000" y="1318537"/>
            <a:ext cx="513515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同道中人的 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Google 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和 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Microsoft 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逐步撤出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……</a:t>
            </a:r>
          </a:p>
          <a:p>
            <a:endParaRPr lang="en-US" altLang="zh-CN" b="1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latin typeface="+mn-ea"/>
              </a:rPr>
              <a:t>二流对手还在研究如何优化各种 </a:t>
            </a:r>
            <a:r>
              <a:rPr lang="en-US" altLang="zh-CN" dirty="0">
                <a:latin typeface="+mn-ea"/>
              </a:rPr>
              <a:t>BERT……</a:t>
            </a:r>
          </a:p>
          <a:p>
            <a:endParaRPr lang="en-US" altLang="zh-CN" dirty="0"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只有 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OpenAI 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一意孤行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......</a:t>
            </a:r>
          </a:p>
          <a:p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2019 </a:t>
            </a:r>
            <a:r>
              <a:rPr lang="zh-CN" altLang="en-US" dirty="0">
                <a:latin typeface="+mn-ea"/>
              </a:rPr>
              <a:t>年，</a:t>
            </a:r>
            <a:r>
              <a:rPr lang="en-US" altLang="zh-CN" dirty="0">
                <a:latin typeface="+mn-ea"/>
              </a:rPr>
              <a:t>OpenAI </a:t>
            </a:r>
            <a:r>
              <a:rPr lang="zh-CN" altLang="en-US" dirty="0">
                <a:latin typeface="+mn-ea"/>
              </a:rPr>
              <a:t>得到了初步的结果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15</a:t>
            </a:r>
            <a:r>
              <a:rPr lang="zh-CN" altLang="en-US" dirty="0">
                <a:latin typeface="+mn-ea"/>
              </a:rPr>
              <a:t>亿（</a:t>
            </a:r>
            <a:r>
              <a:rPr lang="en-US" altLang="zh-CN" dirty="0">
                <a:latin typeface="+mn-ea"/>
              </a:rPr>
              <a:t>1.5B</a:t>
            </a:r>
            <a:r>
              <a:rPr lang="zh-CN" altLang="en-US" dirty="0">
                <a:latin typeface="+mn-ea"/>
              </a:rPr>
              <a:t>）参数，</a:t>
            </a:r>
            <a:r>
              <a:rPr lang="en-US" altLang="zh-CN" dirty="0">
                <a:latin typeface="+mn-ea"/>
              </a:rPr>
              <a:t>48</a:t>
            </a:r>
            <a:r>
              <a:rPr lang="zh-CN" altLang="en-US" dirty="0">
                <a:latin typeface="+mn-ea"/>
              </a:rPr>
              <a:t>层，</a:t>
            </a:r>
            <a:r>
              <a:rPr lang="en-US" altLang="zh-CN" dirty="0">
                <a:latin typeface="+mn-ea"/>
              </a:rPr>
              <a:t>1600</a:t>
            </a:r>
            <a:r>
              <a:rPr lang="zh-CN" altLang="en-US" dirty="0">
                <a:latin typeface="+mn-ea"/>
              </a:rPr>
              <a:t>嵌入维度的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GPT-2 </a:t>
            </a:r>
            <a:r>
              <a:rPr lang="zh-CN" altLang="en-US" dirty="0">
                <a:latin typeface="+mn-ea"/>
              </a:rPr>
              <a:t>具备了初步的语言能力，不过并不惊艳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GPT-2 </a:t>
            </a:r>
            <a:r>
              <a:rPr lang="zh-CN" altLang="en-US" dirty="0">
                <a:latin typeface="+mn-ea"/>
              </a:rPr>
              <a:t>在学界产生了不大不小的影响力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很多人注意到了 </a:t>
            </a:r>
            <a:r>
              <a:rPr lang="en-US" altLang="zh-CN" dirty="0">
                <a:latin typeface="+mn-ea"/>
              </a:rPr>
              <a:t>GPT </a:t>
            </a:r>
            <a:r>
              <a:rPr lang="zh-CN" altLang="en-US" dirty="0">
                <a:latin typeface="+mn-ea"/>
              </a:rPr>
              <a:t>结构的可能性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但是没人有几亿几亿的美元能烧给不确定性</a:t>
            </a:r>
            <a:r>
              <a:rPr lang="en-US" altLang="zh-CN" dirty="0">
                <a:latin typeface="+mn-ea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32558836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1F2F0-8BD3-B426-8C15-F878F8DE5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96DF7-7560-B827-BE8B-85EDF1C5D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pPr lvl="0"/>
            <a:r>
              <a:rPr lang="en-US" altLang="zh-CN" dirty="0"/>
              <a:t>OpenAI</a:t>
            </a:r>
            <a:r>
              <a:rPr lang="zh-CN" altLang="en-US" dirty="0"/>
              <a:t> 的苦难行军：</a:t>
            </a:r>
            <a:r>
              <a:rPr lang="en-US" altLang="zh-CN" dirty="0"/>
              <a:t>GPT-3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976D30-136B-4080-A964-70E6FAB0F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EDFA212-1D91-C881-D5DB-1548CF1517C5}"/>
              </a:ext>
            </a:extLst>
          </p:cNvPr>
          <p:cNvSpPr txBox="1"/>
          <p:nvPr/>
        </p:nvSpPr>
        <p:spPr>
          <a:xfrm>
            <a:off x="660400" y="1358646"/>
            <a:ext cx="513515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2020 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年，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OpenAI 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默默发布了 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GPT-3</a:t>
            </a:r>
          </a:p>
          <a:p>
            <a:endParaRPr lang="en-US" altLang="zh-CN" b="1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latin typeface="+mn-ea"/>
              </a:rPr>
              <a:t>经过 </a:t>
            </a:r>
            <a:r>
              <a:rPr lang="en-US" altLang="zh-CN" dirty="0">
                <a:latin typeface="+mn-ea"/>
              </a:rPr>
              <a:t>570GB </a:t>
            </a:r>
            <a:r>
              <a:rPr lang="zh-CN" altLang="en-US" dirty="0">
                <a:latin typeface="+mn-ea"/>
              </a:rPr>
              <a:t>数据训练出的 </a:t>
            </a:r>
            <a:r>
              <a:rPr lang="en-US" altLang="zh-CN" dirty="0">
                <a:latin typeface="+mn-ea"/>
              </a:rPr>
              <a:t>175B </a:t>
            </a:r>
            <a:r>
              <a:rPr lang="zh-CN" altLang="en-US" dirty="0">
                <a:latin typeface="+mn-ea"/>
              </a:rPr>
              <a:t>达芬奇模型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展现出了令人震撼的自然语言能力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它能够通顺且自然地与人类讨论问题！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而且，它还体现出了一个有趣的能力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当它用自然语言获得一些例子的时候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……</a:t>
            </a: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它能够学会复杂的问题！这是前所未见的智能</a:t>
            </a:r>
            <a:endParaRPr lang="en-US" altLang="zh-CN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8209096-6D4D-0764-2923-2DF1ABA59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58646"/>
            <a:ext cx="5135159" cy="167769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2424E89-DF5D-3B11-FA2E-F9B20009C08C}"/>
              </a:ext>
            </a:extLst>
          </p:cNvPr>
          <p:cNvSpPr txBox="1"/>
          <p:nvPr/>
        </p:nvSpPr>
        <p:spPr>
          <a:xfrm>
            <a:off x="6096000" y="4372503"/>
            <a:ext cx="5135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在很多情况下，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看了例子的 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GPT 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会强于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用微调调整过的各种 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BERT 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模型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这告诉我们，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GPT 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结构的伟大才刚刚开始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……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2C004CA-5104-EEC5-00A9-E9096D219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167744"/>
            <a:ext cx="1305339" cy="97900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7F5CD32-F760-DD57-CB90-A895AAA7BDAF}"/>
              </a:ext>
            </a:extLst>
          </p:cNvPr>
          <p:cNvSpPr txBox="1"/>
          <p:nvPr/>
        </p:nvSpPr>
        <p:spPr>
          <a:xfrm>
            <a:off x="7474227" y="3516440"/>
            <a:ext cx="5135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← 我自己从 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22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年开始使用 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GPT-3</a:t>
            </a:r>
          </a:p>
        </p:txBody>
      </p:sp>
    </p:spTree>
    <p:extLst>
      <p:ext uri="{BB962C8B-B14F-4D97-AF65-F5344CB8AC3E}">
        <p14:creationId xmlns:p14="http://schemas.microsoft.com/office/powerpoint/2010/main" val="5454508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FC001-DB68-6876-A800-EBEA8370B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97877-2AAB-ACAB-4EAD-AFADCEAFC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pPr lvl="0"/>
            <a:r>
              <a:rPr lang="en-US" altLang="zh-CN" dirty="0"/>
              <a:t>OpenAI</a:t>
            </a:r>
            <a:r>
              <a:rPr lang="zh-CN" altLang="en-US" dirty="0"/>
              <a:t> 的水滴石穿：</a:t>
            </a:r>
            <a:r>
              <a:rPr lang="en-US" altLang="zh-CN" dirty="0"/>
              <a:t>ChatGPT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BA8A45-D0AC-7D6C-8560-3315BC0D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A317F1-60DE-9315-B299-880AF17062FF}"/>
              </a:ext>
            </a:extLst>
          </p:cNvPr>
          <p:cNvSpPr txBox="1"/>
          <p:nvPr/>
        </p:nvSpPr>
        <p:spPr>
          <a:xfrm>
            <a:off x="660400" y="1292224"/>
            <a:ext cx="10858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Ouyang, Long, et al. </a:t>
            </a:r>
            <a:r>
              <a:rPr lang="en-US" altLang="zh-CN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"Training language models to follow instructions with human feedback." </a:t>
            </a:r>
            <a:r>
              <a:rPr lang="en-US" altLang="zh-CN" sz="16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Advances in neural information processing systems 35 (2022): 27730-27744.</a:t>
            </a:r>
            <a:endParaRPr lang="zh-CN" altLang="en-US" sz="16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FEEEF05-C11A-9903-A4BD-2281FA829230}"/>
              </a:ext>
            </a:extLst>
          </p:cNvPr>
          <p:cNvSpPr txBox="1"/>
          <p:nvPr/>
        </p:nvSpPr>
        <p:spPr>
          <a:xfrm>
            <a:off x="660400" y="2140524"/>
            <a:ext cx="513515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但是 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GPT 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系列模型有一个至关重要的问题：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幻觉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r>
              <a:rPr lang="zh-CN" altLang="en-US" dirty="0">
                <a:latin typeface="+mn-ea"/>
              </a:rPr>
              <a:t>作为预测概率的模型，你可以说它理解自然语言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也可以说它不理解（只是输出最可能的字）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所以，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GPT 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本身并不理解什么叫“正确 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/ 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错误”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这导致它经常在很简单的问题上犯低级错误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模型结构本身的进步只能帮我们到这里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该是人类打分员重新登场的时候了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0011AD-735A-5D17-D756-D9DD9A2CA4AC}"/>
              </a:ext>
            </a:extLst>
          </p:cNvPr>
          <p:cNvSpPr txBox="1"/>
          <p:nvPr/>
        </p:nvSpPr>
        <p:spPr>
          <a:xfrm>
            <a:off x="6096000" y="2140524"/>
            <a:ext cx="513515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最简单的人类打分机制：监督式微调（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SFT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）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latin typeface="+mn-ea"/>
              </a:rPr>
              <a:t>在一大堆相关问题上由人类写好正确的回答</a:t>
            </a:r>
            <a:endParaRPr lang="en-US" altLang="zh-CN" dirty="0"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然后对这些回答设计损失函数，更新预训练权重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很明显，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GPT 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并不能通过这种行为学会“对错”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但是它能在字面上学会“人类想要什么”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针对监督式微调的研究有很多，低秩微调等方法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也在现代大模型发展中很重要（第六节简单讲）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632226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DF521-B736-7553-49A5-852E46569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022C3-1CB9-0BD5-1CED-FFEB58362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pPr lvl="0"/>
            <a:r>
              <a:rPr lang="en-US" altLang="zh-CN" dirty="0"/>
              <a:t>OpenAI</a:t>
            </a:r>
            <a:r>
              <a:rPr lang="zh-CN" altLang="en-US" dirty="0"/>
              <a:t> 的水滴石穿：</a:t>
            </a:r>
            <a:r>
              <a:rPr lang="en-US" altLang="zh-CN" dirty="0"/>
              <a:t>ChatGPT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8D3C15-7C48-F771-DB45-1ECB09CC2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37FECD6-04C5-4EB2-AA05-C8D73BD2A3BC}"/>
              </a:ext>
            </a:extLst>
          </p:cNvPr>
          <p:cNvSpPr txBox="1"/>
          <p:nvPr/>
        </p:nvSpPr>
        <p:spPr>
          <a:xfrm>
            <a:off x="660400" y="1365271"/>
            <a:ext cx="51351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OpenAI 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并不满足于 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SFT ——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微调的理论并不新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b="1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一个新兴领域，强化学习，引发了他们的兴趣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r>
              <a:rPr lang="zh-CN" altLang="en-US" dirty="0">
                <a:latin typeface="+mn-ea"/>
              </a:rPr>
              <a:t>强化学习：智能体边与环境交互，边反馈边学习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这种学习模式中，机器生成反应，评分系统打分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并无所谓的数据标注环节！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4F14DA0-29DC-4490-7525-99F5899E6E0C}"/>
              </a:ext>
            </a:extLst>
          </p:cNvPr>
          <p:cNvSpPr txBox="1"/>
          <p:nvPr/>
        </p:nvSpPr>
        <p:spPr>
          <a:xfrm>
            <a:off x="6089650" y="1365270"/>
            <a:ext cx="513515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相对于大模型，人类标注的样本终究是精卫填海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b="1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应该尝试找一种针对大模型回答的自动打分系统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r>
              <a:rPr lang="zh-CN" altLang="en-US" dirty="0">
                <a:latin typeface="+mn-ea"/>
              </a:rPr>
              <a:t>答案呼之欲出：用大模型训练大模型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虽然人类写答案这件事情有点太劳民伤财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但让模型生成两种答案，人类做二选一还能做到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r>
              <a:rPr lang="zh-CN" altLang="en-US" dirty="0">
                <a:latin typeface="+mn-ea"/>
              </a:rPr>
              <a:t>设计打分器：人类的二分偏好 </a:t>
            </a:r>
            <a:r>
              <a:rPr lang="en-US" altLang="zh-CN" dirty="0">
                <a:latin typeface="+mn-ea"/>
              </a:rPr>
              <a:t>-&gt; </a:t>
            </a:r>
            <a:r>
              <a:rPr lang="zh-CN" altLang="en-US" dirty="0">
                <a:latin typeface="+mn-ea"/>
              </a:rPr>
              <a:t>答案的分数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没有什么模型比 </a:t>
            </a:r>
            <a:r>
              <a:rPr lang="en-US" altLang="zh-CN" dirty="0">
                <a:latin typeface="+mn-ea"/>
              </a:rPr>
              <a:t>GPT </a:t>
            </a:r>
            <a:r>
              <a:rPr lang="zh-CN" altLang="en-US" dirty="0">
                <a:latin typeface="+mn-ea"/>
              </a:rPr>
              <a:t>更适合理解自然语言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因此我们要训练一个</a:t>
            </a:r>
            <a:r>
              <a:rPr lang="en-US" altLang="zh-CN" dirty="0">
                <a:latin typeface="+mn-ea"/>
              </a:rPr>
              <a:t> GPT </a:t>
            </a:r>
            <a:r>
              <a:rPr lang="zh-CN" altLang="en-US" dirty="0">
                <a:latin typeface="+mn-ea"/>
              </a:rPr>
              <a:t>来产生分数！</a:t>
            </a:r>
            <a:endParaRPr lang="en-US" altLang="zh-CN" dirty="0">
              <a:latin typeface="+mn-ea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9E5E902-C30C-5454-1CB6-904DC18B5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747" y="4082466"/>
            <a:ext cx="4803914" cy="201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907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F5DF0-51EC-F966-833B-7E771216E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3F648-AB64-84D0-182F-078AB7970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pPr lvl="0"/>
            <a:r>
              <a:rPr lang="en-US" altLang="zh-CN" dirty="0"/>
              <a:t>OpenAI</a:t>
            </a:r>
            <a:r>
              <a:rPr lang="zh-CN" altLang="en-US" dirty="0"/>
              <a:t> 的水滴石穿：</a:t>
            </a:r>
            <a:r>
              <a:rPr lang="en-US" altLang="zh-CN" dirty="0"/>
              <a:t>ChatGPT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79F3E0-8703-F457-1BF3-BE051FDC0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6EE6B59-E51C-4012-5356-D86287F09CD4}"/>
              </a:ext>
            </a:extLst>
          </p:cNvPr>
          <p:cNvSpPr/>
          <p:nvPr/>
        </p:nvSpPr>
        <p:spPr>
          <a:xfrm>
            <a:off x="1126914" y="2158412"/>
            <a:ext cx="1401982" cy="4562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Masked Attn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346A04F-69BD-F4FC-F315-ACA36B920AF8}"/>
              </a:ext>
            </a:extLst>
          </p:cNvPr>
          <p:cNvSpPr/>
          <p:nvPr/>
        </p:nvSpPr>
        <p:spPr>
          <a:xfrm>
            <a:off x="1126914" y="2856474"/>
            <a:ext cx="1408331" cy="4562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Add &amp; Norm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066838-5DE8-2A8E-9DF1-C2F5868A174E}"/>
              </a:ext>
            </a:extLst>
          </p:cNvPr>
          <p:cNvSpPr/>
          <p:nvPr/>
        </p:nvSpPr>
        <p:spPr>
          <a:xfrm>
            <a:off x="1130089" y="3553415"/>
            <a:ext cx="1401981" cy="4562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MLP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79D7774-C9DB-D0F6-F706-557AA3B6C134}"/>
              </a:ext>
            </a:extLst>
          </p:cNvPr>
          <p:cNvSpPr/>
          <p:nvPr/>
        </p:nvSpPr>
        <p:spPr>
          <a:xfrm>
            <a:off x="1126914" y="4256292"/>
            <a:ext cx="1408331" cy="4562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Add &amp; Norm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587AB5E-4BFE-D707-844D-B798DEA273AC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1827905" y="1591146"/>
            <a:ext cx="3176" cy="567266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8A0069D9-0EBD-C239-D396-0E74C76C2574}"/>
              </a:ext>
            </a:extLst>
          </p:cNvPr>
          <p:cNvSpPr txBox="1"/>
          <p:nvPr/>
        </p:nvSpPr>
        <p:spPr>
          <a:xfrm>
            <a:off x="1908112" y="1551970"/>
            <a:ext cx="1408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Consolas" panose="020B0609020204030204" pitchFamily="49" charset="0"/>
              </a:rPr>
              <a:t>E(t) + PE(t)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24389880-634E-5AB0-721D-A0EAA1DC3F32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1827905" y="2614648"/>
            <a:ext cx="3175" cy="241826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23E1EB8-50CA-6CD5-6AFB-152DCDD4F0DB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1831080" y="4009651"/>
            <a:ext cx="0" cy="246641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连接符: 肘形 11">
            <a:extLst>
              <a:ext uri="{FF2B5EF4-FFF2-40B4-BE49-F238E27FC236}">
                <a16:creationId xmlns:a16="http://schemas.microsoft.com/office/drawing/2014/main" id="{4E1CA8A9-77ED-6BD6-B8C0-271A550312A3}"/>
              </a:ext>
            </a:extLst>
          </p:cNvPr>
          <p:cNvCxnSpPr>
            <a:cxnSpLocks/>
            <a:endCxn id="5" idx="3"/>
          </p:cNvCxnSpPr>
          <p:nvPr/>
        </p:nvCxnSpPr>
        <p:spPr>
          <a:xfrm rot="16200000" flipH="1">
            <a:off x="1627442" y="2176789"/>
            <a:ext cx="1111440" cy="704166"/>
          </a:xfrm>
          <a:prstGeom prst="bentConnector4">
            <a:avLst>
              <a:gd name="adj1" fmla="val -2992"/>
              <a:gd name="adj2" fmla="val 13246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21A0EF24-8536-9E4E-8D80-94C649CB0E4F}"/>
              </a:ext>
            </a:extLst>
          </p:cNvPr>
          <p:cNvSpPr/>
          <p:nvPr/>
        </p:nvSpPr>
        <p:spPr>
          <a:xfrm>
            <a:off x="1037124" y="2082881"/>
            <a:ext cx="1808522" cy="2706729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5F8BBE3-3169-462C-5CAE-0357F1E54DE2}"/>
              </a:ext>
            </a:extLst>
          </p:cNvPr>
          <p:cNvSpPr txBox="1"/>
          <p:nvPr/>
        </p:nvSpPr>
        <p:spPr>
          <a:xfrm>
            <a:off x="1941385" y="4875603"/>
            <a:ext cx="640800" cy="315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Consolas" panose="020B0609020204030204" pitchFamily="49" charset="0"/>
              </a:rPr>
              <a:t>E’(t)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7791BDF1-156E-6522-A5F2-B6E11B6AF8C2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831080" y="3312710"/>
            <a:ext cx="0" cy="240705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93B8018D-9816-A431-B3C1-00FD44495095}"/>
              </a:ext>
            </a:extLst>
          </p:cNvPr>
          <p:cNvCxnSpPr>
            <a:cxnSpLocks/>
            <a:endCxn id="7" idx="3"/>
          </p:cNvCxnSpPr>
          <p:nvPr/>
        </p:nvCxnSpPr>
        <p:spPr>
          <a:xfrm rot="16200000" flipH="1">
            <a:off x="1636770" y="3585935"/>
            <a:ext cx="1089612" cy="707338"/>
          </a:xfrm>
          <a:prstGeom prst="bentConnector4">
            <a:avLst>
              <a:gd name="adj1" fmla="val -388"/>
              <a:gd name="adj2" fmla="val 13231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7AB69FB-D643-A66F-127E-9BF855415C6F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 flipH="1">
            <a:off x="1827906" y="4712528"/>
            <a:ext cx="3174" cy="551642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4A4D2F08-AD00-6C0B-BE8F-978962F3CA4A}"/>
              </a:ext>
            </a:extLst>
          </p:cNvPr>
          <p:cNvSpPr/>
          <p:nvPr/>
        </p:nvSpPr>
        <p:spPr>
          <a:xfrm>
            <a:off x="1126915" y="5264170"/>
            <a:ext cx="1401981" cy="45623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MLP</a:t>
            </a:r>
            <a:endParaRPr lang="zh-CN" altLang="en-US" sz="1400" b="1" dirty="0">
              <a:solidFill>
                <a:schemeClr val="accent3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8437947-93AD-BB69-B125-970FAA728D4F}"/>
              </a:ext>
            </a:extLst>
          </p:cNvPr>
          <p:cNvSpPr txBox="1"/>
          <p:nvPr/>
        </p:nvSpPr>
        <p:spPr>
          <a:xfrm>
            <a:off x="2685683" y="5230678"/>
            <a:ext cx="2277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咱们不预测 </a:t>
            </a:r>
            <a:r>
              <a:rPr lang="en-US" altLang="zh-CN" sz="14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Token </a:t>
            </a:r>
            <a:r>
              <a:rPr lang="zh-CN" altLang="en-US" sz="14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了</a:t>
            </a:r>
            <a:endParaRPr lang="en-US" altLang="zh-CN" sz="1400" b="1" dirty="0">
              <a:solidFill>
                <a:schemeClr val="accent3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r>
              <a:rPr lang="zh-CN" altLang="en-US" sz="14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咱们改打分了</a:t>
            </a:r>
            <a:endParaRPr lang="en-US" altLang="zh-CN" sz="1400" b="1" dirty="0">
              <a:solidFill>
                <a:schemeClr val="accent3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0ADCCF7-5AAA-CFA8-56DC-E6D54BC8DC6A}"/>
              </a:ext>
            </a:extLst>
          </p:cNvPr>
          <p:cNvSpPr txBox="1"/>
          <p:nvPr/>
        </p:nvSpPr>
        <p:spPr>
          <a:xfrm>
            <a:off x="2935436" y="2201955"/>
            <a:ext cx="234238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Consolas" panose="020B0609020204030204" pitchFamily="49" charset="0"/>
              </a:rPr>
              <a:t>损失函数设计需要一点巧思</a:t>
            </a:r>
            <a:endParaRPr lang="en-US" altLang="zh-CN" sz="1400" dirty="0">
              <a:latin typeface="Consolas" panose="020B0609020204030204" pitchFamily="49" charset="0"/>
            </a:endParaRPr>
          </a:p>
          <a:p>
            <a:endParaRPr lang="en-US" altLang="zh-CN" sz="1400" dirty="0">
              <a:latin typeface="Consolas" panose="020B0609020204030204" pitchFamily="49" charset="0"/>
            </a:endParaRPr>
          </a:p>
          <a:p>
            <a:r>
              <a:rPr lang="zh-CN" altLang="en-US" sz="1400" dirty="0">
                <a:latin typeface="Consolas" panose="020B0609020204030204" pitchFamily="49" charset="0"/>
              </a:rPr>
              <a:t>我们有的数据：对回答 </a:t>
            </a:r>
            <a:r>
              <a:rPr lang="en-US" altLang="zh-CN" sz="1400" dirty="0">
                <a:latin typeface="Consolas" panose="020B0609020204030204" pitchFamily="49" charset="0"/>
              </a:rPr>
              <a:t>A/B </a:t>
            </a:r>
            <a:r>
              <a:rPr lang="zh-CN" altLang="en-US" sz="1400" dirty="0">
                <a:latin typeface="Consolas" panose="020B0609020204030204" pitchFamily="49" charset="0"/>
              </a:rPr>
              <a:t>人类偏好的比例</a:t>
            </a:r>
            <a:endParaRPr lang="en-US" altLang="zh-CN" sz="1400" dirty="0">
              <a:latin typeface="Consolas" panose="020B0609020204030204" pitchFamily="49" charset="0"/>
            </a:endParaRPr>
          </a:p>
          <a:p>
            <a:endParaRPr lang="en-US" altLang="zh-CN" sz="1400" b="1" dirty="0">
              <a:solidFill>
                <a:schemeClr val="accent3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r>
              <a:rPr lang="zh-CN" altLang="en-US" sz="14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优化目标：让模型给分拟合 </a:t>
            </a:r>
            <a:r>
              <a:rPr lang="en-US" altLang="zh-CN" sz="14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 </a:t>
            </a:r>
            <a:r>
              <a:rPr lang="zh-CN" altLang="en-US" sz="14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优于 </a:t>
            </a:r>
            <a:r>
              <a:rPr lang="en-US" altLang="zh-CN" sz="14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B </a:t>
            </a:r>
            <a:r>
              <a:rPr lang="zh-CN" altLang="en-US" sz="14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的概率</a:t>
            </a:r>
            <a:endParaRPr lang="en-US" altLang="zh-CN" sz="1400" b="1" dirty="0">
              <a:solidFill>
                <a:schemeClr val="accent3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endParaRPr lang="en-US" altLang="zh-CN" sz="1400" dirty="0">
              <a:latin typeface="Consolas" panose="020B0609020204030204" pitchFamily="49" charset="0"/>
            </a:endParaRPr>
          </a:p>
          <a:p>
            <a:r>
              <a:rPr lang="zh-CN" altLang="en-US" sz="1400" dirty="0">
                <a:latin typeface="Consolas" panose="020B0609020204030204" pitchFamily="49" charset="0"/>
              </a:rPr>
              <a:t>设计损失函数：</a:t>
            </a:r>
            <a:endParaRPr lang="en-US" altLang="zh-CN" sz="1400" dirty="0">
              <a:latin typeface="Consolas" panose="020B0609020204030204" pitchFamily="49" charset="0"/>
            </a:endParaRPr>
          </a:p>
          <a:p>
            <a:r>
              <a:rPr lang="en-US" altLang="zh-CN" sz="1400" b="1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sgm</a:t>
            </a:r>
            <a:r>
              <a:rPr lang="en-US" altLang="zh-CN" sz="14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score_A</a:t>
            </a:r>
            <a:r>
              <a:rPr lang="en-US" altLang="zh-CN" sz="14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– </a:t>
            </a:r>
            <a:r>
              <a:rPr lang="en-US" altLang="zh-CN" sz="1400" b="1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score_B</a:t>
            </a:r>
            <a:r>
              <a:rPr lang="en-US" altLang="zh-CN" sz="14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zh-CN" altLang="en-US" sz="1400" dirty="0">
                <a:latin typeface="Consolas" panose="020B0609020204030204" pitchFamily="49" charset="0"/>
              </a:rPr>
              <a:t>让这个和实际概率相等</a:t>
            </a:r>
            <a:endParaRPr lang="en-US" altLang="zh-CN" sz="1400" dirty="0">
              <a:latin typeface="Consolas" panose="020B0609020204030204" pitchFamily="49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D6EBB82-B2E3-1AF8-1179-1A69EC0FE80E}"/>
              </a:ext>
            </a:extLst>
          </p:cNvPr>
          <p:cNvSpPr txBox="1"/>
          <p:nvPr/>
        </p:nvSpPr>
        <p:spPr>
          <a:xfrm>
            <a:off x="6089650" y="1365270"/>
            <a:ext cx="513515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现在打分模型可以给任何回答打出一定的分数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再接下来就是根据一定行动原则（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PPO 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政策）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调整模型的参数（具体的会在第六节提一下）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简单来讲，就是模型一次生成若干个回答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收到打分模型反馈结果，然后对比观察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增加好于平均的回答的概率，减少反面教材概率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逐步调整自己的参数即可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en-US" altLang="zh-CN" b="1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InstructGPT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 以及后面的产品 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ChatGPT 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诞生了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83543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F8AE0-264B-E55A-12DD-5A6D45B0C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C36DC-417C-354F-63D7-B6EBCBF87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pPr lvl="0"/>
            <a:r>
              <a:rPr lang="zh-CN" altLang="en-US" dirty="0"/>
              <a:t>人类历史的小小里程碑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D9441E-4C02-22DC-748E-CA058BD5C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99033B2-CE34-B523-AAA2-85899B038092}"/>
              </a:ext>
            </a:extLst>
          </p:cNvPr>
          <p:cNvSpPr txBox="1"/>
          <p:nvPr/>
        </p:nvSpPr>
        <p:spPr>
          <a:xfrm>
            <a:off x="660400" y="1318537"/>
            <a:ext cx="513515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2022 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年 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11 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月 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30 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日，一个将要载入史册的日子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endParaRPr lang="en-US" altLang="zh-CN" b="1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那个时候我正好得了新冠在家躺着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突然看到 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OpenAI 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发了一个新东西叫 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ChatGPT</a:t>
            </a: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那个时候我可不懂什么 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GPT 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也不懂强化学习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但是我用过 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GPT-3</a:t>
            </a:r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，我知道它会是什么水平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我发着烧打开了他们的官网</a:t>
            </a:r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没有煽情的时间，剩下的故事就不用我来讲了</a:t>
            </a:r>
            <a:endParaRPr lang="en-US" altLang="zh-CN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796EDE6-84A7-C6E1-BB43-01AD4DF28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2" r="1"/>
          <a:stretch>
            <a:fillRect/>
          </a:stretch>
        </p:blipFill>
        <p:spPr>
          <a:xfrm>
            <a:off x="6396443" y="1318537"/>
            <a:ext cx="4652485" cy="457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91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E3B6C-42B3-4C83-A3AA-003A19366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pPr lvl="0"/>
            <a:r>
              <a:rPr lang="zh-CN" altLang="en-US" dirty="0"/>
              <a:t>什么是人工智能？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E56927-04D0-FB43-72E2-620718CE2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9B7895A-9E02-799B-8340-B7A887654BB3}"/>
              </a:ext>
            </a:extLst>
          </p:cNvPr>
          <p:cNvSpPr txBox="1"/>
          <p:nvPr/>
        </p:nvSpPr>
        <p:spPr>
          <a:xfrm>
            <a:off x="660400" y="1361130"/>
            <a:ext cx="5435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搜索引擎算是人工智能吗？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最短路径算法算是人工智能吗？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定速巡航算是人工智能吗？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下棋算法算是人工智能吗？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以上所有问题的特征是人类可解释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它们也算人工智能，但是是人类教学的人工智能</a:t>
            </a:r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75E323E-4803-B522-F65C-3BEF929F25DD}"/>
              </a:ext>
            </a:extLst>
          </p:cNvPr>
          <p:cNvSpPr txBox="1"/>
          <p:nvPr/>
        </p:nvSpPr>
        <p:spPr>
          <a:xfrm>
            <a:off x="6446872" y="1361130"/>
            <a:ext cx="6096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图片分类</a:t>
            </a:r>
            <a:r>
              <a:rPr lang="en-US" altLang="zh-CN" dirty="0"/>
              <a:t>/</a:t>
            </a:r>
            <a:r>
              <a:rPr lang="zh-CN" altLang="en-US" dirty="0"/>
              <a:t>生成肯定是人工智能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机器翻译肯定是人工智能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癌症诊断算法肯定是人工智能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大模型肯定是人工智能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这些问题人类无法理解机器在做什么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它们是依靠“自己学习”的人工智能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3849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7FE30-9019-4199-8B86-528848CDA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0365B-2D07-DE97-2143-42435B8EF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4635" y="1737304"/>
            <a:ext cx="4674265" cy="1036670"/>
          </a:xfrm>
        </p:spPr>
        <p:txBody>
          <a:bodyPr>
            <a:normAutofit/>
          </a:bodyPr>
          <a:lstStyle/>
          <a:p>
            <a:pPr lvl="0"/>
            <a:r>
              <a:rPr lang="zh-CN" altLang="en-US" dirty="0"/>
              <a:t>大模型时代其二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88F1B-B423-A91F-9EF2-E7A602CE8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4635" y="2788113"/>
            <a:ext cx="4674265" cy="3810034"/>
          </a:xfrm>
        </p:spPr>
        <p:txBody>
          <a:bodyPr/>
          <a:lstStyle/>
          <a:p>
            <a:pPr lvl="0"/>
            <a:r>
              <a:rPr lang="en-US" altLang="zh-CN" dirty="0" err="1"/>
              <a:t>ViT</a:t>
            </a:r>
            <a:r>
              <a:rPr lang="en-US" altLang="zh-CN" dirty="0"/>
              <a:t>, CLIP, Diffusion, Stable Diffusion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BB677-9F6B-923F-D062-4F8030D5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194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B2E44-54A9-0DC9-B5EE-924D4403D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45184-3323-E5B4-F78E-721BE19E3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pPr lvl="0"/>
            <a:r>
              <a:rPr lang="zh-CN" altLang="en-US" dirty="0"/>
              <a:t>新世纪图片推理：</a:t>
            </a:r>
            <a:r>
              <a:rPr lang="en-US" altLang="zh-CN" dirty="0"/>
              <a:t>Vision Transformers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AA0909-68BE-7A85-68AA-A2F7425C3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652F775-1B4B-6F85-D4E4-A55C83425B21}"/>
              </a:ext>
            </a:extLst>
          </p:cNvPr>
          <p:cNvSpPr txBox="1"/>
          <p:nvPr/>
        </p:nvSpPr>
        <p:spPr>
          <a:xfrm>
            <a:off x="660400" y="1292224"/>
            <a:ext cx="10858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Dosovitskiy</a:t>
            </a:r>
            <a:r>
              <a:rPr lang="en-US" altLang="zh-CN" sz="16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, Alexey, et al. </a:t>
            </a:r>
            <a:r>
              <a:rPr lang="en-US" altLang="zh-CN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"An image is worth 16x16 words: Transformers for image recognition at scale." </a:t>
            </a:r>
            <a:r>
              <a:rPr lang="en-US" altLang="zh-CN" sz="1600" dirty="0" err="1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arXiv</a:t>
            </a:r>
            <a:r>
              <a:rPr lang="en-US" altLang="zh-CN" sz="16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 preprint arXiv:2010.11929 (2020).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E8AD8CB-EDDA-0772-4E6E-BF105235F1A5}"/>
              </a:ext>
            </a:extLst>
          </p:cNvPr>
          <p:cNvSpPr txBox="1"/>
          <p:nvPr/>
        </p:nvSpPr>
        <p:spPr>
          <a:xfrm>
            <a:off x="673100" y="2140524"/>
            <a:ext cx="513515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在自然语言处理领域被 </a:t>
            </a:r>
            <a:r>
              <a:rPr lang="en-US" altLang="zh-CN" dirty="0">
                <a:latin typeface="+mn-ea"/>
              </a:rPr>
              <a:t>Transformer </a:t>
            </a:r>
            <a:r>
              <a:rPr lang="zh-CN" altLang="en-US" dirty="0">
                <a:latin typeface="+mn-ea"/>
              </a:rPr>
              <a:t>革命的同时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视觉研究者们也在逐渐跟上潮流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TF 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结构并没有受制于一个偏好的模态 </a:t>
            </a:r>
            <a:r>
              <a:rPr lang="en-US" altLang="zh-CN" dirty="0">
                <a:latin typeface="+mn-ea"/>
              </a:rPr>
              <a:t>(Modality)</a:t>
            </a: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不像 </a:t>
            </a:r>
            <a:r>
              <a:rPr lang="en-US" altLang="zh-CN" dirty="0">
                <a:latin typeface="+mn-ea"/>
              </a:rPr>
              <a:t>RNN </a:t>
            </a:r>
            <a:r>
              <a:rPr lang="zh-CN" altLang="en-US" dirty="0">
                <a:latin typeface="+mn-ea"/>
              </a:rPr>
              <a:t>只能比较好地用于自然语言任务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只要能给图片想出一种新潮的编码模式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利用好 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Transformer 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提供的“强大全局视野”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Transformer </a:t>
            </a:r>
            <a:r>
              <a:rPr lang="zh-CN" altLang="en-US" dirty="0">
                <a:latin typeface="+mn-ea"/>
              </a:rPr>
              <a:t>没有理由不是一种优秀的识图模型</a:t>
            </a:r>
            <a:endParaRPr lang="en-US" altLang="zh-CN" dirty="0">
              <a:latin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068BCC2-B87E-A377-2178-89D1C695F9C7}"/>
              </a:ext>
            </a:extLst>
          </p:cNvPr>
          <p:cNvSpPr txBox="1"/>
          <p:nvPr/>
        </p:nvSpPr>
        <p:spPr>
          <a:xfrm>
            <a:off x="6096000" y="2140524"/>
            <a:ext cx="513515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识图任务是自然的全局视野 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-&gt; 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受限输出任务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一个像 </a:t>
            </a:r>
            <a:r>
              <a:rPr lang="en-US" altLang="zh-CN" dirty="0">
                <a:latin typeface="+mn-ea"/>
              </a:rPr>
              <a:t>BERT </a:t>
            </a:r>
            <a:r>
              <a:rPr lang="zh-CN" altLang="en-US" dirty="0">
                <a:latin typeface="+mn-ea"/>
              </a:rPr>
              <a:t>一样的纯 </a:t>
            </a:r>
            <a:r>
              <a:rPr lang="en-US" altLang="zh-CN" dirty="0">
                <a:latin typeface="+mn-ea"/>
              </a:rPr>
              <a:t>Encoder </a:t>
            </a:r>
            <a:r>
              <a:rPr lang="zh-CN" altLang="en-US" dirty="0">
                <a:latin typeface="+mn-ea"/>
              </a:rPr>
              <a:t>架构呼之欲出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但是如何把二维图像进行一维 </a:t>
            </a:r>
            <a:r>
              <a:rPr lang="en-US" altLang="zh-CN" dirty="0">
                <a:latin typeface="+mn-ea"/>
              </a:rPr>
              <a:t>Embedding </a:t>
            </a:r>
            <a:r>
              <a:rPr lang="zh-CN" altLang="en-US" dirty="0">
                <a:latin typeface="+mn-ea"/>
              </a:rPr>
              <a:t>呢？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传统模型时代（以及 </a:t>
            </a:r>
            <a:r>
              <a:rPr lang="en-US" altLang="zh-CN" dirty="0">
                <a:latin typeface="+mn-ea"/>
              </a:rPr>
              <a:t>VAE</a:t>
            </a:r>
            <a:r>
              <a:rPr lang="zh-CN" altLang="en-US" dirty="0">
                <a:latin typeface="+mn-ea"/>
              </a:rPr>
              <a:t>）的实践告诉我们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一个图片是无法用一个向量表示的</a:t>
            </a:r>
            <a:r>
              <a:rPr lang="en-US" altLang="zh-CN" dirty="0">
                <a:latin typeface="+mn-ea"/>
              </a:rPr>
              <a:t>——</a:t>
            </a:r>
            <a:r>
              <a:rPr lang="zh-CN" altLang="en-US" dirty="0">
                <a:latin typeface="+mn-ea"/>
              </a:rPr>
              <a:t>信息太多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大脑解放：信息太多，我就给它拆开不就行了？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66932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22FE7-58B8-EF3E-8041-A55D0F7CE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04DCF-A603-7663-F23F-FFA988BA8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pPr lvl="0"/>
            <a:r>
              <a:rPr lang="zh-CN" altLang="en-US" dirty="0"/>
              <a:t>新世纪图片推理：</a:t>
            </a:r>
            <a:r>
              <a:rPr lang="en-US" altLang="zh-CN" dirty="0"/>
              <a:t>Vision Transformers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B071EE-A2A0-94F2-DBAB-A5CF6303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8C248E9-988D-3D57-3561-64C78B8B59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94" b="4086"/>
          <a:stretch>
            <a:fillRect/>
          </a:stretch>
        </p:blipFill>
        <p:spPr bwMode="auto">
          <a:xfrm>
            <a:off x="1156474" y="3707726"/>
            <a:ext cx="3604260" cy="2425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213E570-77DF-1AE1-49D4-6205408F18FF}"/>
              </a:ext>
            </a:extLst>
          </p:cNvPr>
          <p:cNvSpPr txBox="1"/>
          <p:nvPr/>
        </p:nvSpPr>
        <p:spPr>
          <a:xfrm>
            <a:off x="660400" y="1352550"/>
            <a:ext cx="51351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n-ea"/>
              </a:rPr>
              <a:t>Google </a:t>
            </a:r>
            <a:r>
              <a:rPr lang="zh-CN" altLang="en-US" dirty="0">
                <a:latin typeface="+mn-ea"/>
              </a:rPr>
              <a:t>团队基于他们 </a:t>
            </a:r>
            <a:r>
              <a:rPr lang="en-US" altLang="zh-CN" dirty="0">
                <a:latin typeface="+mn-ea"/>
              </a:rPr>
              <a:t>BERT </a:t>
            </a:r>
            <a:r>
              <a:rPr lang="zh-CN" altLang="en-US" dirty="0">
                <a:latin typeface="+mn-ea"/>
              </a:rPr>
              <a:t>的经验占得先机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他们把图片输入拆成 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16*16 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或者 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14*14 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的块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每一个小块通过 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Embedding 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网络计算为向量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14*14*16*16 = 224*224</a:t>
            </a:r>
            <a:r>
              <a:rPr lang="zh-CN" altLang="en-US" dirty="0">
                <a:latin typeface="+mn-ea"/>
              </a:rPr>
              <a:t>，论文题目由此而来</a:t>
            </a:r>
            <a:endParaRPr lang="en-US" altLang="zh-CN" dirty="0">
              <a:latin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5A8DCDB-EEA6-B1FF-C094-65B07E430B5E}"/>
              </a:ext>
            </a:extLst>
          </p:cNvPr>
          <p:cNvSpPr/>
          <p:nvPr/>
        </p:nvSpPr>
        <p:spPr>
          <a:xfrm>
            <a:off x="1156474" y="3707726"/>
            <a:ext cx="600710" cy="606384"/>
          </a:xfrm>
          <a:prstGeom prst="rect">
            <a:avLst/>
          </a:prstGeom>
          <a:solidFill>
            <a:schemeClr val="accent4">
              <a:alpha val="5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7BBDCFB-0335-DDFB-1B42-DB2BD885964E}"/>
              </a:ext>
            </a:extLst>
          </p:cNvPr>
          <p:cNvSpPr/>
          <p:nvPr/>
        </p:nvSpPr>
        <p:spPr>
          <a:xfrm>
            <a:off x="1156474" y="4314110"/>
            <a:ext cx="600710" cy="606384"/>
          </a:xfrm>
          <a:prstGeom prst="rect">
            <a:avLst/>
          </a:prstGeom>
          <a:solidFill>
            <a:schemeClr val="accent4">
              <a:alpha val="5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80CA0F8-6E3D-6A6F-BBC8-1AA86D211D6F}"/>
              </a:ext>
            </a:extLst>
          </p:cNvPr>
          <p:cNvSpPr/>
          <p:nvPr/>
        </p:nvSpPr>
        <p:spPr>
          <a:xfrm>
            <a:off x="1156474" y="4920494"/>
            <a:ext cx="600710" cy="606384"/>
          </a:xfrm>
          <a:prstGeom prst="rect">
            <a:avLst/>
          </a:prstGeom>
          <a:solidFill>
            <a:schemeClr val="accent4">
              <a:alpha val="5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D68E7D1-52CA-8912-2A14-2E8FEF23110B}"/>
              </a:ext>
            </a:extLst>
          </p:cNvPr>
          <p:cNvSpPr/>
          <p:nvPr/>
        </p:nvSpPr>
        <p:spPr>
          <a:xfrm>
            <a:off x="1156474" y="5526878"/>
            <a:ext cx="600710" cy="606384"/>
          </a:xfrm>
          <a:prstGeom prst="rect">
            <a:avLst/>
          </a:prstGeom>
          <a:solidFill>
            <a:schemeClr val="accent4">
              <a:alpha val="5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3646617-70C2-2CA9-F525-A7F7E38D340C}"/>
              </a:ext>
            </a:extLst>
          </p:cNvPr>
          <p:cNvSpPr/>
          <p:nvPr/>
        </p:nvSpPr>
        <p:spPr>
          <a:xfrm>
            <a:off x="1757184" y="3707726"/>
            <a:ext cx="600710" cy="606384"/>
          </a:xfrm>
          <a:prstGeom prst="rect">
            <a:avLst/>
          </a:prstGeom>
          <a:solidFill>
            <a:schemeClr val="accent4">
              <a:alpha val="5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731BC61-6080-91F8-48F5-9411D8F72EBF}"/>
              </a:ext>
            </a:extLst>
          </p:cNvPr>
          <p:cNvSpPr/>
          <p:nvPr/>
        </p:nvSpPr>
        <p:spPr>
          <a:xfrm>
            <a:off x="2357894" y="3707726"/>
            <a:ext cx="600710" cy="606384"/>
          </a:xfrm>
          <a:prstGeom prst="rect">
            <a:avLst/>
          </a:prstGeom>
          <a:solidFill>
            <a:schemeClr val="accent4">
              <a:alpha val="5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87A1CD3-E043-FABD-9AD3-1AAA63A05A1D}"/>
              </a:ext>
            </a:extLst>
          </p:cNvPr>
          <p:cNvSpPr/>
          <p:nvPr/>
        </p:nvSpPr>
        <p:spPr>
          <a:xfrm>
            <a:off x="2958604" y="3707726"/>
            <a:ext cx="600710" cy="606384"/>
          </a:xfrm>
          <a:prstGeom prst="rect">
            <a:avLst/>
          </a:prstGeom>
          <a:solidFill>
            <a:schemeClr val="accent4">
              <a:alpha val="5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E29B047-45B8-E243-B4CA-E386D22F7D92}"/>
              </a:ext>
            </a:extLst>
          </p:cNvPr>
          <p:cNvSpPr/>
          <p:nvPr/>
        </p:nvSpPr>
        <p:spPr>
          <a:xfrm>
            <a:off x="3559314" y="3707726"/>
            <a:ext cx="600710" cy="606384"/>
          </a:xfrm>
          <a:prstGeom prst="rect">
            <a:avLst/>
          </a:prstGeom>
          <a:solidFill>
            <a:schemeClr val="accent4">
              <a:alpha val="5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7292A5B-9CB8-DFB6-0972-C0E622E667A4}"/>
              </a:ext>
            </a:extLst>
          </p:cNvPr>
          <p:cNvSpPr/>
          <p:nvPr/>
        </p:nvSpPr>
        <p:spPr>
          <a:xfrm>
            <a:off x="4160024" y="3707726"/>
            <a:ext cx="600710" cy="606384"/>
          </a:xfrm>
          <a:prstGeom prst="rect">
            <a:avLst/>
          </a:prstGeom>
          <a:solidFill>
            <a:schemeClr val="accent4">
              <a:alpha val="5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3554BDB-5B67-E5BB-233D-D6783C728325}"/>
              </a:ext>
            </a:extLst>
          </p:cNvPr>
          <p:cNvSpPr/>
          <p:nvPr/>
        </p:nvSpPr>
        <p:spPr>
          <a:xfrm>
            <a:off x="1757184" y="4314110"/>
            <a:ext cx="600710" cy="606384"/>
          </a:xfrm>
          <a:prstGeom prst="rect">
            <a:avLst/>
          </a:prstGeom>
          <a:solidFill>
            <a:schemeClr val="accent4">
              <a:alpha val="5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1271941-44DA-B514-C035-8F7D783C55F2}"/>
              </a:ext>
            </a:extLst>
          </p:cNvPr>
          <p:cNvSpPr/>
          <p:nvPr/>
        </p:nvSpPr>
        <p:spPr>
          <a:xfrm>
            <a:off x="2357894" y="4314110"/>
            <a:ext cx="600710" cy="606384"/>
          </a:xfrm>
          <a:prstGeom prst="rect">
            <a:avLst/>
          </a:prstGeom>
          <a:solidFill>
            <a:schemeClr val="accent4">
              <a:alpha val="5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A023C81-A4A6-5212-3430-0661BD7F7CF1}"/>
              </a:ext>
            </a:extLst>
          </p:cNvPr>
          <p:cNvSpPr/>
          <p:nvPr/>
        </p:nvSpPr>
        <p:spPr>
          <a:xfrm>
            <a:off x="2958604" y="4314110"/>
            <a:ext cx="600710" cy="606384"/>
          </a:xfrm>
          <a:prstGeom prst="rect">
            <a:avLst/>
          </a:prstGeom>
          <a:solidFill>
            <a:schemeClr val="accent4">
              <a:alpha val="5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365B565-1EE4-E7AC-306F-99EEA94EF423}"/>
              </a:ext>
            </a:extLst>
          </p:cNvPr>
          <p:cNvSpPr/>
          <p:nvPr/>
        </p:nvSpPr>
        <p:spPr>
          <a:xfrm>
            <a:off x="3559314" y="4314110"/>
            <a:ext cx="600710" cy="606384"/>
          </a:xfrm>
          <a:prstGeom prst="rect">
            <a:avLst/>
          </a:prstGeom>
          <a:solidFill>
            <a:schemeClr val="accent4">
              <a:alpha val="5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8697A1E-4FFF-71AB-BC6F-377F982C594F}"/>
              </a:ext>
            </a:extLst>
          </p:cNvPr>
          <p:cNvSpPr/>
          <p:nvPr/>
        </p:nvSpPr>
        <p:spPr>
          <a:xfrm>
            <a:off x="4160024" y="4314110"/>
            <a:ext cx="600710" cy="606384"/>
          </a:xfrm>
          <a:prstGeom prst="rect">
            <a:avLst/>
          </a:prstGeom>
          <a:solidFill>
            <a:schemeClr val="accent4">
              <a:alpha val="5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83BF43A-B9D1-9B36-B43C-82304804FBB6}"/>
              </a:ext>
            </a:extLst>
          </p:cNvPr>
          <p:cNvSpPr/>
          <p:nvPr/>
        </p:nvSpPr>
        <p:spPr>
          <a:xfrm>
            <a:off x="1757184" y="4920494"/>
            <a:ext cx="600710" cy="606384"/>
          </a:xfrm>
          <a:prstGeom prst="rect">
            <a:avLst/>
          </a:prstGeom>
          <a:solidFill>
            <a:schemeClr val="accent4">
              <a:alpha val="5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04F5171-53EB-C293-2BE5-14AB237FD01B}"/>
              </a:ext>
            </a:extLst>
          </p:cNvPr>
          <p:cNvSpPr/>
          <p:nvPr/>
        </p:nvSpPr>
        <p:spPr>
          <a:xfrm>
            <a:off x="2357894" y="4920494"/>
            <a:ext cx="600710" cy="606384"/>
          </a:xfrm>
          <a:prstGeom prst="rect">
            <a:avLst/>
          </a:prstGeom>
          <a:solidFill>
            <a:schemeClr val="accent4">
              <a:alpha val="5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D0CCCF6-B67D-193C-2B1C-BD05E7C21D60}"/>
              </a:ext>
            </a:extLst>
          </p:cNvPr>
          <p:cNvSpPr/>
          <p:nvPr/>
        </p:nvSpPr>
        <p:spPr>
          <a:xfrm>
            <a:off x="2958604" y="4920494"/>
            <a:ext cx="600710" cy="606384"/>
          </a:xfrm>
          <a:prstGeom prst="rect">
            <a:avLst/>
          </a:prstGeom>
          <a:solidFill>
            <a:schemeClr val="accent4">
              <a:alpha val="5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38E1BE1-C8FC-983E-FFF9-0EEE12CC84CB}"/>
              </a:ext>
            </a:extLst>
          </p:cNvPr>
          <p:cNvSpPr/>
          <p:nvPr/>
        </p:nvSpPr>
        <p:spPr>
          <a:xfrm>
            <a:off x="3559314" y="4920494"/>
            <a:ext cx="600710" cy="606384"/>
          </a:xfrm>
          <a:prstGeom prst="rect">
            <a:avLst/>
          </a:prstGeom>
          <a:solidFill>
            <a:schemeClr val="accent4">
              <a:alpha val="5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6516AC7-B548-34D0-173F-EB739F3E1A54}"/>
              </a:ext>
            </a:extLst>
          </p:cNvPr>
          <p:cNvSpPr/>
          <p:nvPr/>
        </p:nvSpPr>
        <p:spPr>
          <a:xfrm>
            <a:off x="4160024" y="4920494"/>
            <a:ext cx="600710" cy="606384"/>
          </a:xfrm>
          <a:prstGeom prst="rect">
            <a:avLst/>
          </a:prstGeom>
          <a:solidFill>
            <a:schemeClr val="accent4">
              <a:alpha val="5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9FE0635-4D1E-DB53-D57D-8404073D980E}"/>
              </a:ext>
            </a:extLst>
          </p:cNvPr>
          <p:cNvSpPr/>
          <p:nvPr/>
        </p:nvSpPr>
        <p:spPr>
          <a:xfrm>
            <a:off x="1757184" y="5526878"/>
            <a:ext cx="600710" cy="606384"/>
          </a:xfrm>
          <a:prstGeom prst="rect">
            <a:avLst/>
          </a:prstGeom>
          <a:solidFill>
            <a:schemeClr val="accent4">
              <a:alpha val="5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D5C1555-CB16-130C-7DB6-AD635809C20F}"/>
              </a:ext>
            </a:extLst>
          </p:cNvPr>
          <p:cNvSpPr/>
          <p:nvPr/>
        </p:nvSpPr>
        <p:spPr>
          <a:xfrm>
            <a:off x="2357894" y="5526878"/>
            <a:ext cx="600710" cy="606384"/>
          </a:xfrm>
          <a:prstGeom prst="rect">
            <a:avLst/>
          </a:prstGeom>
          <a:solidFill>
            <a:schemeClr val="accent4">
              <a:alpha val="5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578B86E1-58AD-D525-F8E6-10C048574011}"/>
              </a:ext>
            </a:extLst>
          </p:cNvPr>
          <p:cNvSpPr/>
          <p:nvPr/>
        </p:nvSpPr>
        <p:spPr>
          <a:xfrm>
            <a:off x="2958604" y="5526878"/>
            <a:ext cx="600710" cy="606384"/>
          </a:xfrm>
          <a:prstGeom prst="rect">
            <a:avLst/>
          </a:prstGeom>
          <a:solidFill>
            <a:schemeClr val="accent4">
              <a:alpha val="5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0E4C8651-5B85-7B2E-147D-2F3A29FB3A9C}"/>
              </a:ext>
            </a:extLst>
          </p:cNvPr>
          <p:cNvSpPr/>
          <p:nvPr/>
        </p:nvSpPr>
        <p:spPr>
          <a:xfrm>
            <a:off x="3559314" y="5526878"/>
            <a:ext cx="600710" cy="606384"/>
          </a:xfrm>
          <a:prstGeom prst="rect">
            <a:avLst/>
          </a:prstGeom>
          <a:solidFill>
            <a:schemeClr val="accent4">
              <a:alpha val="5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5021BB6-1A13-5A55-11C6-CA27FE8ACD6F}"/>
              </a:ext>
            </a:extLst>
          </p:cNvPr>
          <p:cNvSpPr/>
          <p:nvPr/>
        </p:nvSpPr>
        <p:spPr>
          <a:xfrm>
            <a:off x="4160024" y="5526878"/>
            <a:ext cx="600710" cy="606384"/>
          </a:xfrm>
          <a:prstGeom prst="rect">
            <a:avLst/>
          </a:prstGeom>
          <a:solidFill>
            <a:schemeClr val="accent4">
              <a:alpha val="5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连接符: 肘形 47">
            <a:extLst>
              <a:ext uri="{FF2B5EF4-FFF2-40B4-BE49-F238E27FC236}">
                <a16:creationId xmlns:a16="http://schemas.microsoft.com/office/drawing/2014/main" id="{D05560F3-56BA-8723-09A0-A608314916D9}"/>
              </a:ext>
            </a:extLst>
          </p:cNvPr>
          <p:cNvCxnSpPr>
            <a:cxnSpLocks/>
            <a:stCxn id="43" idx="3"/>
            <a:endCxn id="52" idx="1"/>
          </p:cNvCxnSpPr>
          <p:nvPr/>
        </p:nvCxnSpPr>
        <p:spPr>
          <a:xfrm flipV="1">
            <a:off x="4760734" y="1580668"/>
            <a:ext cx="1730914" cy="4249402"/>
          </a:xfrm>
          <a:prstGeom prst="bentConnector3">
            <a:avLst>
              <a:gd name="adj1" fmla="val 6222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FD16B8BC-F87F-824A-746E-B1FAF9868836}"/>
              </a:ext>
            </a:extLst>
          </p:cNvPr>
          <p:cNvSpPr/>
          <p:nvPr/>
        </p:nvSpPr>
        <p:spPr>
          <a:xfrm>
            <a:off x="6491648" y="1352550"/>
            <a:ext cx="1408331" cy="4562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Neural Net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1AEC5CA-D0FF-D518-8100-BCA0B4712D38}"/>
              </a:ext>
            </a:extLst>
          </p:cNvPr>
          <p:cNvSpPr/>
          <p:nvPr/>
        </p:nvSpPr>
        <p:spPr>
          <a:xfrm>
            <a:off x="6486059" y="2471965"/>
            <a:ext cx="1401982" cy="4562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Attn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5E0AF635-906C-195B-E098-2B7A03E963A3}"/>
              </a:ext>
            </a:extLst>
          </p:cNvPr>
          <p:cNvSpPr/>
          <p:nvPr/>
        </p:nvSpPr>
        <p:spPr>
          <a:xfrm>
            <a:off x="6486059" y="3170027"/>
            <a:ext cx="1408331" cy="4562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Add &amp; Norm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DE81BB73-2150-2E23-F053-C9F1A04C516B}"/>
              </a:ext>
            </a:extLst>
          </p:cNvPr>
          <p:cNvSpPr/>
          <p:nvPr/>
        </p:nvSpPr>
        <p:spPr>
          <a:xfrm>
            <a:off x="6486059" y="3868089"/>
            <a:ext cx="1401981" cy="4562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MLP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484E75C0-DE40-3942-2BD6-F0F1B72BAABE}"/>
              </a:ext>
            </a:extLst>
          </p:cNvPr>
          <p:cNvSpPr/>
          <p:nvPr/>
        </p:nvSpPr>
        <p:spPr>
          <a:xfrm>
            <a:off x="6482883" y="4566151"/>
            <a:ext cx="1408331" cy="4562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Add &amp; Norm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E3EB9761-6A47-5064-40C8-2634205F0702}"/>
              </a:ext>
            </a:extLst>
          </p:cNvPr>
          <p:cNvCxnSpPr>
            <a:cxnSpLocks/>
            <a:stCxn id="52" idx="2"/>
            <a:endCxn id="54" idx="0"/>
          </p:cNvCxnSpPr>
          <p:nvPr/>
        </p:nvCxnSpPr>
        <p:spPr>
          <a:xfrm flipH="1">
            <a:off x="7187050" y="1808786"/>
            <a:ext cx="8764" cy="663179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AC541394-418C-EC01-C5D4-899FBF53A2C0}"/>
              </a:ext>
            </a:extLst>
          </p:cNvPr>
          <p:cNvSpPr txBox="1"/>
          <p:nvPr/>
        </p:nvSpPr>
        <p:spPr>
          <a:xfrm>
            <a:off x="7300530" y="1889387"/>
            <a:ext cx="1408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Consolas" panose="020B0609020204030204" pitchFamily="49" charset="0"/>
              </a:rPr>
              <a:t>E(t)</a:t>
            </a:r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F936CEFD-2C87-66E8-639E-D24882EC2490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>
            <a:off x="7187050" y="2928201"/>
            <a:ext cx="3175" cy="241826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E61E6F5D-4EDC-CFEB-48F0-D842CD1E6FB9}"/>
              </a:ext>
            </a:extLst>
          </p:cNvPr>
          <p:cNvCxnSpPr>
            <a:cxnSpLocks/>
            <a:stCxn id="55" idx="2"/>
            <a:endCxn id="56" idx="0"/>
          </p:cNvCxnSpPr>
          <p:nvPr/>
        </p:nvCxnSpPr>
        <p:spPr>
          <a:xfrm flipH="1">
            <a:off x="7187050" y="3626263"/>
            <a:ext cx="3175" cy="241826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910171B8-3B63-8EEF-90C4-016D1406696C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 flipH="1">
            <a:off x="7187049" y="4324325"/>
            <a:ext cx="1" cy="241826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3" name="连接符: 肘形 62">
            <a:extLst>
              <a:ext uri="{FF2B5EF4-FFF2-40B4-BE49-F238E27FC236}">
                <a16:creationId xmlns:a16="http://schemas.microsoft.com/office/drawing/2014/main" id="{320C96D0-BEED-8A91-854F-9A5F9C2A06AB}"/>
              </a:ext>
            </a:extLst>
          </p:cNvPr>
          <p:cNvCxnSpPr>
            <a:cxnSpLocks/>
            <a:endCxn id="55" idx="3"/>
          </p:cNvCxnSpPr>
          <p:nvPr/>
        </p:nvCxnSpPr>
        <p:spPr>
          <a:xfrm rot="16200000" flipH="1">
            <a:off x="6984999" y="2488754"/>
            <a:ext cx="1111440" cy="707341"/>
          </a:xfrm>
          <a:prstGeom prst="bentConnector4">
            <a:avLst>
              <a:gd name="adj1" fmla="val -1079"/>
              <a:gd name="adj2" fmla="val 13231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连接符: 肘形 63">
            <a:extLst>
              <a:ext uri="{FF2B5EF4-FFF2-40B4-BE49-F238E27FC236}">
                <a16:creationId xmlns:a16="http://schemas.microsoft.com/office/drawing/2014/main" id="{404B1021-8D2C-06D0-9AAD-91F693DAF1C5}"/>
              </a:ext>
            </a:extLst>
          </p:cNvPr>
          <p:cNvCxnSpPr>
            <a:cxnSpLocks/>
            <a:endCxn id="57" idx="3"/>
          </p:cNvCxnSpPr>
          <p:nvPr/>
        </p:nvCxnSpPr>
        <p:spPr>
          <a:xfrm rot="16200000" flipH="1">
            <a:off x="7005129" y="3908184"/>
            <a:ext cx="1068004" cy="704166"/>
          </a:xfrm>
          <a:prstGeom prst="bentConnector4">
            <a:avLst>
              <a:gd name="adj1" fmla="val 161"/>
              <a:gd name="adj2" fmla="val 13246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B45E42E2-E8D1-7E3D-D6CD-C2993CCD1452}"/>
              </a:ext>
            </a:extLst>
          </p:cNvPr>
          <p:cNvCxnSpPr>
            <a:cxnSpLocks/>
            <a:stCxn id="57" idx="2"/>
            <a:endCxn id="77" idx="0"/>
          </p:cNvCxnSpPr>
          <p:nvPr/>
        </p:nvCxnSpPr>
        <p:spPr>
          <a:xfrm flipH="1">
            <a:off x="7183874" y="5022387"/>
            <a:ext cx="3175" cy="550718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025C3D17-D08F-C31C-1443-9BD76180BDB4}"/>
              </a:ext>
            </a:extLst>
          </p:cNvPr>
          <p:cNvSpPr/>
          <p:nvPr/>
        </p:nvSpPr>
        <p:spPr>
          <a:xfrm>
            <a:off x="6396269" y="2396435"/>
            <a:ext cx="1808522" cy="2742006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7D173117-2222-8F28-BBA7-68406927AE1F}"/>
              </a:ext>
            </a:extLst>
          </p:cNvPr>
          <p:cNvSpPr txBox="1"/>
          <p:nvPr/>
        </p:nvSpPr>
        <p:spPr>
          <a:xfrm>
            <a:off x="7300530" y="5179741"/>
            <a:ext cx="640800" cy="315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Consolas" panose="020B0609020204030204" pitchFamily="49" charset="0"/>
              </a:rPr>
              <a:t>E’(t)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573EA0FC-2770-E667-172C-6A128F8353AD}"/>
              </a:ext>
            </a:extLst>
          </p:cNvPr>
          <p:cNvSpPr txBox="1"/>
          <p:nvPr/>
        </p:nvSpPr>
        <p:spPr>
          <a:xfrm>
            <a:off x="8407401" y="1352549"/>
            <a:ext cx="31115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事实上，向量可以表征图片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但是向量只能表征小块图片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en-US" altLang="zh-CN" dirty="0" err="1">
                <a:latin typeface="+mn-ea"/>
              </a:rPr>
              <a:t>ViT</a:t>
            </a:r>
            <a:r>
              <a:rPr lang="en-US" altLang="zh-CN" dirty="0">
                <a:latin typeface="+mn-ea"/>
              </a:rPr>
              <a:t> </a:t>
            </a:r>
            <a:r>
              <a:rPr lang="zh-CN" altLang="en-US" dirty="0">
                <a:latin typeface="+mn-ea"/>
              </a:rPr>
              <a:t>的成功要革了 </a:t>
            </a:r>
            <a:r>
              <a:rPr lang="en-US" altLang="zh-CN" dirty="0">
                <a:latin typeface="+mn-ea"/>
              </a:rPr>
              <a:t>CNN </a:t>
            </a:r>
            <a:r>
              <a:rPr lang="zh-CN" altLang="en-US" dirty="0">
                <a:latin typeface="+mn-ea"/>
              </a:rPr>
              <a:t>的命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但是 </a:t>
            </a:r>
            <a:r>
              <a:rPr lang="en-US" altLang="zh-CN" dirty="0">
                <a:latin typeface="+mn-ea"/>
              </a:rPr>
              <a:t>CNN </a:t>
            </a:r>
            <a:r>
              <a:rPr lang="zh-CN" altLang="en-US" dirty="0">
                <a:latin typeface="+mn-ea"/>
              </a:rPr>
              <a:t>也有其重大优势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Transformer </a:t>
            </a:r>
            <a:r>
              <a:rPr lang="zh-CN" altLang="en-US" dirty="0">
                <a:latin typeface="+mn-ea"/>
              </a:rPr>
              <a:t>的巨大毛病：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需要很多数据才能收敛！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r>
              <a:rPr lang="zh-CN" altLang="en-US" dirty="0">
                <a:latin typeface="+mn-ea"/>
              </a:rPr>
              <a:t>因此，</a:t>
            </a:r>
            <a:r>
              <a:rPr lang="en-US" altLang="zh-CN" dirty="0" err="1">
                <a:latin typeface="+mn-ea"/>
              </a:rPr>
              <a:t>ViT</a:t>
            </a:r>
            <a:r>
              <a:rPr lang="en-US" altLang="zh-CN" dirty="0">
                <a:latin typeface="+mn-ea"/>
              </a:rPr>
              <a:t> </a:t>
            </a:r>
            <a:r>
              <a:rPr lang="zh-CN" altLang="en-US" dirty="0">
                <a:latin typeface="+mn-ea"/>
              </a:rPr>
              <a:t>只在较大数据上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相对于 </a:t>
            </a:r>
            <a:r>
              <a:rPr lang="en-US" altLang="zh-CN" dirty="0">
                <a:latin typeface="+mn-ea"/>
              </a:rPr>
              <a:t>CNN </a:t>
            </a:r>
            <a:r>
              <a:rPr lang="zh-CN" altLang="en-US" dirty="0">
                <a:latin typeface="+mn-ea"/>
              </a:rPr>
              <a:t>比较强势</a:t>
            </a:r>
            <a:endParaRPr lang="en-US" altLang="zh-CN" dirty="0">
              <a:latin typeface="+mn-ea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1B148845-0863-AAB3-0FD3-B69952F2E646}"/>
              </a:ext>
            </a:extLst>
          </p:cNvPr>
          <p:cNvSpPr/>
          <p:nvPr/>
        </p:nvSpPr>
        <p:spPr>
          <a:xfrm>
            <a:off x="6482883" y="5573105"/>
            <a:ext cx="1401981" cy="45623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MLP</a:t>
            </a:r>
            <a:endParaRPr lang="zh-CN" altLang="en-US" sz="1400" b="1" dirty="0">
              <a:solidFill>
                <a:schemeClr val="accent3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94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75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25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75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52" grpId="0" animBg="1"/>
      <p:bldP spid="54" grpId="0" animBg="1"/>
      <p:bldP spid="55" grpId="0" animBg="1"/>
      <p:bldP spid="56" grpId="0" animBg="1"/>
      <p:bldP spid="57" grpId="0" animBg="1"/>
      <p:bldP spid="59" grpId="0"/>
      <p:bldP spid="66" grpId="0" animBg="1"/>
      <p:bldP spid="67" grpId="0"/>
      <p:bldP spid="7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C9B41-42D6-1238-AC74-748CBF187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1B2CA-6338-EA6B-D51F-0E35BFD7D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pPr lvl="0"/>
            <a:r>
              <a:rPr lang="zh-CN" altLang="en-US" dirty="0">
                <a:latin typeface="+mj-ea"/>
              </a:rPr>
              <a:t>文图对齐：</a:t>
            </a:r>
            <a:r>
              <a:rPr lang="en-US" altLang="zh-CN" dirty="0">
                <a:latin typeface="+mj-ea"/>
              </a:rPr>
              <a:t>Contrastive Language-Image Pre-Training,</a:t>
            </a:r>
            <a:r>
              <a:rPr lang="zh-CN" altLang="en-US" dirty="0">
                <a:latin typeface="+mj-ea"/>
              </a:rPr>
              <a:t> </a:t>
            </a:r>
            <a:r>
              <a:rPr lang="en-US" altLang="zh-CN" dirty="0">
                <a:latin typeface="+mj-ea"/>
              </a:rPr>
              <a:t>CLIP</a:t>
            </a:r>
            <a:endParaRPr lang="en-US" dirty="0">
              <a:latin typeface="+mj-ea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97AAD3-60E9-57E4-4BAB-CC6B63A92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BFCAF27-42D3-C69B-E4A8-91767C616A86}"/>
              </a:ext>
            </a:extLst>
          </p:cNvPr>
          <p:cNvSpPr txBox="1"/>
          <p:nvPr/>
        </p:nvSpPr>
        <p:spPr>
          <a:xfrm>
            <a:off x="660400" y="1292224"/>
            <a:ext cx="10858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Radford, Alec, et al. </a:t>
            </a:r>
            <a:r>
              <a:rPr lang="en-US" altLang="zh-CN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"Learning transferable visual models from natural language supervision." </a:t>
            </a:r>
            <a:r>
              <a:rPr lang="en-US" altLang="zh-CN" sz="16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International conference on machine learning. </a:t>
            </a:r>
            <a:r>
              <a:rPr lang="en-US" altLang="zh-CN" sz="1600" dirty="0" err="1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PmLR</a:t>
            </a:r>
            <a:r>
              <a:rPr lang="en-US" altLang="zh-CN" sz="16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, 2021.</a:t>
            </a:r>
            <a:endParaRPr lang="zh-CN" altLang="en-US" sz="16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158B003-95EB-8AFB-61D2-BF0D3D3DEDD8}"/>
              </a:ext>
            </a:extLst>
          </p:cNvPr>
          <p:cNvSpPr txBox="1"/>
          <p:nvPr/>
        </p:nvSpPr>
        <p:spPr>
          <a:xfrm>
            <a:off x="673100" y="2140524"/>
            <a:ext cx="513515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新兴的预训练思路也为一个只在幻想中的任务</a:t>
            </a:r>
            <a:endParaRPr lang="en-US" altLang="zh-CN" dirty="0">
              <a:latin typeface="+mn-ea"/>
            </a:endParaRPr>
          </a:p>
          <a:p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“图文对齐”</a:t>
            </a:r>
            <a:r>
              <a:rPr lang="zh-CN" altLang="en-US" dirty="0">
                <a:latin typeface="+mn-ea"/>
              </a:rPr>
              <a:t>铺平了道路</a:t>
            </a:r>
            <a:endParaRPr lang="en-US" altLang="zh-CN" dirty="0">
              <a:latin typeface="+mn-ea"/>
            </a:endParaRPr>
          </a:p>
          <a:p>
            <a:br>
              <a:rPr lang="en-US" altLang="zh-CN" dirty="0">
                <a:latin typeface="+mn-ea"/>
              </a:rPr>
            </a:b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假设我们能找到大量的文本</a:t>
            </a:r>
            <a:r>
              <a:rPr lang="en-US" altLang="zh-CN" dirty="0">
                <a:latin typeface="+mn-ea"/>
              </a:rPr>
              <a:t>-</a:t>
            </a:r>
            <a:r>
              <a:rPr lang="zh-CN" altLang="en-US" dirty="0">
                <a:latin typeface="+mn-ea"/>
              </a:rPr>
              <a:t>图片的对应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再用某种向量表征把这两种东西合并到一个空间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是不是就可以做出可迁移的通用图片理解模型？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而且还可以用我们最爱的自然语言提供输出？</a:t>
            </a:r>
            <a:endParaRPr lang="en-US" altLang="zh-CN" dirty="0">
              <a:latin typeface="+mn-ea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B9D913A-C045-AF37-518B-B340DD778296}"/>
              </a:ext>
            </a:extLst>
          </p:cNvPr>
          <p:cNvSpPr/>
          <p:nvPr/>
        </p:nvSpPr>
        <p:spPr>
          <a:xfrm>
            <a:off x="6473533" y="2312658"/>
            <a:ext cx="1408331" cy="4562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Neural Net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757C2066-C0B0-4346-CDD7-BB29A80AF6E6}"/>
              </a:ext>
            </a:extLst>
          </p:cNvPr>
          <p:cNvCxnSpPr>
            <a:cxnSpLocks/>
            <a:stCxn id="21" idx="2"/>
            <a:endCxn id="62" idx="0"/>
          </p:cNvCxnSpPr>
          <p:nvPr/>
        </p:nvCxnSpPr>
        <p:spPr>
          <a:xfrm>
            <a:off x="7177699" y="2768894"/>
            <a:ext cx="0" cy="1258646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9C9A8762-6FBB-5F38-C631-B10E55044FA6}"/>
              </a:ext>
            </a:extLst>
          </p:cNvPr>
          <p:cNvSpPr txBox="1"/>
          <p:nvPr/>
        </p:nvSpPr>
        <p:spPr>
          <a:xfrm>
            <a:off x="7324135" y="3244328"/>
            <a:ext cx="1408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Consolas" panose="020B0609020204030204" pitchFamily="49" charset="0"/>
              </a:rPr>
              <a:t>E(</a:t>
            </a:r>
            <a:r>
              <a:rPr lang="en-US" altLang="zh-CN" sz="1400" b="1" dirty="0" err="1">
                <a:latin typeface="Consolas" panose="020B0609020204030204" pitchFamily="49" charset="0"/>
              </a:rPr>
              <a:t>i</a:t>
            </a:r>
            <a:r>
              <a:rPr lang="en-US" altLang="zh-CN" sz="1400" b="1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E814261-7457-A325-99E6-D01C97C232BF}"/>
              </a:ext>
            </a:extLst>
          </p:cNvPr>
          <p:cNvSpPr/>
          <p:nvPr/>
        </p:nvSpPr>
        <p:spPr>
          <a:xfrm>
            <a:off x="8882078" y="2312658"/>
            <a:ext cx="1408331" cy="4562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Neural Net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CD8A50A-5002-6C57-F921-7EB910A91B23}"/>
              </a:ext>
            </a:extLst>
          </p:cNvPr>
          <p:cNvSpPr/>
          <p:nvPr/>
        </p:nvSpPr>
        <p:spPr>
          <a:xfrm>
            <a:off x="8882078" y="3152482"/>
            <a:ext cx="1401982" cy="4562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Attn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88112B8-3E65-B251-DA67-D1566664BA36}"/>
              </a:ext>
            </a:extLst>
          </p:cNvPr>
          <p:cNvSpPr/>
          <p:nvPr/>
        </p:nvSpPr>
        <p:spPr>
          <a:xfrm>
            <a:off x="8882078" y="3850544"/>
            <a:ext cx="1408331" cy="4562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Add &amp; Norm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DC44F32-180C-B7EE-9614-32DEFDFB397D}"/>
              </a:ext>
            </a:extLst>
          </p:cNvPr>
          <p:cNvSpPr/>
          <p:nvPr/>
        </p:nvSpPr>
        <p:spPr>
          <a:xfrm>
            <a:off x="8882078" y="4548606"/>
            <a:ext cx="1401981" cy="4562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MLP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18CD05E1-720D-0A9F-FA7F-436147DED0BC}"/>
              </a:ext>
            </a:extLst>
          </p:cNvPr>
          <p:cNvSpPr/>
          <p:nvPr/>
        </p:nvSpPr>
        <p:spPr>
          <a:xfrm>
            <a:off x="8878902" y="5246668"/>
            <a:ext cx="1408331" cy="4562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Add &amp; Norm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AF47B17A-EE54-E4F7-2828-72BEDD59CE54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 flipH="1">
            <a:off x="9583069" y="2768894"/>
            <a:ext cx="3175" cy="383588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4C4C8212-4A27-06A7-CED3-B501055E8E42}"/>
              </a:ext>
            </a:extLst>
          </p:cNvPr>
          <p:cNvSpPr txBox="1"/>
          <p:nvPr/>
        </p:nvSpPr>
        <p:spPr>
          <a:xfrm>
            <a:off x="10337349" y="2385415"/>
            <a:ext cx="1408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Consolas" panose="020B0609020204030204" pitchFamily="49" charset="0"/>
              </a:rPr>
              <a:t>E(t)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B8B35CE0-A153-DC60-4DE2-2FAF4921FC12}"/>
              </a:ext>
            </a:extLst>
          </p:cNvPr>
          <p:cNvCxnSpPr>
            <a:cxnSpLocks/>
            <a:stCxn id="37" idx="2"/>
            <a:endCxn id="38" idx="0"/>
          </p:cNvCxnSpPr>
          <p:nvPr/>
        </p:nvCxnSpPr>
        <p:spPr>
          <a:xfrm>
            <a:off x="9583069" y="3608718"/>
            <a:ext cx="3175" cy="241826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8C9E17C2-DB8D-2DEF-902E-2CB2028EAF74}"/>
              </a:ext>
            </a:extLst>
          </p:cNvPr>
          <p:cNvCxnSpPr>
            <a:cxnSpLocks/>
            <a:stCxn id="38" idx="2"/>
            <a:endCxn id="39" idx="0"/>
          </p:cNvCxnSpPr>
          <p:nvPr/>
        </p:nvCxnSpPr>
        <p:spPr>
          <a:xfrm flipH="1">
            <a:off x="9583069" y="4306780"/>
            <a:ext cx="3175" cy="241826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625075A2-9290-4388-DF57-8AF48FA5B3DC}"/>
              </a:ext>
            </a:extLst>
          </p:cNvPr>
          <p:cNvCxnSpPr>
            <a:cxnSpLocks/>
            <a:stCxn id="39" idx="2"/>
            <a:endCxn id="40" idx="0"/>
          </p:cNvCxnSpPr>
          <p:nvPr/>
        </p:nvCxnSpPr>
        <p:spPr>
          <a:xfrm flipH="1">
            <a:off x="9583068" y="5004842"/>
            <a:ext cx="1" cy="241826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85F3C6F0-B703-B60A-D04B-C810E717F3C1}"/>
              </a:ext>
            </a:extLst>
          </p:cNvPr>
          <p:cNvCxnSpPr>
            <a:cxnSpLocks/>
            <a:endCxn id="38" idx="3"/>
          </p:cNvCxnSpPr>
          <p:nvPr/>
        </p:nvCxnSpPr>
        <p:spPr>
          <a:xfrm rot="16200000" flipH="1">
            <a:off x="9381018" y="3169271"/>
            <a:ext cx="1111440" cy="707341"/>
          </a:xfrm>
          <a:prstGeom prst="bentConnector4">
            <a:avLst>
              <a:gd name="adj1" fmla="val -1079"/>
              <a:gd name="adj2" fmla="val 13231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连接符: 肘形 46">
            <a:extLst>
              <a:ext uri="{FF2B5EF4-FFF2-40B4-BE49-F238E27FC236}">
                <a16:creationId xmlns:a16="http://schemas.microsoft.com/office/drawing/2014/main" id="{93E07F3A-5B98-FD25-350D-C271966986AC}"/>
              </a:ext>
            </a:extLst>
          </p:cNvPr>
          <p:cNvCxnSpPr>
            <a:cxnSpLocks/>
            <a:endCxn id="40" idx="3"/>
          </p:cNvCxnSpPr>
          <p:nvPr/>
        </p:nvCxnSpPr>
        <p:spPr>
          <a:xfrm rot="16200000" flipH="1">
            <a:off x="9401148" y="4588701"/>
            <a:ext cx="1068004" cy="704166"/>
          </a:xfrm>
          <a:prstGeom prst="bentConnector4">
            <a:avLst>
              <a:gd name="adj1" fmla="val 161"/>
              <a:gd name="adj2" fmla="val 13246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03F09DDC-620D-64C2-BC50-D08146A3A675}"/>
              </a:ext>
            </a:extLst>
          </p:cNvPr>
          <p:cNvSpPr/>
          <p:nvPr/>
        </p:nvSpPr>
        <p:spPr>
          <a:xfrm>
            <a:off x="8792288" y="3076952"/>
            <a:ext cx="1808522" cy="2742006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55339EB1-0FA7-0E69-9049-67F3761B13E4}"/>
              </a:ext>
            </a:extLst>
          </p:cNvPr>
          <p:cNvSpPr txBox="1"/>
          <p:nvPr/>
        </p:nvSpPr>
        <p:spPr>
          <a:xfrm>
            <a:off x="7638838" y="5660987"/>
            <a:ext cx="640800" cy="315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Consolas" panose="020B0609020204030204" pitchFamily="49" charset="0"/>
              </a:rPr>
              <a:t>E’(t)</a:t>
            </a: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88852237-3160-1B0B-6E8D-F8ACAF258938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7177699" y="1986730"/>
            <a:ext cx="0" cy="325928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6AB6BC1A-8D17-E651-2439-C99DB68A2612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9586243" y="1977560"/>
            <a:ext cx="1" cy="335098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070C95CA-DB05-6F74-9DCB-414E558A7206}"/>
              </a:ext>
            </a:extLst>
          </p:cNvPr>
          <p:cNvSpPr txBox="1"/>
          <p:nvPr/>
        </p:nvSpPr>
        <p:spPr>
          <a:xfrm>
            <a:off x="7297292" y="1945935"/>
            <a:ext cx="1408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Consolas" panose="020B0609020204030204" pitchFamily="49" charset="0"/>
              </a:rPr>
              <a:t>图片</a:t>
            </a:r>
            <a:endParaRPr lang="en-US" altLang="zh-CN" sz="1400" b="1" dirty="0">
              <a:latin typeface="Consolas" panose="020B0609020204030204" pitchFamily="49" charset="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7CCC43B-4AA5-1FD4-6247-7F034C8455A4}"/>
              </a:ext>
            </a:extLst>
          </p:cNvPr>
          <p:cNvSpPr txBox="1"/>
          <p:nvPr/>
        </p:nvSpPr>
        <p:spPr>
          <a:xfrm>
            <a:off x="9696549" y="1945935"/>
            <a:ext cx="1408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Consolas" panose="020B0609020204030204" pitchFamily="49" charset="0"/>
              </a:rPr>
              <a:t>文字</a:t>
            </a:r>
            <a:endParaRPr lang="en-US" altLang="zh-CN" sz="1400" b="1" dirty="0">
              <a:latin typeface="Consolas" panose="020B0609020204030204" pitchFamily="49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061E3CA6-ADFE-9282-117C-39727CE9D973}"/>
              </a:ext>
            </a:extLst>
          </p:cNvPr>
          <p:cNvSpPr/>
          <p:nvPr/>
        </p:nvSpPr>
        <p:spPr>
          <a:xfrm>
            <a:off x="6473533" y="4027540"/>
            <a:ext cx="1408331" cy="4562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Neural Net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cxnSp>
        <p:nvCxnSpPr>
          <p:cNvPr id="64" name="连接符: 肘形 63">
            <a:extLst>
              <a:ext uri="{FF2B5EF4-FFF2-40B4-BE49-F238E27FC236}">
                <a16:creationId xmlns:a16="http://schemas.microsoft.com/office/drawing/2014/main" id="{A10505F8-C22B-4934-BBA5-CFCBB55657A9}"/>
              </a:ext>
            </a:extLst>
          </p:cNvPr>
          <p:cNvCxnSpPr>
            <a:cxnSpLocks/>
            <a:stCxn id="40" idx="2"/>
            <a:endCxn id="62" idx="3"/>
          </p:cNvCxnSpPr>
          <p:nvPr/>
        </p:nvCxnSpPr>
        <p:spPr>
          <a:xfrm rot="5400000" flipH="1">
            <a:off x="8008843" y="4128679"/>
            <a:ext cx="1447246" cy="1701204"/>
          </a:xfrm>
          <a:prstGeom prst="bentConnector4">
            <a:avLst>
              <a:gd name="adj1" fmla="val -15796"/>
              <a:gd name="adj2" fmla="val 7069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9B2EA82C-8C15-9CD3-7E23-A69721C9E59B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7177699" y="4483776"/>
            <a:ext cx="3174" cy="1435015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9E9F894F-5E00-6B8B-BE8B-9428018AC0A4}"/>
              </a:ext>
            </a:extLst>
          </p:cNvPr>
          <p:cNvSpPr txBox="1"/>
          <p:nvPr/>
        </p:nvSpPr>
        <p:spPr>
          <a:xfrm>
            <a:off x="7380781" y="4882785"/>
            <a:ext cx="1408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Consolas" panose="020B0609020204030204" pitchFamily="49" charset="0"/>
              </a:rPr>
              <a:t>迁移性？</a:t>
            </a:r>
            <a:endParaRPr lang="en-US" altLang="zh-CN" sz="14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833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E75C4-F278-E0EB-DC78-AC3A9DA98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84758-D18D-9C9A-FC8D-F60E49A7F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pPr lvl="0"/>
            <a:r>
              <a:rPr lang="zh-CN" altLang="en-US" dirty="0">
                <a:latin typeface="+mj-ea"/>
              </a:rPr>
              <a:t>文图对齐：</a:t>
            </a:r>
            <a:r>
              <a:rPr lang="en-US" altLang="zh-CN" dirty="0">
                <a:latin typeface="+mj-ea"/>
              </a:rPr>
              <a:t>Contrastive Language-Image Pre-Training,</a:t>
            </a:r>
            <a:r>
              <a:rPr lang="zh-CN" altLang="en-US" dirty="0">
                <a:latin typeface="+mj-ea"/>
              </a:rPr>
              <a:t> </a:t>
            </a:r>
            <a:r>
              <a:rPr lang="en-US" altLang="zh-CN" dirty="0">
                <a:latin typeface="+mj-ea"/>
              </a:rPr>
              <a:t>CLIP</a:t>
            </a:r>
            <a:endParaRPr lang="en-US" dirty="0">
              <a:latin typeface="+mj-ea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488C3F-7FD1-77A5-E62A-BAFC285E9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8F7CC8-D3B8-AD47-0522-D72BC5B553FF}"/>
              </a:ext>
            </a:extLst>
          </p:cNvPr>
          <p:cNvSpPr txBox="1"/>
          <p:nvPr/>
        </p:nvSpPr>
        <p:spPr>
          <a:xfrm>
            <a:off x="660400" y="1325361"/>
            <a:ext cx="513515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其实 </a:t>
            </a:r>
            <a:r>
              <a:rPr lang="en-US" altLang="zh-CN" dirty="0">
                <a:latin typeface="+mn-ea"/>
              </a:rPr>
              <a:t>CLIP </a:t>
            </a:r>
            <a:r>
              <a:rPr lang="zh-CN" altLang="en-US" dirty="0">
                <a:latin typeface="+mn-ea"/>
              </a:rPr>
              <a:t>的科研期间可能他们并不确定能行</a:t>
            </a:r>
            <a:r>
              <a:rPr lang="en-US" altLang="zh-CN" dirty="0">
                <a:latin typeface="+mn-ea"/>
              </a:rPr>
              <a:t>……</a:t>
            </a:r>
          </a:p>
          <a:p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r>
              <a:rPr lang="zh-CN" altLang="en-US" dirty="0">
                <a:latin typeface="+mn-ea"/>
              </a:rPr>
              <a:t>传统观点：图片的语义是相当丰富的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它很难被一个固定维数向量表示</a:t>
            </a:r>
            <a:endParaRPr lang="en-US" altLang="zh-CN" dirty="0">
              <a:latin typeface="+mn-ea"/>
            </a:endParaRPr>
          </a:p>
          <a:p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r>
              <a:rPr lang="zh-CN" altLang="en-US" dirty="0">
                <a:latin typeface="+mn-ea"/>
              </a:rPr>
              <a:t>既有的图片向量化模型的表现也不是那么好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不过 </a:t>
            </a:r>
            <a:r>
              <a:rPr lang="en-US" altLang="zh-CN" dirty="0">
                <a:latin typeface="+mn-ea"/>
              </a:rPr>
              <a:t>OpenAI </a:t>
            </a:r>
            <a:r>
              <a:rPr lang="zh-CN" altLang="en-US" dirty="0">
                <a:latin typeface="+mn-ea"/>
              </a:rPr>
              <a:t>就是 </a:t>
            </a:r>
            <a:r>
              <a:rPr lang="en-US" altLang="zh-CN" dirty="0">
                <a:latin typeface="+mn-ea"/>
              </a:rPr>
              <a:t>OpenAI</a:t>
            </a:r>
            <a:r>
              <a:rPr lang="zh-CN" altLang="en-US" dirty="0">
                <a:latin typeface="+mn-ea"/>
              </a:rPr>
              <a:t>，敢冒险的他们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掏出了手头的 </a:t>
            </a:r>
            <a:r>
              <a:rPr lang="en-US" altLang="zh-CN" dirty="0">
                <a:latin typeface="+mn-ea"/>
              </a:rPr>
              <a:t>ResNet50 </a:t>
            </a:r>
            <a:r>
              <a:rPr lang="zh-CN" altLang="en-US" dirty="0">
                <a:latin typeface="+mn-ea"/>
              </a:rPr>
              <a:t>就冲上去了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模型是简单，可是预训练需要的数据哪里来？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497F8B9-C907-7C70-58C3-E6B949AA823D}"/>
              </a:ext>
            </a:extLst>
          </p:cNvPr>
          <p:cNvSpPr txBox="1"/>
          <p:nvPr/>
        </p:nvSpPr>
        <p:spPr>
          <a:xfrm>
            <a:off x="6096000" y="1325360"/>
            <a:ext cx="513515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n-ea"/>
              </a:rPr>
              <a:t>OpenAI </a:t>
            </a:r>
            <a:r>
              <a:rPr lang="zh-CN" altLang="en-US" dirty="0">
                <a:latin typeface="+mn-ea"/>
              </a:rPr>
              <a:t>想了想，互联网真是一个神奇的地方</a:t>
            </a:r>
            <a:endParaRPr lang="en-US" altLang="zh-CN" dirty="0">
              <a:latin typeface="+mn-ea"/>
            </a:endParaRPr>
          </a:p>
          <a:p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图文对应？商品标签、维基首图、博客介绍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……</a:t>
            </a:r>
          </a:p>
          <a:p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r>
              <a:rPr lang="zh-CN" altLang="en-US" dirty="0">
                <a:latin typeface="+mn-ea"/>
              </a:rPr>
              <a:t>毕竟在拥有了 </a:t>
            </a:r>
            <a:r>
              <a:rPr lang="en-US" altLang="zh-CN" dirty="0">
                <a:latin typeface="+mn-ea"/>
              </a:rPr>
              <a:t>Transformer </a:t>
            </a:r>
            <a:r>
              <a:rPr lang="zh-CN" altLang="en-US" dirty="0">
                <a:latin typeface="+mn-ea"/>
              </a:rPr>
              <a:t>的时代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处理“不那么精确但是有道理”的文本很容易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现在好了，那我们训练也不能只用真样本啊？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假样本从哪里来？</a:t>
            </a:r>
            <a:r>
              <a:rPr lang="en-US" altLang="zh-CN" dirty="0">
                <a:latin typeface="+mn-ea"/>
              </a:rPr>
              <a:t>——</a:t>
            </a:r>
            <a:r>
              <a:rPr lang="zh-CN" altLang="en-US" dirty="0">
                <a:latin typeface="+mn-ea"/>
              </a:rPr>
              <a:t>对比出来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OpenAI 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决定让模型同时处理一组文字和一组图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网络优化器让对应正确的权重大，错误的权重小</a:t>
            </a:r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7163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BA9D0-415B-C463-8CBC-A5B691590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26EEA-DB01-D20C-CC62-7352C11F4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pPr lvl="0"/>
            <a:r>
              <a:rPr lang="zh-CN" altLang="en-US" dirty="0">
                <a:latin typeface="+mj-ea"/>
              </a:rPr>
              <a:t>文图对齐：</a:t>
            </a:r>
            <a:r>
              <a:rPr lang="en-US" altLang="zh-CN" dirty="0">
                <a:latin typeface="+mj-ea"/>
              </a:rPr>
              <a:t>Contrastive Language-Image Pre-Training,</a:t>
            </a:r>
            <a:r>
              <a:rPr lang="zh-CN" altLang="en-US" dirty="0">
                <a:latin typeface="+mj-ea"/>
              </a:rPr>
              <a:t> </a:t>
            </a:r>
            <a:r>
              <a:rPr lang="en-US" altLang="zh-CN" dirty="0">
                <a:latin typeface="+mj-ea"/>
              </a:rPr>
              <a:t>CLIP</a:t>
            </a:r>
            <a:endParaRPr lang="en-US" dirty="0">
              <a:latin typeface="+mj-ea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44C56-2E73-56E9-D738-EAA173AA7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DA48B0-C7AF-7A7C-A26D-5F5F6C1BA779}"/>
              </a:ext>
            </a:extLst>
          </p:cNvPr>
          <p:cNvSpPr/>
          <p:nvPr/>
        </p:nvSpPr>
        <p:spPr>
          <a:xfrm>
            <a:off x="823853" y="1960517"/>
            <a:ext cx="1408331" cy="4562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Neural Net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87C24B6-5794-DA84-65F8-D66B39A344B6}"/>
              </a:ext>
            </a:extLst>
          </p:cNvPr>
          <p:cNvCxnSpPr>
            <a:cxnSpLocks/>
            <a:stCxn id="4" idx="2"/>
            <a:endCxn id="25" idx="0"/>
          </p:cNvCxnSpPr>
          <p:nvPr/>
        </p:nvCxnSpPr>
        <p:spPr>
          <a:xfrm>
            <a:off x="1528019" y="2416753"/>
            <a:ext cx="1" cy="108165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41E1FD24-1E10-B304-D684-CA665DCA4475}"/>
              </a:ext>
            </a:extLst>
          </p:cNvPr>
          <p:cNvSpPr txBox="1"/>
          <p:nvPr/>
        </p:nvSpPr>
        <p:spPr>
          <a:xfrm>
            <a:off x="1676043" y="2800341"/>
            <a:ext cx="1408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Consolas" panose="020B0609020204030204" pitchFamily="49" charset="0"/>
              </a:rPr>
              <a:t>E(</a:t>
            </a:r>
            <a:r>
              <a:rPr lang="en-US" altLang="zh-CN" sz="1400" b="1" dirty="0" err="1">
                <a:latin typeface="Consolas" panose="020B0609020204030204" pitchFamily="49" charset="0"/>
              </a:rPr>
              <a:t>i</a:t>
            </a:r>
            <a:r>
              <a:rPr lang="en-US" altLang="zh-CN" sz="1400" b="1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8BD9677-436C-1900-3969-26BCCF23BFDE}"/>
              </a:ext>
            </a:extLst>
          </p:cNvPr>
          <p:cNvSpPr/>
          <p:nvPr/>
        </p:nvSpPr>
        <p:spPr>
          <a:xfrm>
            <a:off x="3232398" y="1960517"/>
            <a:ext cx="1408331" cy="4562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Neural Net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9315DB9-A892-523B-D361-0954F839C3FB}"/>
              </a:ext>
            </a:extLst>
          </p:cNvPr>
          <p:cNvSpPr/>
          <p:nvPr/>
        </p:nvSpPr>
        <p:spPr>
          <a:xfrm>
            <a:off x="3232398" y="2800341"/>
            <a:ext cx="1401982" cy="4562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Attn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9A5686E-FA94-6816-8288-0CB7A41E7866}"/>
              </a:ext>
            </a:extLst>
          </p:cNvPr>
          <p:cNvSpPr/>
          <p:nvPr/>
        </p:nvSpPr>
        <p:spPr>
          <a:xfrm>
            <a:off x="3232398" y="3498403"/>
            <a:ext cx="1408331" cy="4562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Add &amp; Norm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E761A37-3F64-DCEB-6EDC-7553C5F8F841}"/>
              </a:ext>
            </a:extLst>
          </p:cNvPr>
          <p:cNvSpPr/>
          <p:nvPr/>
        </p:nvSpPr>
        <p:spPr>
          <a:xfrm>
            <a:off x="3232398" y="4196465"/>
            <a:ext cx="1401981" cy="4562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MLP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8D75D93-90B8-62DC-3E32-C583E2CE65BB}"/>
              </a:ext>
            </a:extLst>
          </p:cNvPr>
          <p:cNvSpPr/>
          <p:nvPr/>
        </p:nvSpPr>
        <p:spPr>
          <a:xfrm>
            <a:off x="3229222" y="4894527"/>
            <a:ext cx="1408331" cy="4562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Add &amp; Norm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363BF75-323D-AC5F-FFD2-3B37334B6653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3933389" y="2416753"/>
            <a:ext cx="3175" cy="383588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ECA28B09-B831-0F71-129A-0B34B0439D02}"/>
              </a:ext>
            </a:extLst>
          </p:cNvPr>
          <p:cNvSpPr txBox="1"/>
          <p:nvPr/>
        </p:nvSpPr>
        <p:spPr>
          <a:xfrm>
            <a:off x="4687669" y="2014881"/>
            <a:ext cx="1408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Consolas" panose="020B0609020204030204" pitchFamily="49" charset="0"/>
              </a:rPr>
              <a:t>E(t)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AF5CA87-FB1B-0EED-B4D3-2DA7D591D7B8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3933389" y="3256577"/>
            <a:ext cx="3175" cy="241826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12C7D486-05FE-A15C-2C42-F97FCC48C494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3933389" y="3954639"/>
            <a:ext cx="3175" cy="241826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B8AE95E2-21F0-9AEE-D963-5511CFF8678A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3933388" y="4652701"/>
            <a:ext cx="1" cy="241826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19FD515F-ECD7-E1F8-BC61-539CE03B0FDA}"/>
              </a:ext>
            </a:extLst>
          </p:cNvPr>
          <p:cNvCxnSpPr>
            <a:cxnSpLocks/>
            <a:endCxn id="9" idx="3"/>
          </p:cNvCxnSpPr>
          <p:nvPr/>
        </p:nvCxnSpPr>
        <p:spPr>
          <a:xfrm rot="16200000" flipH="1">
            <a:off x="3731338" y="2817130"/>
            <a:ext cx="1111440" cy="707341"/>
          </a:xfrm>
          <a:prstGeom prst="bentConnector4">
            <a:avLst>
              <a:gd name="adj1" fmla="val -1079"/>
              <a:gd name="adj2" fmla="val 13231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9852782F-2B15-2CAC-2BCF-4842A577C3A9}"/>
              </a:ext>
            </a:extLst>
          </p:cNvPr>
          <p:cNvCxnSpPr>
            <a:cxnSpLocks/>
            <a:endCxn id="11" idx="3"/>
          </p:cNvCxnSpPr>
          <p:nvPr/>
        </p:nvCxnSpPr>
        <p:spPr>
          <a:xfrm rot="16200000" flipH="1">
            <a:off x="3751468" y="4236560"/>
            <a:ext cx="1068004" cy="704166"/>
          </a:xfrm>
          <a:prstGeom prst="bentConnector4">
            <a:avLst>
              <a:gd name="adj1" fmla="val 161"/>
              <a:gd name="adj2" fmla="val 13246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D6D6EC17-0530-9547-2428-0E4C123FD69A}"/>
              </a:ext>
            </a:extLst>
          </p:cNvPr>
          <p:cNvSpPr/>
          <p:nvPr/>
        </p:nvSpPr>
        <p:spPr>
          <a:xfrm>
            <a:off x="3142608" y="2724811"/>
            <a:ext cx="1808522" cy="2742006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90CA361-86E8-0E38-76F4-B930FD343DDF}"/>
              </a:ext>
            </a:extLst>
          </p:cNvPr>
          <p:cNvSpPr txBox="1"/>
          <p:nvPr/>
        </p:nvSpPr>
        <p:spPr>
          <a:xfrm>
            <a:off x="1989158" y="5308846"/>
            <a:ext cx="640800" cy="315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Consolas" panose="020B0609020204030204" pitchFamily="49" charset="0"/>
              </a:rPr>
              <a:t>E’(t)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C736392B-352D-8729-08F5-7724C35DE6A4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1528019" y="1634589"/>
            <a:ext cx="0" cy="325928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5032159B-BD99-4672-F772-A51D67C84BAF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3936563" y="1625419"/>
            <a:ext cx="1" cy="335098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4172A113-9264-5341-FBC2-68FE71559C15}"/>
              </a:ext>
            </a:extLst>
          </p:cNvPr>
          <p:cNvSpPr txBox="1"/>
          <p:nvPr/>
        </p:nvSpPr>
        <p:spPr>
          <a:xfrm>
            <a:off x="1647612" y="1593794"/>
            <a:ext cx="1408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Consolas" panose="020B0609020204030204" pitchFamily="49" charset="0"/>
              </a:rPr>
              <a:t>一组图片</a:t>
            </a:r>
            <a:endParaRPr lang="en-US" altLang="zh-CN" sz="1400" b="1" dirty="0">
              <a:latin typeface="Consolas" panose="020B0609020204030204" pitchFamily="49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0FF779A-27DA-724B-E3C1-77565A5BB48E}"/>
              </a:ext>
            </a:extLst>
          </p:cNvPr>
          <p:cNvSpPr txBox="1"/>
          <p:nvPr/>
        </p:nvSpPr>
        <p:spPr>
          <a:xfrm>
            <a:off x="4046869" y="1593794"/>
            <a:ext cx="1408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Consolas" panose="020B0609020204030204" pitchFamily="49" charset="0"/>
              </a:rPr>
              <a:t>一组文字</a:t>
            </a:r>
            <a:endParaRPr lang="en-US" altLang="zh-CN" sz="1400" b="1" dirty="0">
              <a:latin typeface="Consolas" panose="020B0609020204030204" pitchFamily="49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DD9582D-A099-2C8D-DB83-9B7C4B1112C9}"/>
              </a:ext>
            </a:extLst>
          </p:cNvPr>
          <p:cNvSpPr/>
          <p:nvPr/>
        </p:nvSpPr>
        <p:spPr>
          <a:xfrm>
            <a:off x="823854" y="3498403"/>
            <a:ext cx="1408331" cy="4562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Cosine Sim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D1A4AF63-BD17-1F77-EF9E-94A6FC751A01}"/>
              </a:ext>
            </a:extLst>
          </p:cNvPr>
          <p:cNvCxnSpPr>
            <a:cxnSpLocks/>
            <a:stCxn id="11" idx="2"/>
            <a:endCxn id="25" idx="3"/>
          </p:cNvCxnSpPr>
          <p:nvPr/>
        </p:nvCxnSpPr>
        <p:spPr>
          <a:xfrm rot="5400000" flipH="1">
            <a:off x="2270666" y="3688041"/>
            <a:ext cx="1624242" cy="1701203"/>
          </a:xfrm>
          <a:prstGeom prst="bentConnector4">
            <a:avLst>
              <a:gd name="adj1" fmla="val -14074"/>
              <a:gd name="adj2" fmla="val 7069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D1BB9647-08A0-7A78-C666-0E3DCCAFDF14}"/>
              </a:ext>
            </a:extLst>
          </p:cNvPr>
          <p:cNvCxnSpPr>
            <a:cxnSpLocks/>
            <a:stCxn id="29" idx="2"/>
          </p:cNvCxnSpPr>
          <p:nvPr/>
        </p:nvCxnSpPr>
        <p:spPr>
          <a:xfrm flipH="1">
            <a:off x="1524845" y="4646816"/>
            <a:ext cx="3175" cy="926922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246BF498-B3F8-34C3-6FB4-26BA602A5A4F}"/>
              </a:ext>
            </a:extLst>
          </p:cNvPr>
          <p:cNvSpPr txBox="1"/>
          <p:nvPr/>
        </p:nvSpPr>
        <p:spPr>
          <a:xfrm>
            <a:off x="1734277" y="4823942"/>
            <a:ext cx="1408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Consolas" panose="020B0609020204030204" pitchFamily="49" charset="0"/>
              </a:rPr>
              <a:t>迁移性！</a:t>
            </a:r>
            <a:endParaRPr lang="en-US" altLang="zh-CN" sz="1400" b="1" dirty="0">
              <a:latin typeface="Consolas" panose="020B0609020204030204" pitchFamily="49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C55BE9A-89CB-DE5E-9821-7541EB01F041}"/>
              </a:ext>
            </a:extLst>
          </p:cNvPr>
          <p:cNvSpPr/>
          <p:nvPr/>
        </p:nvSpPr>
        <p:spPr>
          <a:xfrm>
            <a:off x="823854" y="4190580"/>
            <a:ext cx="1408331" cy="4562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L2 Norm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423C1598-47B5-8DBB-C817-BC73A4AAB727}"/>
              </a:ext>
            </a:extLst>
          </p:cNvPr>
          <p:cNvCxnSpPr>
            <a:cxnSpLocks/>
            <a:stCxn id="25" idx="2"/>
            <a:endCxn id="29" idx="0"/>
          </p:cNvCxnSpPr>
          <p:nvPr/>
        </p:nvCxnSpPr>
        <p:spPr>
          <a:xfrm>
            <a:off x="1528020" y="3954639"/>
            <a:ext cx="0" cy="235941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B542844F-8B3A-6D42-98F3-3CAAD082CEAA}"/>
              </a:ext>
            </a:extLst>
          </p:cNvPr>
          <p:cNvSpPr txBox="1"/>
          <p:nvPr/>
        </p:nvSpPr>
        <p:spPr>
          <a:xfrm>
            <a:off x="6096000" y="1325360"/>
            <a:ext cx="513515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最后得到的模型简单得让人瞠目结舌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一个神经网络编码图片，一个神经网络编码文字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之后算一下余弦相似度，标准化一下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让优化器双向优化对应正确的组（号相同）最大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也就是说把图</a:t>
            </a:r>
            <a:r>
              <a:rPr lang="en-US" altLang="zh-CN" dirty="0">
                <a:latin typeface="+mn-ea"/>
              </a:rPr>
              <a:t>-</a:t>
            </a:r>
            <a:r>
              <a:rPr lang="zh-CN" altLang="en-US" dirty="0">
                <a:latin typeface="+mn-ea"/>
              </a:rPr>
              <a:t>文批次优化为一个对角线占优矩阵</a:t>
            </a:r>
          </a:p>
          <a:p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CLIP </a:t>
            </a:r>
            <a:r>
              <a:rPr lang="zh-CN" altLang="en-US" dirty="0">
                <a:latin typeface="+mn-ea"/>
              </a:rPr>
              <a:t>在本身是很重要的工作的基础上证明了两点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其一，虽然图片很复杂，但是图文对应简单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其二，大模型的时代，有数据就有模型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65422B83-9E1E-D38A-C1EF-2C94BA07FC80}"/>
              </a:ext>
            </a:extLst>
          </p:cNvPr>
          <p:cNvSpPr/>
          <p:nvPr/>
        </p:nvSpPr>
        <p:spPr>
          <a:xfrm>
            <a:off x="6132747" y="4588642"/>
            <a:ext cx="5061664" cy="1458789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后来，在使用 </a:t>
            </a:r>
            <a:r>
              <a:rPr lang="en-US" altLang="zh-CN" sz="1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ViT</a:t>
            </a:r>
            <a:r>
              <a:rPr lang="en-US" altLang="zh-CN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zh-CN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编码图片之后</a:t>
            </a:r>
            <a:endParaRPr lang="en-US" altLang="zh-CN" sz="14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altLang="zh-CN" sz="14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CLIP </a:t>
            </a:r>
            <a:r>
              <a:rPr lang="zh-CN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的能力又得到了史诗级的加强</a:t>
            </a:r>
            <a:endParaRPr lang="en-US" altLang="zh-CN" sz="14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altLang="zh-CN" sz="14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一个多模态统一架构的世界在向我们招手</a:t>
            </a:r>
            <a:r>
              <a:rPr lang="en-US" altLang="zh-CN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84178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A3193-664E-C9A1-3F73-F2EC33E2B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A4E2B-B6DA-59CF-DFB5-55A12962D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pPr lvl="0"/>
            <a:r>
              <a:rPr lang="zh-CN" altLang="en-US" dirty="0"/>
              <a:t>高质量图像生成：扩散模型 </a:t>
            </a:r>
            <a:r>
              <a:rPr lang="en-US" altLang="zh-CN" dirty="0"/>
              <a:t>(Diffusion)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D3E705-2E9B-0D0D-A6D4-F27681543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F05FFA4-DB21-6F65-524B-5E51D1E33F5C}"/>
              </a:ext>
            </a:extLst>
          </p:cNvPr>
          <p:cNvSpPr txBox="1"/>
          <p:nvPr/>
        </p:nvSpPr>
        <p:spPr>
          <a:xfrm>
            <a:off x="660400" y="1292224"/>
            <a:ext cx="10858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Ho, Jonathan, Ajay Jain, and Pieter </a:t>
            </a:r>
            <a:r>
              <a:rPr lang="en-US" altLang="zh-CN" sz="1600" dirty="0" err="1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Abbeel</a:t>
            </a:r>
            <a:r>
              <a:rPr lang="en-US" altLang="zh-CN" sz="16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. </a:t>
            </a:r>
            <a:r>
              <a:rPr lang="en-US" altLang="zh-CN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"Denoising diffusion probabilistic models." </a:t>
            </a:r>
            <a:r>
              <a:rPr lang="en-US" altLang="zh-CN" sz="16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Advances in neural information processing systems 33 (2020): 6840-6851.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1A36397-1D6C-CF8B-3F67-09CB42D419CC}"/>
              </a:ext>
            </a:extLst>
          </p:cNvPr>
          <p:cNvSpPr txBox="1"/>
          <p:nvPr/>
        </p:nvSpPr>
        <p:spPr>
          <a:xfrm>
            <a:off x="673100" y="2140524"/>
            <a:ext cx="513515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大概同期，图像生成领域也有一个重大的突破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还记得 </a:t>
            </a:r>
            <a:r>
              <a:rPr lang="en-US" altLang="zh-CN" dirty="0">
                <a:latin typeface="+mn-ea"/>
              </a:rPr>
              <a:t>VAE </a:t>
            </a:r>
            <a:r>
              <a:rPr lang="zh-CN" altLang="en-US" dirty="0">
                <a:latin typeface="+mn-ea"/>
              </a:rPr>
              <a:t>和 </a:t>
            </a:r>
            <a:r>
              <a:rPr lang="en-US" altLang="zh-CN" dirty="0">
                <a:latin typeface="+mn-ea"/>
              </a:rPr>
              <a:t>GAN </a:t>
            </a:r>
            <a:r>
              <a:rPr lang="zh-CN" altLang="en-US" dirty="0">
                <a:latin typeface="+mn-ea"/>
              </a:rPr>
              <a:t>吗？还记得什么叫生成吗？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图像生成 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= 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花式降噪！</a:t>
            </a:r>
            <a:r>
              <a:rPr lang="zh-CN" altLang="en-US" dirty="0">
                <a:latin typeface="+mn-ea"/>
              </a:rPr>
              <a:t>从简单分布怎么还原图片？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VAE</a:t>
            </a:r>
            <a:r>
              <a:rPr lang="zh-CN" altLang="en-US" dirty="0">
                <a:latin typeface="+mn-ea"/>
              </a:rPr>
              <a:t>：数学求下界 </a:t>
            </a:r>
            <a:r>
              <a:rPr lang="en-US" altLang="zh-CN" dirty="0">
                <a:latin typeface="+mn-ea"/>
              </a:rPr>
              <a:t>+ </a:t>
            </a:r>
            <a:r>
              <a:rPr lang="zh-CN" altLang="en-US" dirty="0">
                <a:latin typeface="+mn-ea"/>
              </a:rPr>
              <a:t>复杂的 </a:t>
            </a:r>
            <a:r>
              <a:rPr lang="en-US" altLang="zh-CN" dirty="0">
                <a:latin typeface="+mn-ea"/>
              </a:rPr>
              <a:t>ELBO </a:t>
            </a:r>
            <a:r>
              <a:rPr lang="zh-CN" altLang="en-US" dirty="0">
                <a:latin typeface="+mn-ea"/>
              </a:rPr>
              <a:t>损失函数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GAN</a:t>
            </a:r>
            <a:r>
              <a:rPr lang="zh-CN" altLang="en-US" dirty="0">
                <a:latin typeface="+mn-ea"/>
              </a:rPr>
              <a:t>：去你的，我只要两个神经网络互殴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但是我们既然都知道图像生成的降噪本质了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为什么我们不能采取一个更符合它的方法呢？</a:t>
            </a:r>
            <a:endParaRPr lang="en-US" altLang="zh-CN" dirty="0">
              <a:latin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AD9396E-80E9-531A-7C66-075C61B77B19}"/>
              </a:ext>
            </a:extLst>
          </p:cNvPr>
          <p:cNvSpPr txBox="1"/>
          <p:nvPr/>
        </p:nvSpPr>
        <p:spPr>
          <a:xfrm>
            <a:off x="6096000" y="2140524"/>
            <a:ext cx="513515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n-ea"/>
              </a:rPr>
              <a:t>VAE</a:t>
            </a:r>
            <a:r>
              <a:rPr lang="zh-CN" altLang="en-US" dirty="0">
                <a:latin typeface="+mn-ea"/>
              </a:rPr>
              <a:t>：降噪不好学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既然真实的高清图片是管够的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那么能不能反其道而行之？我们会不会加噪声？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r>
              <a:rPr lang="zh-CN" altLang="en-US" dirty="0">
                <a:latin typeface="+mn-ea"/>
              </a:rPr>
              <a:t>实际上我们还真会</a:t>
            </a:r>
            <a:r>
              <a:rPr lang="en-US" altLang="zh-CN" dirty="0">
                <a:latin typeface="+mn-ea"/>
              </a:rPr>
              <a:t>——</a:t>
            </a:r>
            <a:r>
              <a:rPr lang="zh-CN" altLang="en-US" dirty="0">
                <a:latin typeface="+mn-ea"/>
              </a:rPr>
              <a:t>在图片上加正态分布偏置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但是就算能加噪声，降噪确实不好学！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不过难道我们的模型连一点点的噪声都无法打败？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借鉴 </a:t>
            </a:r>
            <a:r>
              <a:rPr lang="en-US" altLang="zh-CN" dirty="0">
                <a:latin typeface="+mn-ea"/>
              </a:rPr>
              <a:t>GAN </a:t>
            </a:r>
            <a:r>
              <a:rPr lang="zh-CN" altLang="en-US" dirty="0">
                <a:latin typeface="+mn-ea"/>
              </a:rPr>
              <a:t>的思路：一点点加噪声，一点点学</a:t>
            </a:r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469442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B3848-903C-4D28-E87A-C7F035324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E0D57-ADD2-FD16-47FB-03DD43C05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pPr lvl="0"/>
            <a:r>
              <a:rPr lang="zh-CN" altLang="en-US" dirty="0"/>
              <a:t>高质量图像生成：扩散模型 </a:t>
            </a:r>
            <a:r>
              <a:rPr lang="en-US" altLang="zh-CN" dirty="0"/>
              <a:t>(Diffusion)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63486C-5D19-EE5D-2342-C3DC1CAB0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D932EA4-A02B-5753-8703-F37D2C47DD5E}"/>
              </a:ext>
            </a:extLst>
          </p:cNvPr>
          <p:cNvSpPr txBox="1"/>
          <p:nvPr/>
        </p:nvSpPr>
        <p:spPr>
          <a:xfrm>
            <a:off x="660400" y="2386746"/>
            <a:ext cx="513515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数据大概确定了，但是用什么模型做好呢？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查阅文献</a:t>
            </a:r>
            <a:r>
              <a:rPr lang="en-US" altLang="zh-CN" dirty="0">
                <a:latin typeface="+mn-ea"/>
              </a:rPr>
              <a:t>——</a:t>
            </a:r>
            <a:r>
              <a:rPr lang="zh-CN" altLang="en-US" dirty="0">
                <a:latin typeface="+mn-ea"/>
              </a:rPr>
              <a:t>有一个模型叫 </a:t>
            </a:r>
            <a:r>
              <a:rPr lang="en-US" altLang="zh-CN" dirty="0" err="1">
                <a:latin typeface="+mn-ea"/>
              </a:rPr>
              <a:t>UNet</a:t>
            </a:r>
            <a:r>
              <a:rPr lang="en-US" altLang="zh-CN" dirty="0">
                <a:latin typeface="+mn-ea"/>
              </a:rPr>
              <a:t> </a:t>
            </a:r>
            <a:r>
              <a:rPr lang="zh-CN" altLang="en-US" dirty="0">
                <a:latin typeface="+mn-ea"/>
              </a:rPr>
              <a:t>一直用做降噪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既然要做降噪，那么就拿它过来做降噪！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这种多层卷积模型很传统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实际上就是逐渐降低维度，然后再逐渐升高维度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总之因为某种原因在理解多层语义上能力不错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因此被拿来做综合理解能力需要比较强的降噪</a:t>
            </a:r>
            <a:endParaRPr lang="en-US" altLang="zh-CN" dirty="0">
              <a:latin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1C1B55D-8E77-EFB9-DBB4-5A269DA3780C}"/>
              </a:ext>
            </a:extLst>
          </p:cNvPr>
          <p:cNvSpPr txBox="1"/>
          <p:nvPr/>
        </p:nvSpPr>
        <p:spPr>
          <a:xfrm>
            <a:off x="660400" y="1292224"/>
            <a:ext cx="10858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Ronneberger</a:t>
            </a:r>
            <a:r>
              <a:rPr lang="en-US" altLang="zh-CN" sz="16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, Olaf, Philipp Fischer, and Thomas Brox. </a:t>
            </a:r>
            <a:r>
              <a:rPr lang="en-US" altLang="zh-CN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"U-net: Convolutional networks for biomedical image segmentation." </a:t>
            </a:r>
            <a:r>
              <a:rPr lang="en-US" altLang="zh-CN" sz="16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International Conference on Medical image computing and computer-assisted intervention. Cham: Springer international publishing, 2015.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873AE2B-45C8-F1A6-0F41-C558D7F41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443" y="2386746"/>
            <a:ext cx="4878074" cy="377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76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C7824-E8E5-55CE-7406-9E74149CD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206C8-680D-F910-6F0F-C5B727507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pPr lvl="0"/>
            <a:r>
              <a:rPr lang="zh-CN" altLang="en-US" dirty="0"/>
              <a:t>高质量图像生成：扩散模型 </a:t>
            </a:r>
            <a:r>
              <a:rPr lang="en-US" altLang="zh-CN" dirty="0"/>
              <a:t>(Diffusion)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9E3C67-38D5-82C7-D274-9FAE8E043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FD19A6F-A007-A5F5-9A27-1A7319FF769F}"/>
              </a:ext>
            </a:extLst>
          </p:cNvPr>
          <p:cNvSpPr txBox="1"/>
          <p:nvPr/>
        </p:nvSpPr>
        <p:spPr>
          <a:xfrm>
            <a:off x="660400" y="1401463"/>
            <a:ext cx="513515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但是还有一个小问题！我们在什么地方做降噪呢？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在图像像素本身吗？那计算量很大了</a:t>
            </a:r>
            <a:r>
              <a:rPr lang="en-US" altLang="zh-CN" dirty="0">
                <a:latin typeface="+mn-ea"/>
              </a:rPr>
              <a:t>……</a:t>
            </a:r>
          </a:p>
          <a:p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VAE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：我还在呢，别把我忘了啊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虽然使用 </a:t>
            </a:r>
            <a:r>
              <a:rPr lang="en-US" altLang="zh-CN" dirty="0">
                <a:latin typeface="+mn-ea"/>
              </a:rPr>
              <a:t>VAE </a:t>
            </a:r>
            <a:r>
              <a:rPr lang="zh-CN" altLang="en-US" dirty="0">
                <a:latin typeface="+mn-ea"/>
              </a:rPr>
              <a:t>采样生成可能力不从心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但 </a:t>
            </a:r>
            <a:r>
              <a:rPr lang="en-US" altLang="zh-CN" dirty="0">
                <a:latin typeface="+mn-ea"/>
              </a:rPr>
              <a:t>VAE </a:t>
            </a:r>
            <a:r>
              <a:rPr lang="zh-CN" altLang="en-US" dirty="0">
                <a:latin typeface="+mn-ea"/>
              </a:rPr>
              <a:t>的老本行是图片压缩 </a:t>
            </a:r>
            <a:r>
              <a:rPr lang="en-US" altLang="zh-CN" dirty="0">
                <a:latin typeface="+mn-ea"/>
              </a:rPr>
              <a:t>/ </a:t>
            </a:r>
            <a:r>
              <a:rPr lang="zh-CN" altLang="en-US" dirty="0">
                <a:latin typeface="+mn-ea"/>
              </a:rPr>
              <a:t>重建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让它把我们的 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Diffusion 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过程放到低维隐空间里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还是能很好地做到的</a:t>
            </a:r>
            <a:r>
              <a:rPr lang="en-US" altLang="zh-CN" dirty="0">
                <a:latin typeface="+mn-ea"/>
              </a:rPr>
              <a:t>……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10FD193-E5A0-481C-CD3D-75386D9B1696}"/>
              </a:ext>
            </a:extLst>
          </p:cNvPr>
          <p:cNvSpPr/>
          <p:nvPr/>
        </p:nvSpPr>
        <p:spPr>
          <a:xfrm>
            <a:off x="6445179" y="2087307"/>
            <a:ext cx="1408331" cy="4562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VAE Encoder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F6050C05-3D21-2C21-91CE-F5074094545E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>
            <a:off x="7149345" y="2543543"/>
            <a:ext cx="0" cy="659963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2A313C8F-A0D1-4E11-D774-FFA8EF42BB20}"/>
              </a:ext>
            </a:extLst>
          </p:cNvPr>
          <p:cNvSpPr/>
          <p:nvPr/>
        </p:nvSpPr>
        <p:spPr>
          <a:xfrm>
            <a:off x="6445179" y="3203506"/>
            <a:ext cx="1408331" cy="4562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Add Noise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2DD96C96-703E-47F2-275D-9245D450C542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>
          <a:xfrm>
            <a:off x="7149345" y="3659742"/>
            <a:ext cx="0" cy="659963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068942B4-FAC0-A6B1-E08B-605D451751DF}"/>
              </a:ext>
            </a:extLst>
          </p:cNvPr>
          <p:cNvSpPr/>
          <p:nvPr/>
        </p:nvSpPr>
        <p:spPr>
          <a:xfrm>
            <a:off x="6445179" y="4319705"/>
            <a:ext cx="1408331" cy="4562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U-Net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9E6CDD0-23BA-FCE0-FCD4-0D89A5640FE9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>
          <a:xfrm>
            <a:off x="7149345" y="4775941"/>
            <a:ext cx="0" cy="659963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C19B478C-3BC3-AD1B-EE2C-206663BB6851}"/>
              </a:ext>
            </a:extLst>
          </p:cNvPr>
          <p:cNvSpPr/>
          <p:nvPr/>
        </p:nvSpPr>
        <p:spPr>
          <a:xfrm>
            <a:off x="6445179" y="5435904"/>
            <a:ext cx="1408331" cy="456236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Pred. Noise</a:t>
            </a:r>
          </a:p>
        </p:txBody>
      </p: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C67DAAC2-9489-AFEF-BE2D-75600893A347}"/>
              </a:ext>
            </a:extLst>
          </p:cNvPr>
          <p:cNvCxnSpPr>
            <a:cxnSpLocks/>
            <a:stCxn id="20" idx="3"/>
            <a:endCxn id="10" idx="3"/>
          </p:cNvCxnSpPr>
          <p:nvPr/>
        </p:nvCxnSpPr>
        <p:spPr>
          <a:xfrm flipV="1">
            <a:off x="7853510" y="3431624"/>
            <a:ext cx="12700" cy="2232398"/>
          </a:xfrm>
          <a:prstGeom prst="bentConnector3">
            <a:avLst>
              <a:gd name="adj1" fmla="val 1800000"/>
            </a:avLst>
          </a:prstGeom>
          <a:ln w="1905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3D775133-8B07-2E35-C9F4-BEF430B74D2A}"/>
              </a:ext>
            </a:extLst>
          </p:cNvPr>
          <p:cNvSpPr txBox="1"/>
          <p:nvPr/>
        </p:nvSpPr>
        <p:spPr>
          <a:xfrm>
            <a:off x="8154110" y="5383188"/>
            <a:ext cx="98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BP (MSE)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ECBC969-0AC3-59CF-0A79-FF911EE3E440}"/>
              </a:ext>
            </a:extLst>
          </p:cNvPr>
          <p:cNvSpPr txBox="1"/>
          <p:nvPr/>
        </p:nvSpPr>
        <p:spPr>
          <a:xfrm>
            <a:off x="6703214" y="1375407"/>
            <a:ext cx="907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Consolas" panose="020B0609020204030204" pitchFamily="49" charset="0"/>
              </a:rPr>
              <a:t>训练阶段</a:t>
            </a:r>
            <a:endParaRPr lang="en-US" altLang="zh-CN" sz="1400" b="1" dirty="0">
              <a:latin typeface="Consolas" panose="020B0609020204030204" pitchFamily="49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472A1CD-3E95-0D3A-797E-0C8E36265FE9}"/>
              </a:ext>
            </a:extLst>
          </p:cNvPr>
          <p:cNvSpPr/>
          <p:nvPr/>
        </p:nvSpPr>
        <p:spPr>
          <a:xfrm>
            <a:off x="9151088" y="1816778"/>
            <a:ext cx="1408331" cy="4562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Add Noise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B26592F-BA54-5390-1237-E26760AFD4FC}"/>
              </a:ext>
            </a:extLst>
          </p:cNvPr>
          <p:cNvSpPr/>
          <p:nvPr/>
        </p:nvSpPr>
        <p:spPr>
          <a:xfrm>
            <a:off x="9151087" y="2932977"/>
            <a:ext cx="1408331" cy="4562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U-Net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DA743BAA-6F08-A8E5-39E7-CDA75871E02D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 flipH="1">
            <a:off x="9855253" y="2273014"/>
            <a:ext cx="1" cy="659963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F52855EC-05AB-624E-D76B-007BAC9BF7F2}"/>
              </a:ext>
            </a:extLst>
          </p:cNvPr>
          <p:cNvSpPr/>
          <p:nvPr/>
        </p:nvSpPr>
        <p:spPr>
          <a:xfrm>
            <a:off x="9151086" y="3667169"/>
            <a:ext cx="1408331" cy="456236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Pred. Noise</a:t>
            </a: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1BA7AB5D-79B1-A9C2-7494-49D9E7E35FF3}"/>
              </a:ext>
            </a:extLst>
          </p:cNvPr>
          <p:cNvCxnSpPr>
            <a:cxnSpLocks/>
            <a:stCxn id="32" idx="2"/>
            <a:endCxn id="36" idx="0"/>
          </p:cNvCxnSpPr>
          <p:nvPr/>
        </p:nvCxnSpPr>
        <p:spPr>
          <a:xfrm flipH="1">
            <a:off x="9855252" y="3389213"/>
            <a:ext cx="1" cy="277956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88119577-8967-65A5-BC25-4CB73FB41297}"/>
              </a:ext>
            </a:extLst>
          </p:cNvPr>
          <p:cNvSpPr/>
          <p:nvPr/>
        </p:nvSpPr>
        <p:spPr>
          <a:xfrm>
            <a:off x="9151085" y="4401361"/>
            <a:ext cx="1408331" cy="4562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Denoise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F64055FB-EABE-5727-602F-1059A1243C43}"/>
              </a:ext>
            </a:extLst>
          </p:cNvPr>
          <p:cNvCxnSpPr>
            <a:cxnSpLocks/>
            <a:stCxn id="36" idx="2"/>
            <a:endCxn id="42" idx="0"/>
          </p:cNvCxnSpPr>
          <p:nvPr/>
        </p:nvCxnSpPr>
        <p:spPr>
          <a:xfrm flipH="1">
            <a:off x="9855251" y="4123405"/>
            <a:ext cx="1" cy="277956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BD65565F-B606-16C6-2148-76C9F583068B}"/>
              </a:ext>
            </a:extLst>
          </p:cNvPr>
          <p:cNvSpPr/>
          <p:nvPr/>
        </p:nvSpPr>
        <p:spPr>
          <a:xfrm>
            <a:off x="9053377" y="2856035"/>
            <a:ext cx="1603745" cy="2078503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7272A43-C8BE-6EAA-FFFE-BE3EC83510B1}"/>
              </a:ext>
            </a:extLst>
          </p:cNvPr>
          <p:cNvSpPr txBox="1"/>
          <p:nvPr/>
        </p:nvSpPr>
        <p:spPr>
          <a:xfrm>
            <a:off x="9948383" y="2449106"/>
            <a:ext cx="98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T Steps</a:t>
            </a: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9AA97209-4B03-EBB8-7DF6-670E6EE992F6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>
            <a:off x="9855251" y="4857597"/>
            <a:ext cx="0" cy="307778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10995C46-60DA-0194-8D22-0797E8E891F3}"/>
              </a:ext>
            </a:extLst>
          </p:cNvPr>
          <p:cNvSpPr/>
          <p:nvPr/>
        </p:nvSpPr>
        <p:spPr>
          <a:xfrm>
            <a:off x="9151085" y="5165375"/>
            <a:ext cx="1408331" cy="4562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VAE Decoder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7C2F9A6E-5F85-9566-69C0-4348A0B62299}"/>
              </a:ext>
            </a:extLst>
          </p:cNvPr>
          <p:cNvCxnSpPr>
            <a:cxnSpLocks/>
            <a:stCxn id="52" idx="2"/>
          </p:cNvCxnSpPr>
          <p:nvPr/>
        </p:nvCxnSpPr>
        <p:spPr>
          <a:xfrm>
            <a:off x="9855251" y="5621611"/>
            <a:ext cx="0" cy="331843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4B53495A-E7FC-B6D1-EC71-2695C24D4A7B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7149345" y="1745380"/>
            <a:ext cx="0" cy="341927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1A3284FD-118F-9543-D025-EF5DBEA9C852}"/>
              </a:ext>
            </a:extLst>
          </p:cNvPr>
          <p:cNvSpPr txBox="1"/>
          <p:nvPr/>
        </p:nvSpPr>
        <p:spPr>
          <a:xfrm>
            <a:off x="9401329" y="1387652"/>
            <a:ext cx="907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Consolas" panose="020B0609020204030204" pitchFamily="49" charset="0"/>
              </a:rPr>
              <a:t>推理阶段</a:t>
            </a:r>
            <a:endParaRPr lang="en-US" altLang="zh-CN" sz="14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0756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DD064-C52B-FF99-5075-F67BC1E27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46774-BD05-0BB7-E8D6-3D54E581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pPr lvl="0"/>
            <a:r>
              <a:rPr lang="en-US" altLang="zh-CN" dirty="0"/>
              <a:t>CLIP + Diffusion = Stable Diffusion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804AB-B76B-3E79-F576-34D362B64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A581183-5C7B-8215-5E79-BD16CB40638A}"/>
              </a:ext>
            </a:extLst>
          </p:cNvPr>
          <p:cNvSpPr txBox="1"/>
          <p:nvPr/>
        </p:nvSpPr>
        <p:spPr>
          <a:xfrm>
            <a:off x="660400" y="2140524"/>
            <a:ext cx="513515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现在如果我们给 </a:t>
            </a:r>
            <a:r>
              <a:rPr lang="en-US" altLang="zh-CN" dirty="0">
                <a:latin typeface="+mn-ea"/>
              </a:rPr>
              <a:t>Diffusion </a:t>
            </a:r>
            <a:r>
              <a:rPr lang="zh-CN" altLang="en-US" dirty="0">
                <a:latin typeface="+mn-ea"/>
              </a:rPr>
              <a:t>模型随便甩一个噪声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那么它就会随便生成一张高质量的图片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这个还是不太符合我们的意愿的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我们已经是多模态时代的公民了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有没有什么办法能让我们用自然语言干涉生成呢？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直觉来讲这并不难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——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只要能用好 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CLIP</a:t>
            </a:r>
          </a:p>
          <a:p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r>
              <a:rPr lang="en-US" altLang="zh-CN" dirty="0">
                <a:latin typeface="+mn-ea"/>
              </a:rPr>
              <a:t>CLIP </a:t>
            </a:r>
            <a:r>
              <a:rPr lang="zh-CN" altLang="en-US" dirty="0">
                <a:latin typeface="+mn-ea"/>
              </a:rPr>
              <a:t>本身就携带了图文双模态的理解能力</a:t>
            </a:r>
            <a:r>
              <a:rPr lang="en-US" altLang="zh-CN" dirty="0">
                <a:latin typeface="+mn-ea"/>
              </a:rPr>
              <a:t>……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27F5448-95FD-8152-BBF8-9466E3DCFBED}"/>
              </a:ext>
            </a:extLst>
          </p:cNvPr>
          <p:cNvSpPr txBox="1"/>
          <p:nvPr/>
        </p:nvSpPr>
        <p:spPr>
          <a:xfrm>
            <a:off x="660400" y="1292224"/>
            <a:ext cx="10858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Rombach, Robin, et al. </a:t>
            </a:r>
            <a:r>
              <a:rPr lang="en-US" altLang="zh-CN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"High-resolution image synthesis with latent diffusion models." </a:t>
            </a:r>
            <a:r>
              <a:rPr lang="en-US" altLang="zh-CN" sz="16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Proceedings of the IEEE/CVF conference on computer vision and pattern recognition. 2022.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5F591F1-360F-FEAB-8345-7756DD37894B}"/>
              </a:ext>
            </a:extLst>
          </p:cNvPr>
          <p:cNvSpPr txBox="1"/>
          <p:nvPr/>
        </p:nvSpPr>
        <p:spPr>
          <a:xfrm>
            <a:off x="6096000" y="2140524"/>
            <a:ext cx="5135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重点在于怎么调整 </a:t>
            </a:r>
            <a:r>
              <a:rPr lang="en-US" altLang="zh-CN" dirty="0" err="1">
                <a:latin typeface="+mn-ea"/>
              </a:rPr>
              <a:t>UNet</a:t>
            </a:r>
            <a:r>
              <a:rPr lang="en-US" altLang="zh-CN" dirty="0">
                <a:latin typeface="+mn-ea"/>
              </a:rPr>
              <a:t> </a:t>
            </a:r>
            <a:r>
              <a:rPr lang="zh-CN" altLang="en-US" dirty="0">
                <a:latin typeface="+mn-ea"/>
              </a:rPr>
              <a:t>学到的东西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我们需要把 </a:t>
            </a:r>
            <a:r>
              <a:rPr lang="en-US" altLang="zh-CN" dirty="0">
                <a:latin typeface="+mn-ea"/>
              </a:rPr>
              <a:t>CLIP </a:t>
            </a:r>
            <a:r>
              <a:rPr lang="zh-CN" altLang="en-US" dirty="0">
                <a:latin typeface="+mn-ea"/>
              </a:rPr>
              <a:t>里面隐藏的智慧教给 </a:t>
            </a:r>
            <a:r>
              <a:rPr lang="en-US" altLang="zh-CN" dirty="0" err="1">
                <a:latin typeface="+mn-ea"/>
              </a:rPr>
              <a:t>UNet</a:t>
            </a:r>
            <a:r>
              <a:rPr lang="en-US" altLang="zh-CN" dirty="0">
                <a:latin typeface="+mn-ea"/>
              </a:rPr>
              <a:t>……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46B270C-78DA-9C54-65A7-1729173F5C52}"/>
              </a:ext>
            </a:extLst>
          </p:cNvPr>
          <p:cNvSpPr/>
          <p:nvPr/>
        </p:nvSpPr>
        <p:spPr>
          <a:xfrm>
            <a:off x="6170821" y="5309874"/>
            <a:ext cx="1408331" cy="4562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U-Net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AB8015E9-6254-7B4E-C3DE-307624CEF451}"/>
              </a:ext>
            </a:extLst>
          </p:cNvPr>
          <p:cNvCxnSpPr>
            <a:cxnSpLocks/>
            <a:stCxn id="12" idx="1"/>
            <a:endCxn id="7" idx="3"/>
          </p:cNvCxnSpPr>
          <p:nvPr/>
        </p:nvCxnSpPr>
        <p:spPr>
          <a:xfrm flipH="1">
            <a:off x="7579152" y="5537992"/>
            <a:ext cx="2094015" cy="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2650C194-A502-CFDC-7771-F82DAA31486C}"/>
              </a:ext>
            </a:extLst>
          </p:cNvPr>
          <p:cNvSpPr/>
          <p:nvPr/>
        </p:nvSpPr>
        <p:spPr>
          <a:xfrm>
            <a:off x="9673167" y="5309874"/>
            <a:ext cx="1408331" cy="4562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CLIP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51C67492-FBC1-4606-A28B-BA73C952D277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10377333" y="4896909"/>
            <a:ext cx="0" cy="412965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5FB1B902-AE51-25BA-7011-80302F02C29F}"/>
              </a:ext>
            </a:extLst>
          </p:cNvPr>
          <p:cNvSpPr/>
          <p:nvPr/>
        </p:nvSpPr>
        <p:spPr>
          <a:xfrm>
            <a:off x="6170821" y="4440673"/>
            <a:ext cx="1408331" cy="4562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Add Noise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C1E8B5B3-8F65-E365-1175-C1C57F6E9A4E}"/>
              </a:ext>
            </a:extLst>
          </p:cNvPr>
          <p:cNvCxnSpPr>
            <a:cxnSpLocks/>
            <a:stCxn id="20" idx="2"/>
            <a:endCxn id="7" idx="0"/>
          </p:cNvCxnSpPr>
          <p:nvPr/>
        </p:nvCxnSpPr>
        <p:spPr>
          <a:xfrm>
            <a:off x="6874987" y="4896909"/>
            <a:ext cx="0" cy="412965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4850F44-AE26-4474-4BBC-792C21E36083}"/>
              </a:ext>
            </a:extLst>
          </p:cNvPr>
          <p:cNvSpPr/>
          <p:nvPr/>
        </p:nvSpPr>
        <p:spPr>
          <a:xfrm>
            <a:off x="6170820" y="3568976"/>
            <a:ext cx="1408331" cy="4562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VAE Encoder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DB7CC038-C11D-C890-41D2-8F3075BDCB42}"/>
              </a:ext>
            </a:extLst>
          </p:cNvPr>
          <p:cNvCxnSpPr>
            <a:cxnSpLocks/>
            <a:stCxn id="24" idx="2"/>
            <a:endCxn id="20" idx="0"/>
          </p:cNvCxnSpPr>
          <p:nvPr/>
        </p:nvCxnSpPr>
        <p:spPr>
          <a:xfrm>
            <a:off x="6874986" y="4025212"/>
            <a:ext cx="1" cy="415461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719A98BD-5C4D-1010-D101-65AA3DD45201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6874985" y="3152776"/>
            <a:ext cx="1" cy="41620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E6B9E14D-4A36-C426-B5B7-2727B6DF3021}"/>
              </a:ext>
            </a:extLst>
          </p:cNvPr>
          <p:cNvSpPr txBox="1"/>
          <p:nvPr/>
        </p:nvSpPr>
        <p:spPr>
          <a:xfrm>
            <a:off x="6953460" y="3169042"/>
            <a:ext cx="907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Consolas" panose="020B0609020204030204" pitchFamily="49" charset="0"/>
              </a:rPr>
              <a:t>图片数据</a:t>
            </a:r>
            <a:endParaRPr lang="en-US" altLang="zh-CN" sz="1400" b="1" dirty="0">
              <a:latin typeface="Consolas" panose="020B0609020204030204" pitchFamily="49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332918C-D9AD-F863-8F4F-C3D71C412F50}"/>
              </a:ext>
            </a:extLst>
          </p:cNvPr>
          <p:cNvSpPr txBox="1"/>
          <p:nvPr/>
        </p:nvSpPr>
        <p:spPr>
          <a:xfrm>
            <a:off x="9923412" y="4512405"/>
            <a:ext cx="907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Consolas" panose="020B0609020204030204" pitchFamily="49" charset="0"/>
              </a:rPr>
              <a:t>文字数据</a:t>
            </a:r>
            <a:endParaRPr lang="en-US" altLang="zh-CN" sz="1400" b="1" dirty="0">
              <a:latin typeface="Consolas" panose="020B0609020204030204" pitchFamily="49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7993711-DD6A-CFAB-9B8F-0BF317DBC25A}"/>
              </a:ext>
            </a:extLst>
          </p:cNvPr>
          <p:cNvSpPr txBox="1"/>
          <p:nvPr/>
        </p:nvSpPr>
        <p:spPr>
          <a:xfrm>
            <a:off x="7861300" y="3322930"/>
            <a:ext cx="5135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显然，训练的图文数据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应当像做 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CLIP 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时一样一一对应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199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0695B-268E-95F1-BE3C-93834BBD6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45806-0E61-1036-28A8-3978E59EB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pPr lvl="0"/>
            <a:r>
              <a:rPr lang="zh-CN" altLang="en-US" dirty="0"/>
              <a:t>在“会学习的人工智能”之前</a:t>
            </a:r>
            <a:r>
              <a:rPr lang="en-US" altLang="zh-CN" dirty="0"/>
              <a:t>……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65AF06-6049-6451-8522-17EA35387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36" name="Picture 12" descr="“9键”和“26键”输入法，究竟哪个更快更科学？__财经头条">
            <a:extLst>
              <a:ext uri="{FF2B5EF4-FFF2-40B4-BE49-F238E27FC236}">
                <a16:creationId xmlns:a16="http://schemas.microsoft.com/office/drawing/2014/main" id="{7FEDE04F-F299-9526-1DE0-BD892118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1264535"/>
            <a:ext cx="4733765" cy="432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ijkstra Algorithm - InterviewBit">
            <a:extLst>
              <a:ext uri="{FF2B5EF4-FFF2-40B4-BE49-F238E27FC236}">
                <a16:creationId xmlns:a16="http://schemas.microsoft.com/office/drawing/2014/main" id="{8E892C57-8FF7-22FC-D2CF-9CA42021B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8" r="11094"/>
          <a:stretch>
            <a:fillRect/>
          </a:stretch>
        </p:blipFill>
        <p:spPr bwMode="auto">
          <a:xfrm>
            <a:off x="4349498" y="1264535"/>
            <a:ext cx="4896678" cy="432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IBM’s Deep Blue Upset Garry Kasparov">
            <a:extLst>
              <a:ext uri="{FF2B5EF4-FFF2-40B4-BE49-F238E27FC236}">
                <a16:creationId xmlns:a16="http://schemas.microsoft.com/office/drawing/2014/main" id="{0A3BF2E4-915B-F93D-DEA6-2DB3E97B3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341" y="1264535"/>
            <a:ext cx="3179559" cy="432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BADBAB6-573E-DB51-1CCF-51190A8286B7}"/>
              </a:ext>
            </a:extLst>
          </p:cNvPr>
          <p:cNvSpPr txBox="1"/>
          <p:nvPr/>
        </p:nvSpPr>
        <p:spPr>
          <a:xfrm>
            <a:off x="1325518" y="5700782"/>
            <a:ext cx="3023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拼音输入法（概率动态规划）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A8090E0-72CC-6768-17C9-C62FB7FF3EA0}"/>
              </a:ext>
            </a:extLst>
          </p:cNvPr>
          <p:cNvSpPr txBox="1"/>
          <p:nvPr/>
        </p:nvSpPr>
        <p:spPr>
          <a:xfrm>
            <a:off x="4837320" y="5700782"/>
            <a:ext cx="3023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导航软件（最短路径算法）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7ACCF05-2165-741C-D9BB-FC8E77F7DEF1}"/>
              </a:ext>
            </a:extLst>
          </p:cNvPr>
          <p:cNvSpPr txBox="1"/>
          <p:nvPr/>
        </p:nvSpPr>
        <p:spPr>
          <a:xfrm>
            <a:off x="8349122" y="5702265"/>
            <a:ext cx="3023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IBM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深蓝（高级搜索剪枝）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5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4A3FA-515D-2200-E9F5-77729F63A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AB197-BD51-1B31-329F-240292639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pPr lvl="0"/>
            <a:r>
              <a:rPr lang="en-US" altLang="zh-CN" dirty="0"/>
              <a:t>CLIP + Diffusion = Stable Diffusion</a:t>
            </a:r>
            <a:endParaRPr lang="en-US" dirty="0">
              <a:latin typeface="+mj-ea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7BC3C4-3812-F957-45A6-9C867A0E5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F21816-6407-A601-DB79-870BFB323DFC}"/>
              </a:ext>
            </a:extLst>
          </p:cNvPr>
          <p:cNvSpPr txBox="1"/>
          <p:nvPr/>
        </p:nvSpPr>
        <p:spPr>
          <a:xfrm>
            <a:off x="660400" y="1310790"/>
            <a:ext cx="513515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虽然由于 </a:t>
            </a:r>
            <a:r>
              <a:rPr lang="en-US" altLang="zh-CN" dirty="0">
                <a:latin typeface="+mn-ea"/>
              </a:rPr>
              <a:t>CLIP </a:t>
            </a:r>
            <a:r>
              <a:rPr lang="zh-CN" altLang="en-US" dirty="0">
                <a:latin typeface="+mn-ea"/>
              </a:rPr>
              <a:t>的预训练包含的隐含知识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产生的文本编码和 </a:t>
            </a:r>
            <a:r>
              <a:rPr lang="en-US" altLang="zh-CN" dirty="0">
                <a:latin typeface="+mn-ea"/>
              </a:rPr>
              <a:t>VAE </a:t>
            </a:r>
            <a:r>
              <a:rPr lang="zh-CN" altLang="en-US" dirty="0">
                <a:latin typeface="+mn-ea"/>
              </a:rPr>
              <a:t>那边的图片有天然关联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但是对一个只能看懂图片的 </a:t>
            </a:r>
            <a:r>
              <a:rPr lang="en-US" altLang="zh-CN" dirty="0">
                <a:latin typeface="+mn-ea"/>
              </a:rPr>
              <a:t>CNN </a:t>
            </a:r>
            <a:r>
              <a:rPr lang="zh-CN" altLang="en-US" dirty="0">
                <a:latin typeface="+mn-ea"/>
              </a:rPr>
              <a:t>来说很难学懂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当需要一个结构跨模态的时候就得请出 </a:t>
            </a:r>
            <a:r>
              <a:rPr lang="en-US" altLang="zh-CN" dirty="0">
                <a:latin typeface="+mn-ea"/>
              </a:rPr>
              <a:t>TF </a:t>
            </a:r>
            <a:r>
              <a:rPr lang="zh-CN" altLang="en-US" dirty="0">
                <a:latin typeface="+mn-ea"/>
              </a:rPr>
              <a:t>老祖！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现在这个问题特别像 </a:t>
            </a:r>
            <a:r>
              <a:rPr lang="en-US" altLang="zh-CN" dirty="0">
                <a:latin typeface="+mn-ea"/>
              </a:rPr>
              <a:t>Encoder-Decoder TF </a:t>
            </a:r>
            <a:r>
              <a:rPr lang="zh-CN" altLang="en-US" dirty="0">
                <a:latin typeface="+mn-ea"/>
              </a:rPr>
              <a:t>中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需要双方智慧交流的那个场景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还记得怎么做吗？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Cross Attention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！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让一方出 </a:t>
            </a:r>
            <a:r>
              <a:rPr lang="en-US" altLang="zh-CN" dirty="0">
                <a:latin typeface="+mn-ea"/>
              </a:rPr>
              <a:t>Q</a:t>
            </a:r>
            <a:r>
              <a:rPr lang="zh-CN" altLang="en-US" dirty="0">
                <a:latin typeface="+mn-ea"/>
              </a:rPr>
              <a:t>，另一方出 </a:t>
            </a:r>
            <a:r>
              <a:rPr lang="en-US" altLang="zh-CN" dirty="0">
                <a:latin typeface="+mn-ea"/>
              </a:rPr>
              <a:t>K </a:t>
            </a:r>
            <a:r>
              <a:rPr lang="zh-CN" altLang="en-US" dirty="0">
                <a:latin typeface="+mn-ea"/>
              </a:rPr>
              <a:t>和 </a:t>
            </a:r>
            <a:r>
              <a:rPr lang="en-US" altLang="zh-CN" dirty="0">
                <a:latin typeface="+mn-ea"/>
              </a:rPr>
              <a:t>V</a:t>
            </a:r>
            <a:r>
              <a:rPr lang="zh-CN" altLang="en-US" dirty="0">
                <a:latin typeface="+mn-ea"/>
              </a:rPr>
              <a:t>，就能传递智慧</a:t>
            </a:r>
            <a:endParaRPr lang="en-US" altLang="zh-CN" dirty="0">
              <a:latin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DA73887-932B-8C60-B5FF-D04A195C12D8}"/>
              </a:ext>
            </a:extLst>
          </p:cNvPr>
          <p:cNvSpPr txBox="1"/>
          <p:nvPr/>
        </p:nvSpPr>
        <p:spPr>
          <a:xfrm>
            <a:off x="6096000" y="1310790"/>
            <a:ext cx="5135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CLIP 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中已经包含了预训练的 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KV 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矩阵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那么让图像这边神经网络出 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Q 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就可以“传递信息”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00563B-6EF9-724D-B2EB-F02F034BB3AD}"/>
              </a:ext>
            </a:extLst>
          </p:cNvPr>
          <p:cNvSpPr/>
          <p:nvPr/>
        </p:nvSpPr>
        <p:spPr>
          <a:xfrm>
            <a:off x="6162353" y="2516211"/>
            <a:ext cx="1408331" cy="4562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Linear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87831BCD-226A-1DE4-0255-43B73EC69E02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6866519" y="2972447"/>
            <a:ext cx="0" cy="282091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E214A506-A2CB-32FE-45B2-F62BCAA09621}"/>
              </a:ext>
            </a:extLst>
          </p:cNvPr>
          <p:cNvSpPr/>
          <p:nvPr/>
        </p:nvSpPr>
        <p:spPr>
          <a:xfrm>
            <a:off x="6162353" y="3254538"/>
            <a:ext cx="1408331" cy="4562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Q Image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C457FC1-D6A6-E03B-EA81-355F787F20AF}"/>
              </a:ext>
            </a:extLst>
          </p:cNvPr>
          <p:cNvSpPr/>
          <p:nvPr/>
        </p:nvSpPr>
        <p:spPr>
          <a:xfrm>
            <a:off x="9690100" y="2516211"/>
            <a:ext cx="1408331" cy="4562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CLIP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B561F55-F880-E771-65E7-FBD99812D541}"/>
              </a:ext>
            </a:extLst>
          </p:cNvPr>
          <p:cNvSpPr/>
          <p:nvPr/>
        </p:nvSpPr>
        <p:spPr>
          <a:xfrm>
            <a:off x="9690098" y="3254538"/>
            <a:ext cx="1408331" cy="4562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V Text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195D14B-1EA6-23B1-38C0-68D37D4C47B6}"/>
              </a:ext>
            </a:extLst>
          </p:cNvPr>
          <p:cNvSpPr/>
          <p:nvPr/>
        </p:nvSpPr>
        <p:spPr>
          <a:xfrm>
            <a:off x="7926222" y="3254538"/>
            <a:ext cx="1408331" cy="4562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K Text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EFB4A758-3227-3335-4E5F-A8E8E2F28A8A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10394264" y="2972447"/>
            <a:ext cx="2" cy="282091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E1F2CF0-743D-D455-C9F5-B7177F3144B3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 flipH="1">
            <a:off x="8630388" y="2972447"/>
            <a:ext cx="1763878" cy="282091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A081B287-0D2B-9201-D083-EB587EAA10C1}"/>
              </a:ext>
            </a:extLst>
          </p:cNvPr>
          <p:cNvSpPr/>
          <p:nvPr/>
        </p:nvSpPr>
        <p:spPr>
          <a:xfrm>
            <a:off x="7926224" y="3992865"/>
            <a:ext cx="1408331" cy="4562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err="1">
                <a:latin typeface="Consolas" panose="020B0609020204030204" pitchFamily="49" charset="0"/>
              </a:rPr>
              <a:t>MatMul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F60E1FE6-CB97-11A0-D815-48783F665235}"/>
              </a:ext>
            </a:extLst>
          </p:cNvPr>
          <p:cNvCxnSpPr>
            <a:cxnSpLocks/>
            <a:stCxn id="10" idx="2"/>
            <a:endCxn id="23" idx="0"/>
          </p:cNvCxnSpPr>
          <p:nvPr/>
        </p:nvCxnSpPr>
        <p:spPr>
          <a:xfrm>
            <a:off x="6866519" y="3710774"/>
            <a:ext cx="1763871" cy="282091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0434EA09-6375-29AB-8EE4-6F465F2EB4DB}"/>
              </a:ext>
            </a:extLst>
          </p:cNvPr>
          <p:cNvCxnSpPr>
            <a:cxnSpLocks/>
            <a:stCxn id="15" idx="2"/>
            <a:endCxn id="23" idx="0"/>
          </p:cNvCxnSpPr>
          <p:nvPr/>
        </p:nvCxnSpPr>
        <p:spPr>
          <a:xfrm>
            <a:off x="8630388" y="3710774"/>
            <a:ext cx="2" cy="282091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77312B75-D732-1DA8-C0EE-B60B72AF35C9}"/>
              </a:ext>
            </a:extLst>
          </p:cNvPr>
          <p:cNvSpPr/>
          <p:nvPr/>
        </p:nvSpPr>
        <p:spPr>
          <a:xfrm>
            <a:off x="7926221" y="4731192"/>
            <a:ext cx="1408331" cy="4562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Norm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B1DBDA70-EC92-DAF9-5BC4-9CF8A4472EC3}"/>
              </a:ext>
            </a:extLst>
          </p:cNvPr>
          <p:cNvCxnSpPr>
            <a:cxnSpLocks/>
            <a:stCxn id="23" idx="2"/>
            <a:endCxn id="36" idx="0"/>
          </p:cNvCxnSpPr>
          <p:nvPr/>
        </p:nvCxnSpPr>
        <p:spPr>
          <a:xfrm flipH="1">
            <a:off x="8630387" y="4449101"/>
            <a:ext cx="3" cy="282091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3058697F-E8FC-C98A-E808-1E469418C081}"/>
              </a:ext>
            </a:extLst>
          </p:cNvPr>
          <p:cNvSpPr/>
          <p:nvPr/>
        </p:nvSpPr>
        <p:spPr>
          <a:xfrm>
            <a:off x="9690098" y="5469519"/>
            <a:ext cx="1408331" cy="4562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onsolas" panose="020B0609020204030204" pitchFamily="49" charset="0"/>
              </a:rPr>
              <a:t>Mat Mul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DC7B9AB7-298E-9379-D440-D64E3365D0CB}"/>
              </a:ext>
            </a:extLst>
          </p:cNvPr>
          <p:cNvSpPr/>
          <p:nvPr/>
        </p:nvSpPr>
        <p:spPr>
          <a:xfrm>
            <a:off x="7926221" y="5469519"/>
            <a:ext cx="1408331" cy="4562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err="1">
                <a:latin typeface="Consolas" panose="020B0609020204030204" pitchFamily="49" charset="0"/>
              </a:rPr>
              <a:t>Softmax</a:t>
            </a:r>
            <a:endParaRPr lang="zh-CN" altLang="en-US" sz="1400" b="1" dirty="0">
              <a:latin typeface="Consolas" panose="020B0609020204030204" pitchFamily="49" charset="0"/>
            </a:endParaRPr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26297E37-EB19-C95A-8CB0-03B90B3C7465}"/>
              </a:ext>
            </a:extLst>
          </p:cNvPr>
          <p:cNvCxnSpPr>
            <a:cxnSpLocks/>
            <a:stCxn id="36" idx="2"/>
            <a:endCxn id="59" idx="0"/>
          </p:cNvCxnSpPr>
          <p:nvPr/>
        </p:nvCxnSpPr>
        <p:spPr>
          <a:xfrm>
            <a:off x="8630387" y="5187428"/>
            <a:ext cx="0" cy="282091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ABEC3354-9ECF-D459-D677-55FE4D67C0C7}"/>
              </a:ext>
            </a:extLst>
          </p:cNvPr>
          <p:cNvCxnSpPr>
            <a:cxnSpLocks/>
            <a:stCxn id="59" idx="3"/>
            <a:endCxn id="58" idx="1"/>
          </p:cNvCxnSpPr>
          <p:nvPr/>
        </p:nvCxnSpPr>
        <p:spPr>
          <a:xfrm>
            <a:off x="9334552" y="5697637"/>
            <a:ext cx="355546" cy="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6801AF39-4D4B-C3CB-3B07-3AF1D9D80748}"/>
              </a:ext>
            </a:extLst>
          </p:cNvPr>
          <p:cNvCxnSpPr>
            <a:cxnSpLocks/>
            <a:stCxn id="14" idx="2"/>
            <a:endCxn id="58" idx="0"/>
          </p:cNvCxnSpPr>
          <p:nvPr/>
        </p:nvCxnSpPr>
        <p:spPr>
          <a:xfrm>
            <a:off x="10394264" y="3710774"/>
            <a:ext cx="0" cy="1758745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9798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7C95F-EB08-C149-EC11-8209D6BF8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21D99-E1CD-355D-FA12-7234D63D0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pPr lvl="0"/>
            <a:r>
              <a:rPr lang="en-US" altLang="zh-CN" dirty="0"/>
              <a:t>CLIP + Diffusion = Stable Diffusion</a:t>
            </a:r>
            <a:endParaRPr lang="en-US" dirty="0">
              <a:latin typeface="+mj-ea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A612A0-B38C-09D0-E9C8-D4E84C097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E3862-154E-B5BD-B972-3DD8E1951666}"/>
              </a:ext>
            </a:extLst>
          </p:cNvPr>
          <p:cNvSpPr txBox="1"/>
          <p:nvPr/>
        </p:nvSpPr>
        <p:spPr>
          <a:xfrm>
            <a:off x="660400" y="1310790"/>
            <a:ext cx="513515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在 </a:t>
            </a:r>
            <a:r>
              <a:rPr lang="en-US" altLang="zh-CN" dirty="0" err="1">
                <a:latin typeface="+mn-ea"/>
              </a:rPr>
              <a:t>UNet</a:t>
            </a:r>
            <a:r>
              <a:rPr lang="en-US" altLang="zh-CN" dirty="0">
                <a:latin typeface="+mn-ea"/>
              </a:rPr>
              <a:t> </a:t>
            </a:r>
            <a:r>
              <a:rPr lang="zh-CN" altLang="en-US" dirty="0">
                <a:latin typeface="+mn-ea"/>
              </a:rPr>
              <a:t>中插入了大量的 </a:t>
            </a:r>
            <a:r>
              <a:rPr lang="en-US" altLang="zh-CN" dirty="0">
                <a:latin typeface="+mn-ea"/>
              </a:rPr>
              <a:t>Cross Attention </a:t>
            </a:r>
            <a:r>
              <a:rPr lang="zh-CN" altLang="en-US" dirty="0">
                <a:latin typeface="+mn-ea"/>
              </a:rPr>
              <a:t>之后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研究者们惊讶（也不惊讶地）发现</a:t>
            </a:r>
            <a:r>
              <a:rPr lang="en-US" altLang="zh-CN" dirty="0">
                <a:latin typeface="+mn-ea"/>
              </a:rPr>
              <a:t>——</a:t>
            </a:r>
            <a:r>
              <a:rPr lang="zh-CN" altLang="en-US" dirty="0">
                <a:latin typeface="+mn-ea"/>
              </a:rPr>
              <a:t>成了！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新训练出来的 </a:t>
            </a:r>
            <a:r>
              <a:rPr lang="en-US" altLang="zh-CN" dirty="0" err="1">
                <a:latin typeface="+mn-ea"/>
              </a:rPr>
              <a:t>UNet</a:t>
            </a:r>
            <a:r>
              <a:rPr lang="en-US" altLang="zh-CN" dirty="0">
                <a:latin typeface="+mn-ea"/>
              </a:rPr>
              <a:t> Attention </a:t>
            </a:r>
            <a:r>
              <a:rPr lang="zh-CN" altLang="en-US" dirty="0">
                <a:latin typeface="+mn-ea"/>
              </a:rPr>
              <a:t>模型真的学会了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看着一堆文字从噪声里面生成出来相关的图片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这简直是历史上最反人类的发明之一！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高度抽象的“图片智慧”和“文本智慧”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竟然通过了最简单的线性代数达成了融会贯通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凭什么能跑？这让很多人都不禁想问</a:t>
            </a:r>
            <a:endParaRPr lang="en-US" altLang="zh-CN" dirty="0">
              <a:latin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1E7B1A-12D6-DB24-C0F4-16C4C125982A}"/>
              </a:ext>
            </a:extLst>
          </p:cNvPr>
          <p:cNvSpPr txBox="1"/>
          <p:nvPr/>
        </p:nvSpPr>
        <p:spPr>
          <a:xfrm>
            <a:off x="6096000" y="1318537"/>
            <a:ext cx="513515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一个“隐空间”已经足够难以理解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更不要说两个不同模态的“隐空间”了</a:t>
            </a:r>
            <a:r>
              <a:rPr lang="en-US" altLang="zh-CN" dirty="0">
                <a:latin typeface="+mn-ea"/>
              </a:rPr>
              <a:t>……</a:t>
            </a: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或许我们必须要学会接受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当通过预训练把不管什么智慧敲进了 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KV 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矩阵时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某一个神经神经网络就有信心把它再度提取出来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  <a:p>
            <a:r>
              <a:rPr lang="en-US" altLang="zh-CN" dirty="0">
                <a:latin typeface="+mn-ea"/>
              </a:rPr>
              <a:t>Stable Diffusion</a:t>
            </a:r>
            <a:r>
              <a:rPr lang="zh-CN" altLang="en-US" dirty="0">
                <a:latin typeface="+mn-ea"/>
              </a:rPr>
              <a:t>，与闭源的 </a:t>
            </a:r>
            <a:r>
              <a:rPr lang="en-US" altLang="zh-CN" dirty="0">
                <a:latin typeface="+mn-ea"/>
              </a:rPr>
              <a:t>DALLE </a:t>
            </a:r>
            <a:r>
              <a:rPr lang="zh-CN" altLang="en-US" dirty="0">
                <a:latin typeface="+mn-ea"/>
              </a:rPr>
              <a:t>和 </a:t>
            </a:r>
            <a:r>
              <a:rPr lang="en-US" altLang="zh-CN" dirty="0">
                <a:latin typeface="+mn-ea"/>
              </a:rPr>
              <a:t>MJ </a:t>
            </a:r>
            <a:r>
              <a:rPr lang="zh-CN" altLang="en-US" dirty="0">
                <a:latin typeface="+mn-ea"/>
              </a:rPr>
              <a:t>一同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算是近十年人工智能领域第二伟大的产品</a:t>
            </a:r>
            <a:r>
              <a:rPr lang="en-US" altLang="zh-CN" dirty="0">
                <a:latin typeface="+mn-ea"/>
              </a:rPr>
              <a:t>……</a:t>
            </a:r>
          </a:p>
        </p:txBody>
      </p:sp>
      <p:pic>
        <p:nvPicPr>
          <p:cNvPr id="1026" name="Picture 2" descr="Stability AI Stable Diffusion Launch to ...">
            <a:extLst>
              <a:ext uri="{FF2B5EF4-FFF2-40B4-BE49-F238E27FC236}">
                <a16:creationId xmlns:a16="http://schemas.microsoft.com/office/drawing/2014/main" id="{F30E0AD7-8D5D-C600-8E05-D1DD18330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267" y="5168256"/>
            <a:ext cx="1233488" cy="92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djourney - Wikipedia">
            <a:extLst>
              <a:ext uri="{FF2B5EF4-FFF2-40B4-BE49-F238E27FC236}">
                <a16:creationId xmlns:a16="http://schemas.microsoft.com/office/drawing/2014/main" id="{3239348B-7AF7-611F-878F-C1C884B9A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812" y="5168256"/>
            <a:ext cx="1114426" cy="92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Use DALL-E 3 to Generate Images ...">
            <a:extLst>
              <a:ext uri="{FF2B5EF4-FFF2-40B4-BE49-F238E27FC236}">
                <a16:creationId xmlns:a16="http://schemas.microsoft.com/office/drawing/2014/main" id="{D658ADFC-CE47-8F5A-C87E-44FA36181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296" y="5168256"/>
            <a:ext cx="1673863" cy="92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370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818D6-08D0-30A3-BBB0-03766B63D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7C9B0-D1D9-0133-6C9B-325ECBF1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pPr lvl="0"/>
            <a:r>
              <a:rPr lang="zh-CN" altLang="en-US" dirty="0">
                <a:latin typeface="+mj-ea"/>
              </a:rPr>
              <a:t>补充 </a:t>
            </a:r>
            <a:r>
              <a:rPr lang="en-US" altLang="zh-CN" dirty="0">
                <a:latin typeface="+mj-ea"/>
              </a:rPr>
              <a:t>- </a:t>
            </a:r>
            <a:r>
              <a:rPr lang="zh-CN" altLang="en-US" dirty="0">
                <a:latin typeface="+mj-ea"/>
              </a:rPr>
              <a:t>新的生图结构简介：</a:t>
            </a:r>
            <a:r>
              <a:rPr lang="en-US" altLang="zh-CN" dirty="0">
                <a:latin typeface="+mj-ea"/>
              </a:rPr>
              <a:t>FLUX.1 / Flow Matching</a:t>
            </a:r>
            <a:endParaRPr lang="en-US" dirty="0">
              <a:latin typeface="+mj-ea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9EC26D-E8B7-7390-2299-2F3A1803A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B03ABDA-A552-64DA-F269-53AAE51DD58B}"/>
              </a:ext>
            </a:extLst>
          </p:cNvPr>
          <p:cNvSpPr txBox="1"/>
          <p:nvPr/>
        </p:nvSpPr>
        <p:spPr>
          <a:xfrm>
            <a:off x="660400" y="1292224"/>
            <a:ext cx="10858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Labs, Black Forest, et al. </a:t>
            </a:r>
            <a:r>
              <a:rPr lang="en-US" altLang="zh-CN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"FLUX. 1 </a:t>
            </a:r>
            <a:r>
              <a:rPr lang="en-US" altLang="zh-CN" sz="1600" b="1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Kontext</a:t>
            </a:r>
            <a:r>
              <a:rPr lang="en-US" altLang="zh-CN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: Flow Matching for In-Context Image Generation and Editing in Latent Space." </a:t>
            </a:r>
            <a:r>
              <a:rPr lang="en-US" altLang="zh-CN" sz="1600" dirty="0" err="1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arXiv</a:t>
            </a:r>
            <a:r>
              <a:rPr lang="en-US" altLang="zh-CN" sz="16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 preprint arXiv:2506.15742 (2025).</a:t>
            </a:r>
            <a:endParaRPr lang="zh-CN" altLang="en-US" sz="16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67D21E-92FA-62D5-1050-65DFF98C08E2}"/>
              </a:ext>
            </a:extLst>
          </p:cNvPr>
          <p:cNvSpPr txBox="1"/>
          <p:nvPr/>
        </p:nvSpPr>
        <p:spPr>
          <a:xfrm>
            <a:off x="660400" y="2140524"/>
            <a:ext cx="5135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新鲜的 </a:t>
            </a:r>
            <a:r>
              <a:rPr lang="en-US" altLang="zh-CN" dirty="0">
                <a:latin typeface="+mn-ea"/>
              </a:rPr>
              <a:t>2025 </a:t>
            </a:r>
            <a:r>
              <a:rPr lang="zh-CN" altLang="en-US" dirty="0">
                <a:latin typeface="+mn-ea"/>
              </a:rPr>
              <a:t>年六月论文！基于 </a:t>
            </a:r>
            <a:r>
              <a:rPr lang="en-US" altLang="zh-CN" dirty="0" err="1">
                <a:latin typeface="+mn-ea"/>
              </a:rPr>
              <a:t>DiT</a:t>
            </a:r>
            <a:r>
              <a:rPr lang="en-US" altLang="zh-CN" dirty="0">
                <a:latin typeface="+mn-ea"/>
              </a:rPr>
              <a:t> </a:t>
            </a:r>
            <a:r>
              <a:rPr lang="zh-CN" altLang="en-US" dirty="0">
                <a:latin typeface="+mn-ea"/>
              </a:rPr>
              <a:t>实现！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我不讲了，但是这个生图模型能理解上下文！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ea"/>
              </a:rPr>
              <a:t>技术上不算新奇，但是是应用的又一大突破！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7789018-CC5D-FD9E-E064-C25DFDC14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254" y="2135949"/>
            <a:ext cx="4133961" cy="39966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7F47FFF-8767-6B0E-1D1C-38F783DD0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67" y="3881376"/>
            <a:ext cx="4643966" cy="225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152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3ED66-DE1A-A70C-B39E-B1F51D758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A55D6-423D-C471-9D4A-6D1800A06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4635" y="1737304"/>
            <a:ext cx="4674265" cy="1036670"/>
          </a:xfrm>
        </p:spPr>
        <p:txBody>
          <a:bodyPr>
            <a:normAutofit/>
          </a:bodyPr>
          <a:lstStyle/>
          <a:p>
            <a:pPr lvl="0"/>
            <a:r>
              <a:rPr lang="zh-CN" altLang="en-US" dirty="0"/>
              <a:t>走向前沿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C2BA23-542C-BEB4-136F-DF7157675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4635" y="2788113"/>
            <a:ext cx="4674265" cy="3810034"/>
          </a:xfrm>
        </p:spPr>
        <p:txBody>
          <a:bodyPr/>
          <a:lstStyle/>
          <a:p>
            <a:pPr lvl="0"/>
            <a:r>
              <a:rPr lang="zh-CN" altLang="en-US" dirty="0"/>
              <a:t>微调、量化、智能体、多模态、强化学习以及明天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5A4C1-D976-99DB-6D79-82F90B3A3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1689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75717-F7C9-5AE8-4F64-7BB13AC0B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CEB3F-D0D4-44A5-1F72-A3024A6E7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pPr lvl="0"/>
            <a:r>
              <a:rPr lang="zh-CN" altLang="en-US" dirty="0"/>
              <a:t>大模型如雨后春笋般出现了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3359F0-B619-7D17-244D-167B61C33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945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6BC68-EA35-9B12-D425-17DB9A53A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398BD-03D7-E1A4-C853-5CC8FBCB8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pPr lvl="0"/>
            <a:r>
              <a:rPr lang="zh-CN" altLang="en-US" dirty="0"/>
              <a:t>新的起点：</a:t>
            </a:r>
            <a:r>
              <a:rPr lang="en-US" altLang="zh-CN" dirty="0"/>
              <a:t>SFT </a:t>
            </a:r>
            <a:r>
              <a:rPr lang="zh-CN" altLang="en-US" dirty="0"/>
              <a:t>与 </a:t>
            </a:r>
            <a:r>
              <a:rPr lang="en-US" altLang="zh-CN" dirty="0"/>
              <a:t>RLHF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E1E13D-A7BD-57FD-666E-975804169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7247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EE5D8-B11A-644D-3E3E-AF17EECC2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4CB58-4D77-7DAD-B3F7-6B50DD08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pPr lvl="0"/>
            <a:r>
              <a:rPr lang="zh-CN" altLang="en-US" dirty="0"/>
              <a:t>新的起点：更高效的训练与推理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065D75-96EA-B2FD-8382-A0B95D92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981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E5833-2C0A-B1F1-6A88-FEEE67D45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FA8-858C-CA71-8174-AC57B5777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pPr lvl="0"/>
            <a:r>
              <a:rPr lang="zh-CN" altLang="en-US" dirty="0"/>
              <a:t>新的起点：更好的多模态能力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719B6C-B5C0-80F1-E8E4-722ED541E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4884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6E17A-C7D5-3268-2952-FBDCC0483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88583-C511-B92E-CA42-A09C3F4AB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pPr lvl="0"/>
            <a:r>
              <a:rPr lang="zh-CN" altLang="en-US" dirty="0"/>
              <a:t>新的起点：更通用的智能体设计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104728-2A81-1934-7AB2-4FDEF8E14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5602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04478-3469-75CD-3032-4046CAC52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0C134-8627-439A-FD91-67EBC884C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pPr lvl="0"/>
            <a:r>
              <a:rPr lang="zh-CN" altLang="en-US" dirty="0"/>
              <a:t>新的起点：空间感知智能正在崛起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005B1A-A390-A37E-5366-1054DCA7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32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84C24-69CA-19F7-F184-DDB41B7B6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E4122-76C3-65BB-1D34-8DDB2E196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pPr lvl="0"/>
            <a:r>
              <a:rPr lang="zh-CN" altLang="en-US" dirty="0"/>
              <a:t>在“会学习的人工智能”之前</a:t>
            </a:r>
            <a:r>
              <a:rPr lang="en-US" altLang="zh-CN" dirty="0"/>
              <a:t>……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0A0563-69C2-9C89-0A3C-57CBC035C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48118E-AD29-FF57-D23C-2192C7292E5E}"/>
              </a:ext>
            </a:extLst>
          </p:cNvPr>
          <p:cNvSpPr txBox="1"/>
          <p:nvPr/>
        </p:nvSpPr>
        <p:spPr>
          <a:xfrm>
            <a:off x="654050" y="2035721"/>
            <a:ext cx="5435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让人工智能学习的早期尝试有很多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人们最熟悉的工具就是概率论和统计学</a:t>
            </a:r>
            <a:r>
              <a:rPr lang="en-US" altLang="zh-CN" dirty="0"/>
              <a:t>……</a:t>
            </a:r>
          </a:p>
          <a:p>
            <a:endParaRPr lang="en-US" altLang="zh-CN" dirty="0"/>
          </a:p>
          <a:p>
            <a:r>
              <a:rPr lang="zh-CN" altLang="en-US" dirty="0"/>
              <a:t>具体来说，用各种各样的数学模型，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利用数据的分布，画一条拟合或者分割的线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最简单的线，就是直线：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f(x) = </a:t>
            </a:r>
            <a:r>
              <a:rPr lang="en-US" altLang="zh-CN" b="1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kx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+ b</a:t>
            </a:r>
          </a:p>
          <a:p>
            <a:endParaRPr lang="en-US" altLang="zh-CN" dirty="0"/>
          </a:p>
          <a:p>
            <a:r>
              <a:rPr lang="zh-CN" altLang="en-US" dirty="0"/>
              <a:t>这个阶段被称为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“机器学习时代”</a:t>
            </a:r>
            <a:r>
              <a:rPr lang="zh-CN" altLang="en-US" dirty="0"/>
              <a:t>，</a:t>
            </a:r>
            <a:r>
              <a:rPr lang="en-US" altLang="zh-CN" dirty="0"/>
              <a:t>2000 – 2011</a:t>
            </a:r>
          </a:p>
          <a:p>
            <a:endParaRPr lang="en-US" altLang="zh-CN" dirty="0"/>
          </a:p>
          <a:p>
            <a:r>
              <a:rPr lang="zh-CN" altLang="en-US" dirty="0"/>
              <a:t>经典算法有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朴素贝叶斯、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SVM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、决策树</a:t>
            </a:r>
            <a:r>
              <a:rPr lang="zh-CN" altLang="en-US" dirty="0"/>
              <a:t>，等等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31A0E8-D145-9119-F2A1-0B7C2EDF91A3}"/>
              </a:ext>
            </a:extLst>
          </p:cNvPr>
          <p:cNvSpPr txBox="1"/>
          <p:nvPr/>
        </p:nvSpPr>
        <p:spPr>
          <a:xfrm>
            <a:off x="660400" y="1292224"/>
            <a:ext cx="10858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Hearst, Marti A., et al. </a:t>
            </a:r>
            <a:r>
              <a:rPr lang="en-US" altLang="zh-CN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"Support vector machines." </a:t>
            </a:r>
            <a:r>
              <a:rPr lang="en-US" altLang="zh-CN" sz="16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IEEE Intelligent Systems and their applications 13.4 (1998): 18-28.</a:t>
            </a:r>
          </a:p>
        </p:txBody>
      </p:sp>
      <p:pic>
        <p:nvPicPr>
          <p:cNvPr id="3074" name="Picture 2" descr="Support Vector Machine (SVM) - easily explained! | Data Basecamp">
            <a:extLst>
              <a:ext uri="{FF2B5EF4-FFF2-40B4-BE49-F238E27FC236}">
                <a16:creationId xmlns:a16="http://schemas.microsoft.com/office/drawing/2014/main" id="{637AF1BE-16B8-ECAD-D328-23074503C3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7" r="2884"/>
          <a:stretch>
            <a:fillRect/>
          </a:stretch>
        </p:blipFill>
        <p:spPr bwMode="auto">
          <a:xfrm>
            <a:off x="6180482" y="2035721"/>
            <a:ext cx="5334001" cy="396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842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432D7-A117-BCAF-E63E-BB1237039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53DCB-DB8B-164B-EEB8-FDDC5E2F4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pPr lvl="0"/>
            <a:r>
              <a:rPr lang="zh-CN" altLang="en-US" dirty="0">
                <a:latin typeface="+mj-ea"/>
              </a:rPr>
              <a:t>生成式模型 </a:t>
            </a:r>
            <a:r>
              <a:rPr lang="en-US" altLang="zh-CN" dirty="0">
                <a:latin typeface="+mj-ea"/>
              </a:rPr>
              <a:t>/ </a:t>
            </a:r>
            <a:r>
              <a:rPr lang="zh-CN" altLang="en-US" dirty="0">
                <a:latin typeface="+mj-ea"/>
              </a:rPr>
              <a:t>大模型十年历史的一个启示</a:t>
            </a:r>
            <a:endParaRPr lang="en-US" dirty="0">
              <a:latin typeface="+mj-ea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DA8233-9D1E-5CF7-27E3-DA0E8C151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012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FE43C-6009-55B7-3CD7-F576BE07E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703" y="2483551"/>
            <a:ext cx="4355622" cy="1371600"/>
          </a:xfrm>
        </p:spPr>
        <p:txBody>
          <a:bodyPr/>
          <a:lstStyle/>
          <a:p>
            <a:pPr lvl="0"/>
            <a:r>
              <a:rPr lang="zh-CN" altLang="en-US" sz="3600" dirty="0"/>
              <a:t>感谢各位巨神捧场</a:t>
            </a:r>
            <a:br>
              <a:rPr lang="en-US" altLang="zh-CN" sz="3600" dirty="0"/>
            </a:br>
            <a:br>
              <a:rPr lang="en-US" altLang="zh-CN" sz="1400" dirty="0"/>
            </a:br>
            <a:r>
              <a:rPr lang="zh-CN" altLang="en-US" sz="1400" dirty="0"/>
              <a:t>时间不多，纰漏不少，欢迎指正</a:t>
            </a:r>
            <a:br>
              <a:rPr lang="en-US" altLang="zh-CN" sz="1400" dirty="0"/>
            </a:br>
            <a:r>
              <a:rPr lang="zh-CN" altLang="en-US" sz="1400" dirty="0"/>
              <a:t>特别感谢 </a:t>
            </a:r>
            <a:r>
              <a:rPr lang="en-US" altLang="zh-CN" sz="1400" dirty="0"/>
              <a:t>@ </a:t>
            </a:r>
            <a:r>
              <a:rPr lang="zh-CN" altLang="en-US" sz="1400" dirty="0"/>
              <a:t>马洪博学长的宝贵意见！</a:t>
            </a:r>
            <a:br>
              <a:rPr lang="en-US" altLang="zh-CN" sz="1400" dirty="0"/>
            </a:br>
            <a:r>
              <a:rPr lang="zh-CN" altLang="en-US" sz="1400" dirty="0"/>
              <a:t>也感谢助教 </a:t>
            </a:r>
            <a:r>
              <a:rPr lang="en-US" altLang="zh-CN" sz="1400" dirty="0"/>
              <a:t>@ </a:t>
            </a:r>
            <a:r>
              <a:rPr lang="zh-CN" altLang="en-US" sz="1400" dirty="0"/>
              <a:t>王一丁同学的支持！</a:t>
            </a:r>
            <a:endParaRPr lang="en-US" sz="1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C19463-4BE3-41C4-A74D-3A89E67991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0038" y="4016750"/>
            <a:ext cx="4366069" cy="27432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zh-CN" altLang="en-US" dirty="0"/>
              <a:t>计算机系 王潇策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7CAB3-675F-C721-2929-C6E4878463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0038" y="4291070"/>
            <a:ext cx="4366069" cy="274320"/>
          </a:xfrm>
        </p:spPr>
        <p:txBody>
          <a:bodyPr>
            <a:normAutofit fontScale="92500"/>
          </a:bodyPr>
          <a:lstStyle/>
          <a:p>
            <a:pPr lvl="0"/>
            <a:r>
              <a:rPr lang="en-US" altLang="zh-CN" dirty="0"/>
              <a:t>wangxc23@mails.tsinghua.edu.cn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793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377DE-FA70-5324-C435-7172987D9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3A67E-7152-85F2-A7B4-071970FA2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pPr lvl="0"/>
            <a:r>
              <a:rPr lang="zh-CN" altLang="en-US" dirty="0"/>
              <a:t>人工智能是怎样学习的：感知机 </a:t>
            </a:r>
            <a:r>
              <a:rPr lang="en-US" altLang="zh-CN" dirty="0"/>
              <a:t>/ </a:t>
            </a:r>
            <a:r>
              <a:rPr lang="zh-CN" altLang="en-US" dirty="0"/>
              <a:t>神经网络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468EAC-3C3B-45DB-FBB3-C383D178C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6593896-903C-42D4-92EE-786F554376E9}"/>
              </a:ext>
            </a:extLst>
          </p:cNvPr>
          <p:cNvSpPr txBox="1"/>
          <p:nvPr/>
        </p:nvSpPr>
        <p:spPr>
          <a:xfrm>
            <a:off x="660400" y="1292224"/>
            <a:ext cx="10858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Hopfield, John J. </a:t>
            </a:r>
            <a:r>
              <a:rPr lang="en-US" altLang="zh-CN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"Neurons with graded response have collective computational properties like those of two-state neurons." </a:t>
            </a:r>
            <a:r>
              <a:rPr lang="en-US" altLang="zh-CN" sz="1600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Proceedings of the national academy of sciences 81.10 (1984): 3088-3092.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546D475-EF11-00E3-C8E0-F8F4E6E27719}"/>
              </a:ext>
            </a:extLst>
          </p:cNvPr>
          <p:cNvSpPr txBox="1"/>
          <p:nvPr/>
        </p:nvSpPr>
        <p:spPr>
          <a:xfrm>
            <a:off x="660400" y="2140524"/>
            <a:ext cx="5435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机器学习能做的事情非常有限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为什么模型的“学习能力”不行？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——</a:t>
            </a:r>
            <a:r>
              <a:rPr lang="zh-CN" altLang="en-US" dirty="0"/>
              <a:t>模型太简单，表征能力太弱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那么怎么样才能让模型更复杂？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——</a:t>
            </a:r>
            <a:r>
              <a:rPr lang="zh-CN" altLang="en-US" dirty="0"/>
              <a:t>引入更多可重复的模型块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最简单的模型块是怎么样的？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——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大量线性函数的复杂组合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0E5C06F-F226-211D-2D6F-1757C2CCD28E}"/>
              </a:ext>
            </a:extLst>
          </p:cNvPr>
          <p:cNvSpPr txBox="1"/>
          <p:nvPr/>
        </p:nvSpPr>
        <p:spPr>
          <a:xfrm>
            <a:off x="4582767" y="3173366"/>
            <a:ext cx="106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latin typeface="Consolas" panose="020B0609020204030204" pitchFamily="49" charset="0"/>
              </a:rPr>
              <a:t>kx</a:t>
            </a:r>
            <a:r>
              <a:rPr lang="en-US" altLang="zh-CN" b="1" dirty="0">
                <a:latin typeface="Consolas" panose="020B0609020204030204" pitchFamily="49" charset="0"/>
              </a:rPr>
              <a:t> + b</a:t>
            </a: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86A85DB8-27EC-FA41-3D16-7C93E5200466}"/>
              </a:ext>
            </a:extLst>
          </p:cNvPr>
          <p:cNvSpPr/>
          <p:nvPr/>
        </p:nvSpPr>
        <p:spPr>
          <a:xfrm>
            <a:off x="4738456" y="3662605"/>
            <a:ext cx="550015" cy="543140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BABB80A9-3D83-820B-23C1-61FA22D00CAC}"/>
              </a:ext>
            </a:extLst>
          </p:cNvPr>
          <p:cNvSpPr/>
          <p:nvPr/>
        </p:nvSpPr>
        <p:spPr>
          <a:xfrm>
            <a:off x="6089650" y="3662605"/>
            <a:ext cx="550015" cy="543140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8FAD3579-6374-F844-612C-BCEA0251ECB3}"/>
              </a:ext>
            </a:extLst>
          </p:cNvPr>
          <p:cNvSpPr/>
          <p:nvPr/>
        </p:nvSpPr>
        <p:spPr>
          <a:xfrm>
            <a:off x="8378136" y="2525792"/>
            <a:ext cx="550015" cy="543140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A4FA1F8-D818-B56F-955B-DCC0564D1F76}"/>
              </a:ext>
            </a:extLst>
          </p:cNvPr>
          <p:cNvSpPr/>
          <p:nvPr/>
        </p:nvSpPr>
        <p:spPr>
          <a:xfrm>
            <a:off x="8378135" y="3271128"/>
            <a:ext cx="550015" cy="543140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F6E41B60-2360-B21B-FD7F-B9A581FB6FBC}"/>
              </a:ext>
            </a:extLst>
          </p:cNvPr>
          <p:cNvSpPr/>
          <p:nvPr/>
        </p:nvSpPr>
        <p:spPr>
          <a:xfrm>
            <a:off x="8378133" y="4016465"/>
            <a:ext cx="550015" cy="543140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18B010E1-D8B4-BA2F-D372-A0E3BECC0A25}"/>
              </a:ext>
            </a:extLst>
          </p:cNvPr>
          <p:cNvSpPr/>
          <p:nvPr/>
        </p:nvSpPr>
        <p:spPr>
          <a:xfrm>
            <a:off x="8378133" y="4761145"/>
            <a:ext cx="550015" cy="543140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8C030D58-829C-8578-FCFD-1DC08EF3C488}"/>
              </a:ext>
            </a:extLst>
          </p:cNvPr>
          <p:cNvSpPr/>
          <p:nvPr/>
        </p:nvSpPr>
        <p:spPr>
          <a:xfrm>
            <a:off x="9931925" y="3662605"/>
            <a:ext cx="550015" cy="543140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54F8EBF-2804-B7F5-2820-7B7263AA81E3}"/>
              </a:ext>
            </a:extLst>
          </p:cNvPr>
          <p:cNvSpPr txBox="1"/>
          <p:nvPr/>
        </p:nvSpPr>
        <p:spPr>
          <a:xfrm>
            <a:off x="7439095" y="2218731"/>
            <a:ext cx="939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onsolas" panose="020B0609020204030204" pitchFamily="49" charset="0"/>
              </a:rPr>
              <a:t>k1, b1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6CB6547-CF56-820B-1179-763329835635}"/>
              </a:ext>
            </a:extLst>
          </p:cNvPr>
          <p:cNvSpPr txBox="1"/>
          <p:nvPr/>
        </p:nvSpPr>
        <p:spPr>
          <a:xfrm>
            <a:off x="7439095" y="2983737"/>
            <a:ext cx="939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onsolas" panose="020B0609020204030204" pitchFamily="49" charset="0"/>
              </a:rPr>
              <a:t>k2, b2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BB89D0D-316A-1FBA-E7FA-8359E2A6CA21}"/>
              </a:ext>
            </a:extLst>
          </p:cNvPr>
          <p:cNvSpPr txBox="1"/>
          <p:nvPr/>
        </p:nvSpPr>
        <p:spPr>
          <a:xfrm>
            <a:off x="7439095" y="3749509"/>
            <a:ext cx="939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onsolas" panose="020B0609020204030204" pitchFamily="49" charset="0"/>
              </a:rPr>
              <a:t>k3, b3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E905DF1-0B55-EEC5-24B2-4E39490C1926}"/>
              </a:ext>
            </a:extLst>
          </p:cNvPr>
          <p:cNvSpPr txBox="1"/>
          <p:nvPr/>
        </p:nvSpPr>
        <p:spPr>
          <a:xfrm>
            <a:off x="7439095" y="4517720"/>
            <a:ext cx="939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onsolas" panose="020B0609020204030204" pitchFamily="49" charset="0"/>
              </a:rPr>
              <a:t>k4, b4</a:t>
            </a: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FE47C17B-F19A-0C9F-2FCB-A384EB166228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>
            <a:off x="5288471" y="3934175"/>
            <a:ext cx="8011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23CD9B5F-79C3-8488-71D7-2C35FDFA44D0}"/>
              </a:ext>
            </a:extLst>
          </p:cNvPr>
          <p:cNvCxnSpPr>
            <a:stCxn id="25" idx="6"/>
            <a:endCxn id="31" idx="2"/>
          </p:cNvCxnSpPr>
          <p:nvPr/>
        </p:nvCxnSpPr>
        <p:spPr>
          <a:xfrm>
            <a:off x="8928151" y="2797362"/>
            <a:ext cx="1003774" cy="1136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3E87F788-0540-4EFA-05E9-DF4C270162ED}"/>
              </a:ext>
            </a:extLst>
          </p:cNvPr>
          <p:cNvCxnSpPr>
            <a:stCxn id="26" idx="6"/>
            <a:endCxn id="31" idx="2"/>
          </p:cNvCxnSpPr>
          <p:nvPr/>
        </p:nvCxnSpPr>
        <p:spPr>
          <a:xfrm>
            <a:off x="8928150" y="3542698"/>
            <a:ext cx="1003775" cy="391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68221E1D-F88F-9C44-FD32-31FCCEC6529E}"/>
              </a:ext>
            </a:extLst>
          </p:cNvPr>
          <p:cNvCxnSpPr>
            <a:cxnSpLocks/>
            <a:stCxn id="27" idx="6"/>
            <a:endCxn id="31" idx="2"/>
          </p:cNvCxnSpPr>
          <p:nvPr/>
        </p:nvCxnSpPr>
        <p:spPr>
          <a:xfrm flipV="1">
            <a:off x="8928148" y="3934175"/>
            <a:ext cx="1003777" cy="353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C7B0FAB1-DE30-A719-DC1C-2DCF42E740D4}"/>
              </a:ext>
            </a:extLst>
          </p:cNvPr>
          <p:cNvCxnSpPr>
            <a:cxnSpLocks/>
            <a:stCxn id="28" idx="6"/>
            <a:endCxn id="31" idx="2"/>
          </p:cNvCxnSpPr>
          <p:nvPr/>
        </p:nvCxnSpPr>
        <p:spPr>
          <a:xfrm flipV="1">
            <a:off x="8928148" y="3934175"/>
            <a:ext cx="1003777" cy="1098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2C204D57-6AC2-3245-06BC-07B840372FC2}"/>
              </a:ext>
            </a:extLst>
          </p:cNvPr>
          <p:cNvSpPr txBox="1"/>
          <p:nvPr/>
        </p:nvSpPr>
        <p:spPr>
          <a:xfrm>
            <a:off x="5838922" y="4374939"/>
            <a:ext cx="1189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Consolas" panose="020B0609020204030204" pitchFamily="49" charset="0"/>
              </a:rPr>
              <a:t>简单结果</a:t>
            </a:r>
            <a:endParaRPr lang="en-US" altLang="zh-CN" b="1" dirty="0">
              <a:latin typeface="Consolas" panose="020B0609020204030204" pitchFamily="49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04C9C3E-C2C9-BA4B-9756-11C26F9B3104}"/>
              </a:ext>
            </a:extLst>
          </p:cNvPr>
          <p:cNvSpPr txBox="1"/>
          <p:nvPr/>
        </p:nvSpPr>
        <p:spPr>
          <a:xfrm>
            <a:off x="9665033" y="4374939"/>
            <a:ext cx="1189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Consolas" panose="020B0609020204030204" pitchFamily="49" charset="0"/>
              </a:rPr>
              <a:t>复杂结果</a:t>
            </a:r>
            <a:endParaRPr lang="en-US" altLang="zh-CN" b="1" dirty="0">
              <a:latin typeface="Consolas" panose="020B0609020204030204" pitchFamily="49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90449F6-DB82-C94D-DA56-02F5BA194EED}"/>
              </a:ext>
            </a:extLst>
          </p:cNvPr>
          <p:cNvSpPr txBox="1"/>
          <p:nvPr/>
        </p:nvSpPr>
        <p:spPr>
          <a:xfrm>
            <a:off x="4582767" y="5442365"/>
            <a:ext cx="701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是不是看着有点像人类身体上有很多的“神经元”？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——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神经网络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732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AC6F7-47D1-0CC0-B25F-12767C08D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2FC3C-0271-298E-4BC2-C1AE1AC19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</p:spPr>
        <p:txBody>
          <a:bodyPr/>
          <a:lstStyle/>
          <a:p>
            <a:pPr lvl="0"/>
            <a:r>
              <a:rPr lang="zh-CN" altLang="en-US" dirty="0"/>
              <a:t>人工智能是怎样学习的：感知机 </a:t>
            </a:r>
            <a:r>
              <a:rPr lang="en-US" altLang="zh-CN" dirty="0"/>
              <a:t>/ </a:t>
            </a:r>
            <a:r>
              <a:rPr lang="zh-CN" altLang="en-US" dirty="0"/>
              <a:t>神经网络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A7A3AB-0B5D-2D2A-7B76-FC9BD6925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AutoShape 2" descr="3 的图像结果">
            <a:extLst>
              <a:ext uri="{FF2B5EF4-FFF2-40B4-BE49-F238E27FC236}">
                <a16:creationId xmlns:a16="http://schemas.microsoft.com/office/drawing/2014/main" id="{4EC72C34-2056-7986-09E2-7C88AFCD57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76850" y="2571750"/>
            <a:ext cx="16383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3 的图像结果">
            <a:extLst>
              <a:ext uri="{FF2B5EF4-FFF2-40B4-BE49-F238E27FC236}">
                <a16:creationId xmlns:a16="http://schemas.microsoft.com/office/drawing/2014/main" id="{E8B19FCC-DA89-ED26-8A9F-1AAFF03414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441700" cy="344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7171933-BD8B-D362-1803-2843E7277B73}"/>
              </a:ext>
            </a:extLst>
          </p:cNvPr>
          <p:cNvSpPr txBox="1"/>
          <p:nvPr/>
        </p:nvSpPr>
        <p:spPr>
          <a:xfrm>
            <a:off x="660400" y="1304131"/>
            <a:ext cx="543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</a:rPr>
              <a:t>我们来模拟一下神经网络的计算过程</a:t>
            </a:r>
            <a:r>
              <a:rPr lang="en-US" altLang="zh-CN" dirty="0">
                <a:solidFill>
                  <a:schemeClr val="tx1">
                    <a:lumMod val="95000"/>
                  </a:schemeClr>
                </a:solidFill>
              </a:rPr>
              <a:t>……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E646FF7-4A29-09ED-294F-88D62BD859F2}"/>
              </a:ext>
            </a:extLst>
          </p:cNvPr>
          <p:cNvSpPr/>
          <p:nvPr/>
        </p:nvSpPr>
        <p:spPr>
          <a:xfrm>
            <a:off x="1599441" y="2483478"/>
            <a:ext cx="550015" cy="543140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3026285-E780-F1B0-8F78-CFD4FEDCEF80}"/>
              </a:ext>
            </a:extLst>
          </p:cNvPr>
          <p:cNvSpPr/>
          <p:nvPr/>
        </p:nvSpPr>
        <p:spPr>
          <a:xfrm>
            <a:off x="1599440" y="3228814"/>
            <a:ext cx="550015" cy="543140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44EABA5E-764D-2F14-5917-D42B9A8F4938}"/>
              </a:ext>
            </a:extLst>
          </p:cNvPr>
          <p:cNvSpPr/>
          <p:nvPr/>
        </p:nvSpPr>
        <p:spPr>
          <a:xfrm>
            <a:off x="1599438" y="3974151"/>
            <a:ext cx="550015" cy="543140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4D92660-A798-2E30-795E-40EBDE1887EC}"/>
              </a:ext>
            </a:extLst>
          </p:cNvPr>
          <p:cNvSpPr/>
          <p:nvPr/>
        </p:nvSpPr>
        <p:spPr>
          <a:xfrm>
            <a:off x="1599438" y="4718831"/>
            <a:ext cx="550015" cy="543140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96A6A49-47EF-B670-DE00-A9B8354C5C6B}"/>
              </a:ext>
            </a:extLst>
          </p:cNvPr>
          <p:cNvSpPr/>
          <p:nvPr/>
        </p:nvSpPr>
        <p:spPr>
          <a:xfrm>
            <a:off x="3153230" y="3620291"/>
            <a:ext cx="550015" cy="543140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872B7B6-3614-05F2-76DF-1C5CB5CFEEC0}"/>
              </a:ext>
            </a:extLst>
          </p:cNvPr>
          <p:cNvSpPr txBox="1"/>
          <p:nvPr/>
        </p:nvSpPr>
        <p:spPr>
          <a:xfrm>
            <a:off x="660400" y="2176417"/>
            <a:ext cx="939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onsolas" panose="020B0609020204030204" pitchFamily="49" charset="0"/>
              </a:rPr>
              <a:t>k1, b1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F98B251-122D-DA8B-9D31-FAD43463C07D}"/>
              </a:ext>
            </a:extLst>
          </p:cNvPr>
          <p:cNvSpPr txBox="1"/>
          <p:nvPr/>
        </p:nvSpPr>
        <p:spPr>
          <a:xfrm>
            <a:off x="660400" y="2941423"/>
            <a:ext cx="939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onsolas" panose="020B0609020204030204" pitchFamily="49" charset="0"/>
              </a:rPr>
              <a:t>k2, b2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D650C4B-14C2-B605-95CE-DCCBEECB6C22}"/>
              </a:ext>
            </a:extLst>
          </p:cNvPr>
          <p:cNvSpPr txBox="1"/>
          <p:nvPr/>
        </p:nvSpPr>
        <p:spPr>
          <a:xfrm>
            <a:off x="660400" y="3707195"/>
            <a:ext cx="939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onsolas" panose="020B0609020204030204" pitchFamily="49" charset="0"/>
              </a:rPr>
              <a:t>k3, b3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ED4C44F-B929-F89B-E50A-538B04ED444E}"/>
              </a:ext>
            </a:extLst>
          </p:cNvPr>
          <p:cNvSpPr txBox="1"/>
          <p:nvPr/>
        </p:nvSpPr>
        <p:spPr>
          <a:xfrm>
            <a:off x="660400" y="4475406"/>
            <a:ext cx="939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onsolas" panose="020B0609020204030204" pitchFamily="49" charset="0"/>
              </a:rPr>
              <a:t>k4, b4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EB216480-EB52-14B2-BE75-D28290045E76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2149456" y="2755048"/>
            <a:ext cx="1003774" cy="1136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2FE5D202-7F77-543E-BE8D-999EA0E4D2E6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>
            <a:off x="2149455" y="3500384"/>
            <a:ext cx="1003775" cy="391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12FC2AE2-0B1A-13CA-36B4-B249C99E0E6D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2149453" y="3891861"/>
            <a:ext cx="1003777" cy="353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9D9BEE33-66C9-2820-807F-D7A462C963EF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2149453" y="3891861"/>
            <a:ext cx="1003777" cy="1098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DDB8ED36-D3AC-D34C-B344-E7C355D27562}"/>
              </a:ext>
            </a:extLst>
          </p:cNvPr>
          <p:cNvSpPr/>
          <p:nvPr/>
        </p:nvSpPr>
        <p:spPr>
          <a:xfrm>
            <a:off x="4712907" y="3620291"/>
            <a:ext cx="550015" cy="543140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70A085A-565C-4D2D-8F8D-AA33E0EC7692}"/>
              </a:ext>
            </a:extLst>
          </p:cNvPr>
          <p:cNvCxnSpPr>
            <a:cxnSpLocks/>
            <a:stCxn id="11" idx="6"/>
            <a:endCxn id="21" idx="2"/>
          </p:cNvCxnSpPr>
          <p:nvPr/>
        </p:nvCxnSpPr>
        <p:spPr>
          <a:xfrm>
            <a:off x="3703245" y="3891861"/>
            <a:ext cx="10096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EB5657DD-D9A0-815E-E393-1B2E8328B0CA}"/>
              </a:ext>
            </a:extLst>
          </p:cNvPr>
          <p:cNvSpPr txBox="1"/>
          <p:nvPr/>
        </p:nvSpPr>
        <p:spPr>
          <a:xfrm>
            <a:off x="2979748" y="3062431"/>
            <a:ext cx="939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onsolas" panose="020B0609020204030204" pitchFamily="49" charset="0"/>
              </a:rPr>
              <a:t>k’, b’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8C73ABA-5750-9520-0FAB-D748A95F8F2E}"/>
              </a:ext>
            </a:extLst>
          </p:cNvPr>
          <p:cNvSpPr txBox="1"/>
          <p:nvPr/>
        </p:nvSpPr>
        <p:spPr>
          <a:xfrm>
            <a:off x="4629939" y="3058245"/>
            <a:ext cx="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onsolas" panose="020B0609020204030204" pitchFamily="49" charset="0"/>
              </a:rPr>
              <a:t>F(x)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13FEB38-769C-AAAC-BDCD-80B5ECE3A747}"/>
              </a:ext>
            </a:extLst>
          </p:cNvPr>
          <p:cNvSpPr txBox="1"/>
          <p:nvPr/>
        </p:nvSpPr>
        <p:spPr>
          <a:xfrm>
            <a:off x="2354464" y="2010368"/>
            <a:ext cx="21896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onsolas" panose="020B0609020204030204" pitchFamily="49" charset="0"/>
              </a:rPr>
              <a:t>F1(x) = (k1+k2+k3+k4)x + (b1+b2+b3+b4)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A7C737F-AC08-4B4F-0EA7-3320613B0E33}"/>
              </a:ext>
            </a:extLst>
          </p:cNvPr>
          <p:cNvSpPr txBox="1"/>
          <p:nvPr/>
        </p:nvSpPr>
        <p:spPr>
          <a:xfrm>
            <a:off x="2981557" y="4299395"/>
            <a:ext cx="2521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onsolas" panose="020B0609020204030204" pitchFamily="49" charset="0"/>
              </a:rPr>
              <a:t>F(x) = k’F1(x) + b’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7A57867-AAA1-3521-3E96-6A811F216214}"/>
              </a:ext>
            </a:extLst>
          </p:cNvPr>
          <p:cNvSpPr txBox="1"/>
          <p:nvPr/>
        </p:nvSpPr>
        <p:spPr>
          <a:xfrm>
            <a:off x="660400" y="5407167"/>
            <a:ext cx="701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你有没有发现问题？大量线性函数也是线性的！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826B0BA-E7BD-9C61-A0B1-C7C3C207F9A0}"/>
              </a:ext>
            </a:extLst>
          </p:cNvPr>
          <p:cNvSpPr txBox="1"/>
          <p:nvPr/>
        </p:nvSpPr>
        <p:spPr>
          <a:xfrm>
            <a:off x="5943600" y="1304131"/>
            <a:ext cx="4463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激活函数：引入非线性 </a:t>
            </a: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标准化输入输出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102" name="Picture 6" descr="Activation Functions in Neural Networks">
            <a:extLst>
              <a:ext uri="{FF2B5EF4-FFF2-40B4-BE49-F238E27FC236}">
                <a16:creationId xmlns:a16="http://schemas.microsoft.com/office/drawing/2014/main" id="{5CD425EB-10B2-C1BE-71B3-F23DF5089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779" y="1918509"/>
            <a:ext cx="4257361" cy="283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BE7ABA86-9DAA-0FB7-0B81-F3E3C075E3E1}"/>
              </a:ext>
            </a:extLst>
          </p:cNvPr>
          <p:cNvSpPr txBox="1"/>
          <p:nvPr/>
        </p:nvSpPr>
        <p:spPr>
          <a:xfrm>
            <a:off x="7009265" y="4897292"/>
            <a:ext cx="2332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</a:rPr>
              <a:t>ReLU </a:t>
            </a:r>
            <a:r>
              <a:rPr lang="zh-CN" altLang="en-US" b="1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</a:rPr>
              <a:t>函数（左零右</a:t>
            </a:r>
            <a:r>
              <a:rPr lang="en-US" altLang="zh-CN" b="1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zh-CN" altLang="en-US" b="1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</a:rPr>
              <a:t>）</a:t>
            </a:r>
            <a:endParaRPr lang="en-US" altLang="zh-CN" b="1" dirty="0">
              <a:solidFill>
                <a:schemeClr val="tx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99CF5E1-4D6C-7C2F-D995-16567EE641DE}"/>
              </a:ext>
            </a:extLst>
          </p:cNvPr>
          <p:cNvSpPr/>
          <p:nvPr/>
        </p:nvSpPr>
        <p:spPr>
          <a:xfrm>
            <a:off x="2226632" y="3620291"/>
            <a:ext cx="812694" cy="4562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Consolas" panose="020B0609020204030204" pitchFamily="49" charset="0"/>
              </a:rPr>
              <a:t>ReLU</a:t>
            </a:r>
            <a:endParaRPr lang="zh-CN" altLang="en-US" b="1" dirty="0">
              <a:latin typeface="Consolas" panose="020B0609020204030204" pitchFamily="49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AB561FF-3BE2-8AFE-45C8-F1143DDF100C}"/>
              </a:ext>
            </a:extLst>
          </p:cNvPr>
          <p:cNvSpPr/>
          <p:nvPr/>
        </p:nvSpPr>
        <p:spPr>
          <a:xfrm>
            <a:off x="3768874" y="3623069"/>
            <a:ext cx="812694" cy="4562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Consolas" panose="020B0609020204030204" pitchFamily="49" charset="0"/>
              </a:rPr>
              <a:t>ReLU</a:t>
            </a:r>
            <a:endParaRPr lang="zh-CN" altLang="en-US" b="1" dirty="0">
              <a:latin typeface="Consolas" panose="020B0609020204030204" pitchFamily="49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1FE3289-347A-6D3C-D608-D19D721D03CD}"/>
              </a:ext>
            </a:extLst>
          </p:cNvPr>
          <p:cNvSpPr txBox="1"/>
          <p:nvPr/>
        </p:nvSpPr>
        <p:spPr>
          <a:xfrm>
            <a:off x="5943600" y="5407166"/>
            <a:ext cx="4632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</a:rPr>
              <a:t>层间引入非线性函数，彻底实现非线性表征</a:t>
            </a:r>
            <a:endParaRPr lang="en-US" altLang="zh-CN" b="1" dirty="0">
              <a:solidFill>
                <a:schemeClr val="tx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15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2" grpId="0"/>
      <p:bldP spid="36" grpId="0"/>
      <p:bldP spid="38" grpId="0" animBg="1"/>
      <p:bldP spid="39" grpId="0" animBg="1"/>
      <p:bldP spid="4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GuidesStyle_Normal&quot;,&quot;Kind&quot;:0,&quot;OldGuidesSetting&quot;:{&quot;HeaderHeight&quot;:15.0,&quot;FooterHeight&quot;:9.0,&quot;SideMargin&quot;:5.5,&quot;TopMargin&quot;:0.0,&quot;BottomMargin&quot;:0.0,&quot;IntervalMargin&quot;:1.5}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878934c4-8076-4725-88e2-a65ee8d25a7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878934c4-8076-4725-88e2-a65ee8d25a7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878934c4-8076-4725-88e2-a65ee8d25a75"/>
</p:tagLst>
</file>

<file path=ppt/theme/theme1.xml><?xml version="1.0" encoding="utf-8"?>
<a:theme xmlns:a="http://schemas.openxmlformats.org/drawingml/2006/main" name="Designed by iSlide">
  <a:themeElements>
    <a:clrScheme name="iSlide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24126A"/>
      </a:accent1>
      <a:accent2>
        <a:srgbClr val="342684"/>
      </a:accent2>
      <a:accent3>
        <a:srgbClr val="41E7DF"/>
      </a:accent3>
      <a:accent4>
        <a:srgbClr val="C9C9F7"/>
      </a:accent4>
      <a:accent5>
        <a:srgbClr val="7E86E9"/>
      </a:accent5>
      <a:accent6>
        <a:srgbClr val="6156A5"/>
      </a:accent6>
      <a:hlink>
        <a:srgbClr val="4276AA"/>
      </a:hlink>
      <a:folHlink>
        <a:srgbClr val="BFBFBF"/>
      </a:folHlink>
    </a:clrScheme>
    <a:fontScheme name="iSlide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iSli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Slid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 Presentation Template</Template>
  <TotalTime>2311</TotalTime>
  <Words>7926</Words>
  <Application>Microsoft Office PowerPoint</Application>
  <PresentationFormat>宽屏</PresentationFormat>
  <Paragraphs>1456</Paragraphs>
  <Slides>71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76" baseType="lpstr">
      <vt:lpstr>等线</vt:lpstr>
      <vt:lpstr>Arial</vt:lpstr>
      <vt:lpstr>Consolas</vt:lpstr>
      <vt:lpstr>Times New Roman</vt:lpstr>
      <vt:lpstr>Designed by iSlide</vt:lpstr>
      <vt:lpstr>生成式模型 / 大模型 基础入门与前沿简介</vt:lpstr>
      <vt:lpstr>Agenda</vt:lpstr>
      <vt:lpstr>声明：前置知识</vt:lpstr>
      <vt:lpstr>什么是人工智能？</vt:lpstr>
      <vt:lpstr>什么是人工智能？</vt:lpstr>
      <vt:lpstr>在“会学习的人工智能”之前……</vt:lpstr>
      <vt:lpstr>在“会学习的人工智能”之前……</vt:lpstr>
      <vt:lpstr>人工智能是怎样学习的：感知机 / 神经网络</vt:lpstr>
      <vt:lpstr>人工智能是怎样学习的：感知机 / 神经网络</vt:lpstr>
      <vt:lpstr>人工智能是怎样学习的：梯度下降 / 反向传播</vt:lpstr>
      <vt:lpstr>人工智能是怎样学习的：梯度下降 / 反向传播</vt:lpstr>
      <vt:lpstr>神经网络的经典分类：CNN 和 RNN</vt:lpstr>
      <vt:lpstr>神经网络的经典分类：CNN 和 RNN</vt:lpstr>
      <vt:lpstr>向现代模型过渡</vt:lpstr>
      <vt:lpstr>一个问题：梯度爆炸 / 梯度消失</vt:lpstr>
      <vt:lpstr>超深卷积神经网络问题：ResNet 结构</vt:lpstr>
      <vt:lpstr>超深卷积神经网络问题：ResNet 结构</vt:lpstr>
      <vt:lpstr>超深卷积神经网络问题：ResNet 结构</vt:lpstr>
      <vt:lpstr>超长序列建模问题：LSTM 和 GRU 结构</vt:lpstr>
      <vt:lpstr>超长序列建模问题：LSTM 和 GRU 结构</vt:lpstr>
      <vt:lpstr>早期生成式模型</vt:lpstr>
      <vt:lpstr>怎么做一个“生成式模型”？</vt:lpstr>
      <vt:lpstr>变分自编码器：如何表示一张图片？</vt:lpstr>
      <vt:lpstr>变分自编码器 (Variational Auto Encoder, VAE)</vt:lpstr>
      <vt:lpstr>变分自编码器 (Variational Auto Encoder, VAE)</vt:lpstr>
      <vt:lpstr>变分自编码器 (Variational Auto Encoder, VAE)</vt:lpstr>
      <vt:lpstr>变分自编码器 (Variational Auto Encoder, VAE)</vt:lpstr>
      <vt:lpstr>生成式对抗网络 (Generative Adversarial Networks, GANs)</vt:lpstr>
      <vt:lpstr>生成式对抗网络 (Generative Adversarial Networks, GANs)</vt:lpstr>
      <vt:lpstr>生成式对抗网络 (Generative Adversarial Networks, GANs)</vt:lpstr>
      <vt:lpstr>但计算机科学界的平静被 2017 年的一声惊雷打破了</vt:lpstr>
      <vt:lpstr>大模型时代其一</vt:lpstr>
      <vt:lpstr>Attention is All You Need</vt:lpstr>
      <vt:lpstr>Attention is All You Need</vt:lpstr>
      <vt:lpstr>Attention is All You Need – 嵌入层</vt:lpstr>
      <vt:lpstr>Attention is All You Need – 编码器 </vt:lpstr>
      <vt:lpstr>Attention is All You Need – 解码器</vt:lpstr>
      <vt:lpstr>Attention is All You Need – 多头注意力 &amp; 反向传播</vt:lpstr>
      <vt:lpstr>Attention is All You Need</vt:lpstr>
      <vt:lpstr>Transformer 的早期应用：BERT</vt:lpstr>
      <vt:lpstr>Transformer 的早期应用：BERT</vt:lpstr>
      <vt:lpstr>Transformer 的早期应用：BERT</vt:lpstr>
      <vt:lpstr>OpenAI 的苦难行军：GPT-3</vt:lpstr>
      <vt:lpstr>OpenAI 的苦难行军：GPT-3</vt:lpstr>
      <vt:lpstr>OpenAI 的苦难行军：GPT-3</vt:lpstr>
      <vt:lpstr>OpenAI 的水滴石穿：ChatGPT</vt:lpstr>
      <vt:lpstr>OpenAI 的水滴石穿：ChatGPT</vt:lpstr>
      <vt:lpstr>OpenAI 的水滴石穿：ChatGPT</vt:lpstr>
      <vt:lpstr>人类历史的小小里程碑</vt:lpstr>
      <vt:lpstr>大模型时代其二</vt:lpstr>
      <vt:lpstr>新世纪图片推理：Vision Transformers</vt:lpstr>
      <vt:lpstr>新世纪图片推理：Vision Transformers</vt:lpstr>
      <vt:lpstr>文图对齐：Contrastive Language-Image Pre-Training, CLIP</vt:lpstr>
      <vt:lpstr>文图对齐：Contrastive Language-Image Pre-Training, CLIP</vt:lpstr>
      <vt:lpstr>文图对齐：Contrastive Language-Image Pre-Training, CLIP</vt:lpstr>
      <vt:lpstr>高质量图像生成：扩散模型 (Diffusion)</vt:lpstr>
      <vt:lpstr>高质量图像生成：扩散模型 (Diffusion)</vt:lpstr>
      <vt:lpstr>高质量图像生成：扩散模型 (Diffusion)</vt:lpstr>
      <vt:lpstr>CLIP + Diffusion = Stable Diffusion</vt:lpstr>
      <vt:lpstr>CLIP + Diffusion = Stable Diffusion</vt:lpstr>
      <vt:lpstr>CLIP + Diffusion = Stable Diffusion</vt:lpstr>
      <vt:lpstr>补充 - 新的生图结构简介：FLUX.1 / Flow Matching</vt:lpstr>
      <vt:lpstr>走向前沿</vt:lpstr>
      <vt:lpstr>大模型如雨后春笋般出现了</vt:lpstr>
      <vt:lpstr>新的起点：SFT 与 RLHF</vt:lpstr>
      <vt:lpstr>新的起点：更高效的训练与推理</vt:lpstr>
      <vt:lpstr>新的起点：更好的多模态能力</vt:lpstr>
      <vt:lpstr>新的起点：更通用的智能体设计</vt:lpstr>
      <vt:lpstr>新的起点：空间感知智能正在崛起</vt:lpstr>
      <vt:lpstr>生成式模型 / 大模型十年历史的一个启示</vt:lpstr>
      <vt:lpstr>感谢各位巨神捧场  时间不多，纰漏不少，欢迎指正 特别感谢 @ 马洪博学长的宝贵意见！ 也感谢助教 @ 王一丁同学的支持！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iSlide</dc:creator>
  <cp:lastModifiedBy>kaka wang</cp:lastModifiedBy>
  <cp:revision>751</cp:revision>
  <cp:lastPrinted>2023-12-25T16:00:00Z</cp:lastPrinted>
  <dcterms:created xsi:type="dcterms:W3CDTF">2023-12-25T16:00:00Z</dcterms:created>
  <dcterms:modified xsi:type="dcterms:W3CDTF">2025-07-25T19:55:47Z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60eb9f98-89e3-4e7c-bff2-10866631d5c9</vt:lpwstr>
  </property>
</Properties>
</file>